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Karla" pitchFamily="2" charset="0"/>
      <p:regular r:id="rId53"/>
      <p:bold r:id="rId54"/>
      <p:italic r:id="rId55"/>
      <p:boldItalic r:id="rId56"/>
    </p:embeddedFont>
    <p:embeddedFont>
      <p:font typeface="Work Sans" pitchFamily="2" charset="0"/>
      <p:regular r:id="rId57"/>
      <p:bold r:id="rId58"/>
      <p:italic r:id="rId59"/>
      <p:boldItalic r:id="rId60"/>
    </p:embeddedFont>
    <p:embeddedFont>
      <p:font typeface="Work Sans Medium" pitchFamily="2" charset="0"/>
      <p:regular r:id="rId61"/>
      <p:bold r:id="rId62"/>
      <p:italic r:id="rId63"/>
      <p:boldItalic r:id="rId64"/>
    </p:embeddedFont>
    <p:embeddedFont>
      <p:font typeface="Work Sans SemiBold" pitchFamily="2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29FB47-0268-4E19-BCDC-4C0C7E945D70}">
  <a:tblStyle styleId="{6C29FB47-0268-4E19-BCDC-4C0C7E945D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45B972-D718-4794-95B4-C20DFD8EA9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4CEBFD-B0A6-4EF6-9BC5-7F7F7728909E}" styleName="Table_2">
    <a:wholeTbl>
      <a:tcTxStyle b="off" i="off">
        <a:font>
          <a:latin typeface="Work Sans"/>
          <a:ea typeface="Work Sans"/>
          <a:cs typeface="Work Sans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9df2fbd5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f9df2fbd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30c444de2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30c444de27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230c444de27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30c444de2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30c444de27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230c444de27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30c444de2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30c444de27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30c444de27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311a9c013d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311a9c013d_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2311a9c013d_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311a9c013d_8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311a9c013d_8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2311a9c013d_8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30c444de2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30c444de27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230c444de27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30c444de2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30c444de27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230c444de27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30cf2967c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30cf2967c1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230cf2967c1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30cf2967c1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30cf2967c1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230cf2967c1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30cf2967c1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30cf2967c1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230cf2967c1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311a9c013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311a9c013d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311a9c013d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30cf2967c1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30cf2967c1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230cf2967c1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30cf2967c1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30cf2967c1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230cf2967c1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311a9c013d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2311a9c013d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30c444de27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230c444de27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33129a56d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233129a56d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30c444de27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230c444de27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30c444de27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230c444de27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30c444de27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230c444de27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30c444de27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230c444de27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30c444de27_2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g230c444de27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311a9c013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311a9c013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30c444de27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230c444de27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30c444de27_2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230c444de27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30c444de27_2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g230c444de27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30c444de27_2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230c444de27_2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30c444de27_2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230c444de27_2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30c444de27_2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g230c444de27_2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30c444de27_2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g230c444de27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30c444de27_2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230c444de27_2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30c444de27_2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g230c444de27_2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30c444de27_2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g230c444de27_2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11a9c013d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2311a9c013d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30c444de27_2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g230c444de27_2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30c444de27_2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g230c444de27_2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30c444de27_2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g230c444de27_2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30c444de27_2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g230c444de27_2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311a9c013d_1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g2311a9c013d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30c444de27_2_3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0" name="Google Shape;770;g230c444de2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311a9c013d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2311a9c013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311a9c013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311a9c013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311a9c013d_1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2311a9c013d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30c444de2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230c444de2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311a9c013d_8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2311a9c013d_8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839800" y="987425"/>
            <a:ext cx="39321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200"/>
              <a:buFont typeface="Work Sans"/>
              <a:buNone/>
              <a:defRPr sz="3200"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BE6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FCC46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879C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BE6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 1">
  <p:cSld name="TWO_OBJECTS_WITH_TEXT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807703" y="1584899"/>
            <a:ext cx="54000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807700" y="2550701"/>
            <a:ext cx="54000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6456366" y="1584899"/>
            <a:ext cx="54000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4"/>
          </p:nvPr>
        </p:nvSpPr>
        <p:spPr>
          <a:xfrm>
            <a:off x="6457046" y="2550701"/>
            <a:ext cx="54000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10561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ison 1">
  <p:cSld name="1_Comparaison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6" y="14371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807703" y="18135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2"/>
          </p:nvPr>
        </p:nvSpPr>
        <p:spPr>
          <a:xfrm>
            <a:off x="807700" y="2693576"/>
            <a:ext cx="54000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ison 1 1">
  <p:cSld name="1_Comparaison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807703" y="15087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807700" y="2388775"/>
            <a:ext cx="5400000" cy="3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ison">
  <p:cSld name="2_Comparais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6456362" y="19659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6457038" y="2845966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6467900" y="209575"/>
            <a:ext cx="48438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041" y="15895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ison 1">
  <p:cSld name="2_Comparaison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6456362" y="16611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6457050" y="2541177"/>
            <a:ext cx="5400000" cy="3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6467900" y="209575"/>
            <a:ext cx="48438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6341" y="986170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ison">
  <p:cSld name="3_Comparais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807703" y="1870870"/>
            <a:ext cx="342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807700" y="2750938"/>
            <a:ext cx="3420000" cy="3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3"/>
          </p:nvPr>
        </p:nvSpPr>
        <p:spPr>
          <a:xfrm>
            <a:off x="4621356" y="1870870"/>
            <a:ext cx="342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4"/>
          </p:nvPr>
        </p:nvSpPr>
        <p:spPr>
          <a:xfrm>
            <a:off x="4622035" y="2750938"/>
            <a:ext cx="3420000" cy="3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5"/>
          </p:nvPr>
        </p:nvSpPr>
        <p:spPr>
          <a:xfrm>
            <a:off x="8436362" y="1870870"/>
            <a:ext cx="342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6"/>
          </p:nvPr>
        </p:nvSpPr>
        <p:spPr>
          <a:xfrm>
            <a:off x="8437046" y="2750938"/>
            <a:ext cx="3420000" cy="3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818550" y="2857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691" y="15133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ison 1">
  <p:cSld name="3_Comparaison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07703" y="1489870"/>
            <a:ext cx="342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2"/>
          </p:nvPr>
        </p:nvSpPr>
        <p:spPr>
          <a:xfrm>
            <a:off x="807700" y="2369952"/>
            <a:ext cx="3420000" cy="3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3"/>
          </p:nvPr>
        </p:nvSpPr>
        <p:spPr>
          <a:xfrm>
            <a:off x="4621356" y="1489870"/>
            <a:ext cx="342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4"/>
          </p:nvPr>
        </p:nvSpPr>
        <p:spPr>
          <a:xfrm>
            <a:off x="4622036" y="2369952"/>
            <a:ext cx="3420000" cy="3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5"/>
          </p:nvPr>
        </p:nvSpPr>
        <p:spPr>
          <a:xfrm>
            <a:off x="8436362" y="1489870"/>
            <a:ext cx="342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6"/>
          </p:nvPr>
        </p:nvSpPr>
        <p:spPr>
          <a:xfrm>
            <a:off x="8437049" y="2369952"/>
            <a:ext cx="3420000" cy="3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818550" y="2857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 rot="5400000">
            <a:off x="4161450" y="-1015479"/>
            <a:ext cx="38691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Text 2">
  <p:cSld name="OBJECT_1_7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1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6"/>
            <a:ext cx="971996" cy="1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2700" cy="45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9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Work Sans"/>
              <a:buChar char="■"/>
              <a:defRPr sz="15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5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Text 1">
  <p:cSld name="OBJECT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3920450" y="6299525"/>
            <a:ext cx="7952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/>
          <p:nvPr/>
        </p:nvSpPr>
        <p:spPr>
          <a:xfrm>
            <a:off x="11543450" y="6292550"/>
            <a:ext cx="329700" cy="32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10400" y="-10400"/>
            <a:ext cx="3618000" cy="691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76650" y="361975"/>
            <a:ext cx="2350800" cy="6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ork Sans"/>
              <a:buNone/>
              <a:defRPr sz="4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065650" y="1435100"/>
            <a:ext cx="77913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776650" y="1165850"/>
            <a:ext cx="968400" cy="1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l="70324"/>
          <a:stretch/>
        </p:blipFill>
        <p:spPr>
          <a:xfrm>
            <a:off x="0" y="5372100"/>
            <a:ext cx="36180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11467475" y="6266025"/>
            <a:ext cx="453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ONNES 2">
  <p:cSld name="TWO_OBJECTS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1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8" y="1437195"/>
            <a:ext cx="971996" cy="1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6453827" y="1892301"/>
            <a:ext cx="5400000" cy="4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92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Work Sans"/>
              <a:buChar char="■"/>
              <a:defRPr sz="19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Work Sans"/>
              <a:buChar char="■"/>
              <a:defRPr sz="15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806125" y="1892300"/>
            <a:ext cx="5400000" cy="4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92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■"/>
              <a:defRPr sz="1900"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■"/>
              <a:defRPr sz="1600">
                <a:solidFill>
                  <a:srgbClr val="3F3F3F"/>
                </a:solidFill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■"/>
              <a:defRPr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rgbClr val="3F3F3F"/>
                </a:solidFill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■"/>
              <a:defRPr sz="1100">
                <a:solidFill>
                  <a:srgbClr val="3F3F3F"/>
                </a:solidFill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505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 1 1">
  <p:cSld name="TWO_OBJECTS_WITH_TEXT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1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807703" y="1584899"/>
            <a:ext cx="54000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>
                <a:solidFill>
                  <a:srgbClr val="3F3F3F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sz="19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2"/>
          </p:nvPr>
        </p:nvSpPr>
        <p:spPr>
          <a:xfrm>
            <a:off x="807700" y="2550701"/>
            <a:ext cx="54000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  <a:defRPr sz="1900">
                <a:solidFill>
                  <a:srgbClr val="3F3F3F"/>
                </a:solidFill>
              </a:defRPr>
            </a:lvl1pPr>
            <a:lvl2pPr marL="914400" lvl="1" indent="-3365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■"/>
              <a:defRPr sz="1600">
                <a:solidFill>
                  <a:srgbClr val="3F3F3F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■"/>
              <a:defRPr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200">
                <a:solidFill>
                  <a:srgbClr val="3F3F3F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1100">
                <a:solidFill>
                  <a:srgbClr val="3F3F3F"/>
                </a:solidFill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3"/>
          </p:nvPr>
        </p:nvSpPr>
        <p:spPr>
          <a:xfrm>
            <a:off x="6456367" y="1584899"/>
            <a:ext cx="5400000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>
                <a:solidFill>
                  <a:srgbClr val="3F3F3F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sz="19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4"/>
          </p:nvPr>
        </p:nvSpPr>
        <p:spPr>
          <a:xfrm>
            <a:off x="6457047" y="2550701"/>
            <a:ext cx="54000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  <a:defRPr sz="1900">
                <a:solidFill>
                  <a:srgbClr val="3F3F3F"/>
                </a:solidFill>
              </a:defRPr>
            </a:lvl1pPr>
            <a:lvl2pPr marL="914400" lvl="1" indent="-3365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■"/>
              <a:defRPr sz="1600">
                <a:solidFill>
                  <a:srgbClr val="3F3F3F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■"/>
              <a:defRPr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200">
                <a:solidFill>
                  <a:srgbClr val="3F3F3F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1100">
                <a:solidFill>
                  <a:srgbClr val="3F3F3F"/>
                </a:solidFill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1056195"/>
            <a:ext cx="971996" cy="17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5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1 1">
  <p:cSld name="OBJECT_1_8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1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27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  <a:defRPr sz="2000">
                <a:solidFill>
                  <a:srgbClr val="3F3F3F"/>
                </a:solidFill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■"/>
              <a:defRPr sz="1900">
                <a:solidFill>
                  <a:srgbClr val="3F3F3F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■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500">
                <a:solidFill>
                  <a:srgbClr val="3F3F3F"/>
                </a:solidFill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■"/>
              <a:defRPr sz="1200">
                <a:solidFill>
                  <a:srgbClr val="3F3F3F"/>
                </a:solidFill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5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Text 4">
  <p:cSld name="OBJECT_1_9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1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6"/>
            <a:ext cx="971996" cy="1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2700" cy="45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9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Work Sans"/>
              <a:buChar char="■"/>
              <a:defRPr sz="15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5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Text 1 1">
  <p:cSld name="OBJECT_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25"/>
          <p:cNvCxnSpPr/>
          <p:nvPr/>
        </p:nvCxnSpPr>
        <p:spPr>
          <a:xfrm>
            <a:off x="3920450" y="6299525"/>
            <a:ext cx="7952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25"/>
          <p:cNvSpPr/>
          <p:nvPr/>
        </p:nvSpPr>
        <p:spPr>
          <a:xfrm>
            <a:off x="11543450" y="6292550"/>
            <a:ext cx="329700" cy="32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-10400" y="-10400"/>
            <a:ext cx="3618000" cy="691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776650" y="361975"/>
            <a:ext cx="28308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ork Sans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4065650" y="1435100"/>
            <a:ext cx="7791300" cy="45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9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2385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Work Sans"/>
              <a:buChar char="■"/>
              <a:defRPr sz="15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2385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845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845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845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8450" algn="l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776650" y="1165850"/>
            <a:ext cx="968400" cy="1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2">
            <a:alphaModFix/>
          </a:blip>
          <a:srcRect l="70323"/>
          <a:stretch/>
        </p:blipFill>
        <p:spPr>
          <a:xfrm>
            <a:off x="0" y="5372100"/>
            <a:ext cx="3618005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1467475" y="6266025"/>
            <a:ext cx="453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2">
  <p:cSld name="OBJECT_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116" y="1781107"/>
            <a:ext cx="971996" cy="1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806116" y="196684"/>
            <a:ext cx="1104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1900"/>
              <a:buFont typeface="Work Sans"/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814136" y="2349500"/>
            <a:ext cx="11042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9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Work Sans"/>
              <a:buChar char="■"/>
              <a:defRPr sz="15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Text 2">
  <p:cSld name="OBJECT_1_3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1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6"/>
            <a:ext cx="971996" cy="1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2700" cy="45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9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Work Sans"/>
              <a:buChar char="■"/>
              <a:defRPr sz="15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grpSp>
        <p:nvGrpSpPr>
          <p:cNvPr id="202" name="Google Shape;202;p28"/>
          <p:cNvGrpSpPr/>
          <p:nvPr/>
        </p:nvGrpSpPr>
        <p:grpSpPr>
          <a:xfrm>
            <a:off x="1846771" y="6108549"/>
            <a:ext cx="1853154" cy="648384"/>
            <a:chOff x="1385113" y="4581526"/>
            <a:chExt cx="1389900" cy="486300"/>
          </a:xfrm>
        </p:grpSpPr>
        <p:sp>
          <p:nvSpPr>
            <p:cNvPr id="203" name="Google Shape;203;p28"/>
            <p:cNvSpPr/>
            <p:nvPr/>
          </p:nvSpPr>
          <p:spPr>
            <a:xfrm>
              <a:off x="1385113" y="4581526"/>
              <a:ext cx="1389900" cy="486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4" name="Google Shape;204;p28" descr="A picture containing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55010" y="4581526"/>
              <a:ext cx="1175766" cy="4819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5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1">
  <p:cSld name="OBJECT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1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182880" y="134112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27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  <a:defRPr sz="2000">
                <a:solidFill>
                  <a:srgbClr val="3F3F3F"/>
                </a:solidFill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■"/>
              <a:defRPr sz="1900">
                <a:solidFill>
                  <a:srgbClr val="3F3F3F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■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500">
                <a:solidFill>
                  <a:srgbClr val="3F3F3F"/>
                </a:solidFill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■"/>
              <a:defRPr sz="1200">
                <a:solidFill>
                  <a:srgbClr val="3F3F3F"/>
                </a:solidFill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11" name="Google Shape;211;p29"/>
          <p:cNvGrpSpPr/>
          <p:nvPr/>
        </p:nvGrpSpPr>
        <p:grpSpPr>
          <a:xfrm>
            <a:off x="1846771" y="6108549"/>
            <a:ext cx="1853154" cy="648384"/>
            <a:chOff x="1385113" y="4581526"/>
            <a:chExt cx="1389900" cy="486300"/>
          </a:xfrm>
        </p:grpSpPr>
        <p:sp>
          <p:nvSpPr>
            <p:cNvPr id="212" name="Google Shape;212;p29"/>
            <p:cNvSpPr/>
            <p:nvPr/>
          </p:nvSpPr>
          <p:spPr>
            <a:xfrm>
              <a:off x="1385113" y="4581526"/>
              <a:ext cx="1389900" cy="486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p29" descr="A picture containing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55010" y="4581526"/>
              <a:ext cx="1175766" cy="4819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5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" type="obj">
  <p:cSld name="OBJEC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1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8" y="14371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27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  <a:defRPr sz="2000">
                <a:solidFill>
                  <a:srgbClr val="3F3F3F"/>
                </a:solidFill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■"/>
              <a:defRPr sz="1900">
                <a:solidFill>
                  <a:srgbClr val="3F3F3F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■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500">
                <a:solidFill>
                  <a:srgbClr val="3F3F3F"/>
                </a:solidFill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■"/>
              <a:defRPr sz="1200">
                <a:solidFill>
                  <a:srgbClr val="3F3F3F"/>
                </a:solidFill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20" name="Google Shape;220;p30"/>
          <p:cNvGrpSpPr/>
          <p:nvPr/>
        </p:nvGrpSpPr>
        <p:grpSpPr>
          <a:xfrm>
            <a:off x="1846771" y="6108549"/>
            <a:ext cx="1853154" cy="648384"/>
            <a:chOff x="1385113" y="4581526"/>
            <a:chExt cx="1389900" cy="486300"/>
          </a:xfrm>
        </p:grpSpPr>
        <p:sp>
          <p:nvSpPr>
            <p:cNvPr id="221" name="Google Shape;221;p30"/>
            <p:cNvSpPr/>
            <p:nvPr/>
          </p:nvSpPr>
          <p:spPr>
            <a:xfrm>
              <a:off x="1385113" y="4581526"/>
              <a:ext cx="1389900" cy="486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p30" descr="A picture containing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55010" y="4581526"/>
              <a:ext cx="1175766" cy="4819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5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182880" y="134112"/>
            <a:ext cx="39321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3200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19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92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ABE6"/>
              </a:buClr>
              <a:buSzPts val="1900"/>
              <a:buChar char="■"/>
              <a:defRPr sz="1900">
                <a:solidFill>
                  <a:srgbClr val="3F3F3F"/>
                </a:solidFill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AFCC46"/>
              </a:buClr>
              <a:buSzPts val="1600"/>
              <a:buChar char="■"/>
              <a:defRPr sz="1600">
                <a:solidFill>
                  <a:srgbClr val="3F3F3F"/>
                </a:solidFill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4879C"/>
              </a:buClr>
              <a:buSzPts val="1500"/>
              <a:buFont typeface="Arial"/>
              <a:buChar char="■"/>
              <a:defRPr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ABE6"/>
              </a:buClr>
              <a:buSzPts val="1200"/>
              <a:buChar char="■"/>
              <a:defRPr sz="1200">
                <a:solidFill>
                  <a:srgbClr val="3F3F3F"/>
                </a:solidFill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1100">
                <a:solidFill>
                  <a:srgbClr val="3F3F3F"/>
                </a:solidFill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Char char="■"/>
              <a:defRPr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dt" idx="10"/>
          </p:nvPr>
        </p:nvSpPr>
        <p:spPr>
          <a:xfrm>
            <a:off x="8866163" y="58705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8" name="Google Shape;22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1"/>
            <a:ext cx="12192000" cy="74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31"/>
          <p:cNvGrpSpPr/>
          <p:nvPr/>
        </p:nvGrpSpPr>
        <p:grpSpPr>
          <a:xfrm>
            <a:off x="1846771" y="6108549"/>
            <a:ext cx="1853154" cy="648384"/>
            <a:chOff x="1385113" y="4581526"/>
            <a:chExt cx="1389900" cy="486300"/>
          </a:xfrm>
        </p:grpSpPr>
        <p:sp>
          <p:nvSpPr>
            <p:cNvPr id="230" name="Google Shape;230;p31"/>
            <p:cNvSpPr/>
            <p:nvPr/>
          </p:nvSpPr>
          <p:spPr>
            <a:xfrm>
              <a:off x="1385113" y="4581526"/>
              <a:ext cx="1389900" cy="486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1" name="Google Shape;231;p31" descr="A picture containing tex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55010" y="4581526"/>
              <a:ext cx="1175766" cy="4819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INT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87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77088"/>
            <a:ext cx="121920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706580" y="1122363"/>
            <a:ext cx="10980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Work Sans"/>
              <a:buNone/>
              <a:defRPr sz="55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706582" y="3602038"/>
            <a:ext cx="10980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CB46"/>
              </a:buClr>
              <a:buSzPts val="2400"/>
              <a:buFont typeface="Work Sans Medium"/>
              <a:buNone/>
              <a:defRPr sz="2400">
                <a:solidFill>
                  <a:srgbClr val="AFCB46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AGE INT">
  <p:cSld name="1_PAGE 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77088"/>
            <a:ext cx="121920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706580" y="1122363"/>
            <a:ext cx="10980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Work Sans"/>
              <a:buNone/>
              <a:defRPr sz="55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706582" y="3602038"/>
            <a:ext cx="10980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4079"/>
              </a:buClr>
              <a:buSzPts val="2400"/>
              <a:buFont typeface="Work Sans Medium"/>
              <a:buNone/>
              <a:defRPr sz="2400">
                <a:solidFill>
                  <a:srgbClr val="0A4079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60325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6" y="10561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30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1968975" y="6081450"/>
            <a:ext cx="1428000" cy="552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700" y="6081450"/>
            <a:ext cx="1222938" cy="50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1">
  <p:cSld name="OBJECT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30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ONNES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6" y="14371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453826" y="1892301"/>
            <a:ext cx="5400000" cy="4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806125" y="1892300"/>
            <a:ext cx="5400000" cy="4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ONNES 1">
  <p:cSld name="TWO_OBJECTS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453825" y="1435101"/>
            <a:ext cx="5400000" cy="45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06125" y="1435100"/>
            <a:ext cx="5400000" cy="45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807703" y="18135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07700" y="2693576"/>
            <a:ext cx="54000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6456362" y="18135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6457043" y="2693576"/>
            <a:ext cx="54000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6" y="14371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2307771"/>
            <a:ext cx="10515600" cy="3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182880" y="134112"/>
            <a:ext cx="105156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182880" y="1755648"/>
            <a:ext cx="10515600" cy="3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aferstates.com/toxic-chemicals/pfas/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oehha.ca.gov/proposition-65/proposition-65-lis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png"/><Relationship Id="rId5" Type="http://schemas.openxmlformats.org/officeDocument/2006/relationships/hyperlink" Target="mailto:walter.brandl@mxns.com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food/cfsan-constituent-updates/fda-makes-available-pfas-testing-results-first-survey-processed-foo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food/cfsan-constituent-updates/fda-makes-available-pfas-testing-results-first-survey-processed-food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28614" b="10476"/>
          <a:stretch/>
        </p:blipFill>
        <p:spPr>
          <a:xfrm>
            <a:off x="0" y="1568450"/>
            <a:ext cx="12192000" cy="487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15428"/>
            <a:ext cx="10947403" cy="1933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1039575" y="4981075"/>
            <a:ext cx="9604800" cy="1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dirty="0">
                <a:solidFill>
                  <a:schemeClr val="lt1"/>
                </a:solidFill>
              </a:rPr>
              <a:t>Understanding PFAS: Regulations, Sources, Chemistry, and Alternatives</a:t>
            </a:r>
            <a:endParaRPr sz="40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4000" b="1" dirty="0">
              <a:solidFill>
                <a:schemeClr val="lt1"/>
              </a:solidFill>
            </a:endParaRPr>
          </a:p>
        </p:txBody>
      </p:sp>
      <p:pic>
        <p:nvPicPr>
          <p:cNvPr id="239" name="Google Shape;23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7775" y="319750"/>
            <a:ext cx="2245176" cy="9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State Regulatory Activities - PFAs</a:t>
            </a:r>
            <a:endParaRPr/>
          </a:p>
        </p:txBody>
      </p:sp>
      <p:pic>
        <p:nvPicPr>
          <p:cNvPr id="332" name="Google Shape;3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5250" y="161950"/>
            <a:ext cx="11334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1550" y="1180188"/>
            <a:ext cx="5267176" cy="449762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1"/>
          <p:cNvSpPr txBox="1">
            <a:spLocks noGrp="1"/>
          </p:cNvSpPr>
          <p:nvPr>
            <p:ph type="body" idx="1"/>
          </p:nvPr>
        </p:nvSpPr>
        <p:spPr>
          <a:xfrm>
            <a:off x="814125" y="1650475"/>
            <a:ext cx="6183300" cy="39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" b="1"/>
              <a:t>Chemical hazards - PFAs</a:t>
            </a:r>
            <a:endParaRPr b="1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Several states passed legislation or proposed bans of the use of perfluoroalkyl and polyfluoroalkyl substances (PFAS) in </a:t>
            </a:r>
            <a:r>
              <a:rPr lang="en">
                <a:latin typeface="Work Sans SemiBold"/>
                <a:ea typeface="Work Sans SemiBold"/>
                <a:cs typeface="Work Sans SemiBold"/>
                <a:sym typeface="Work Sans SemiBold"/>
              </a:rPr>
              <a:t>food and cosmetic packaging</a:t>
            </a:r>
            <a:r>
              <a:rPr lang="en"/>
              <a:t>. (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https://www.saferstates.com/toxic-chemicals/pfas/</a:t>
            </a:r>
            <a:r>
              <a:rPr lang="en"/>
              <a:t>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EPA set health advisory for 4 PFAs in drinking water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EPA lists PFAs on Toxic Release Inventory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Class action law suits for companies claiming “natural” with PFAs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Drinking Water</a:t>
            </a:r>
            <a:endParaRPr/>
          </a:p>
        </p:txBody>
      </p:sp>
      <p:pic>
        <p:nvPicPr>
          <p:cNvPr id="341" name="Google Shape;34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5250" y="161950"/>
            <a:ext cx="113347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2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30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Reference: 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https://oehha.ca.gov/proposition-65/proposition-65-list</a:t>
            </a:r>
            <a:r>
              <a:rPr lang="en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  <p:pic>
        <p:nvPicPr>
          <p:cNvPr id="343" name="Google Shape;34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4938" y="1018375"/>
            <a:ext cx="7671950" cy="34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6563" y="4291672"/>
            <a:ext cx="8448675" cy="16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Canada</a:t>
            </a:r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30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2018 Guidelines for Canadian Drinking Water Quality 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Set limits for 9 PFAs in drinking water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Set limits for 11 PFAs in soil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PFOs in fish tissue and bird eggs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2021 The Gazette published that the Government of Canada will: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Continue to invest in research and monitoring on PFAS;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Collect and examine information on PFAS to inform a class-based approach; and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Review policy developments in other jurisdictions.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352" name="Google Shape;35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4311" y="276175"/>
            <a:ext cx="1035352" cy="5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Canada</a:t>
            </a:r>
            <a:endParaRPr/>
          </a:p>
        </p:txBody>
      </p:sp>
      <p:pic>
        <p:nvPicPr>
          <p:cNvPr id="359" name="Google Shape;35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4311" y="276175"/>
            <a:ext cx="1035352" cy="5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75" y="1701688"/>
            <a:ext cx="1122045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4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30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Canada</a:t>
            </a:r>
            <a:endParaRPr/>
          </a:p>
        </p:txBody>
      </p:sp>
      <p:pic>
        <p:nvPicPr>
          <p:cNvPr id="368" name="Google Shape;36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4311" y="276175"/>
            <a:ext cx="1035352" cy="5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875" y="719625"/>
            <a:ext cx="10817999" cy="51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30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6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Union</a:t>
            </a:r>
            <a:br>
              <a:rPr lang="en"/>
            </a:br>
            <a:endParaRPr/>
          </a:p>
        </p:txBody>
      </p:sp>
      <p:pic>
        <p:nvPicPr>
          <p:cNvPr id="377" name="Google Shape;37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4300" y="276175"/>
            <a:ext cx="1035375" cy="69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1425" y="836325"/>
            <a:ext cx="6379799" cy="518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PFAS</a:t>
            </a:r>
            <a:endParaRPr/>
          </a:p>
        </p:txBody>
      </p:sp>
      <p:sp>
        <p:nvSpPr>
          <p:cNvPr id="385" name="Google Shape;385;p47"/>
          <p:cNvSpPr txBox="1">
            <a:spLocks noGrp="1"/>
          </p:cNvSpPr>
          <p:nvPr>
            <p:ph type="body" idx="1"/>
          </p:nvPr>
        </p:nvSpPr>
        <p:spPr>
          <a:xfrm>
            <a:off x="814126" y="1892300"/>
            <a:ext cx="97602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In choosing methods of analysis for PFAS we can go</a:t>
            </a:r>
            <a:r>
              <a:rPr lang="en" sz="2300"/>
              <a:t> </a:t>
            </a:r>
            <a:r>
              <a:rPr lang="en" sz="2400"/>
              <a:t>from the generic to the specific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Total Fluorine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Total Organic Fluorine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PFAS groups or families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targeted, individual specific PFAS compounds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non-targeted, all-inclusive screen</a:t>
            </a:r>
            <a:endParaRPr sz="18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■"/>
            </a:pPr>
            <a:r>
              <a:rPr lang="en" sz="2300"/>
              <a:t>In general as specificity increases, cost and time to result also increases</a:t>
            </a:r>
            <a:endParaRPr sz="23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PFAS</a:t>
            </a:r>
            <a:endParaRPr/>
          </a:p>
        </p:txBody>
      </p:sp>
      <p:sp>
        <p:nvSpPr>
          <p:cNvPr id="392" name="Google Shape;392;p48"/>
          <p:cNvSpPr txBox="1">
            <a:spLocks noGrp="1"/>
          </p:cNvSpPr>
          <p:nvPr>
            <p:ph type="body" idx="1"/>
          </p:nvPr>
        </p:nvSpPr>
        <p:spPr>
          <a:xfrm>
            <a:off x="803279" y="1454575"/>
            <a:ext cx="71013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" sz="2400" b="1"/>
              <a:t>Total Fluorine</a:t>
            </a:r>
            <a:endParaRPr sz="2400" b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Sample pre-treatment is a combustion reaction to free up the fluorine from the matrix</a:t>
            </a:r>
            <a:endParaRPr sz="24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Free fluoride is water soluble </a:t>
            </a:r>
            <a:endParaRPr sz="24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Determination of fluoride can be made by selective ion electrode or ion chromatography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393" name="Google Shape;3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475" y="3242125"/>
            <a:ext cx="1460225" cy="204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0575" y="3320950"/>
            <a:ext cx="1792111" cy="20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PFAS</a:t>
            </a:r>
            <a:endParaRPr/>
          </a:p>
        </p:txBody>
      </p:sp>
      <p:sp>
        <p:nvSpPr>
          <p:cNvPr id="401" name="Google Shape;401;p49"/>
          <p:cNvSpPr txBox="1">
            <a:spLocks noGrp="1"/>
          </p:cNvSpPr>
          <p:nvPr>
            <p:ph type="body" idx="1"/>
          </p:nvPr>
        </p:nvSpPr>
        <p:spPr>
          <a:xfrm>
            <a:off x="814130" y="1892300"/>
            <a:ext cx="62757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" sz="2400" b="1"/>
              <a:t>Total Organic Fluorine</a:t>
            </a:r>
            <a:endParaRPr sz="2400" b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Sample pre-treatment involves adsorption or extraction of the fluoride compounds, removal of inorganic fluoride</a:t>
            </a:r>
            <a:endParaRPr sz="24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Determination of fluoride can be made by selective ion electrode or ion chromatography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402" name="Google Shape;40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775" y="2626250"/>
            <a:ext cx="4663573" cy="235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0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PFAS</a:t>
            </a:r>
            <a:endParaRPr/>
          </a:p>
        </p:txBody>
      </p:sp>
      <p:sp>
        <p:nvSpPr>
          <p:cNvPr id="409" name="Google Shape;409;p50"/>
          <p:cNvSpPr txBox="1">
            <a:spLocks noGrp="1"/>
          </p:cNvSpPr>
          <p:nvPr>
            <p:ph type="body" idx="1"/>
          </p:nvPr>
        </p:nvSpPr>
        <p:spPr>
          <a:xfrm>
            <a:off x="803275" y="1503200"/>
            <a:ext cx="7266000" cy="41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Determination of PFAS groups or specific PFAS compounds</a:t>
            </a:r>
            <a:endParaRPr sz="2400"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Solvent extraction followed by solid phase clean-up.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Addition of Internal Standards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Determination by HPLC tandem mass spectrometer (LC-MSMS)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Sensitive and specific enough for current regulations (single digit ppt or lower)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410" name="Google Shape;41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0203" y="2218290"/>
            <a:ext cx="3475075" cy="276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/>
          <p:nvPr/>
        </p:nvSpPr>
        <p:spPr>
          <a:xfrm>
            <a:off x="3685875" y="5494950"/>
            <a:ext cx="2720100" cy="1334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776650" y="361975"/>
            <a:ext cx="2830800" cy="6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4065650" y="1435100"/>
            <a:ext cx="7791300" cy="451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09600" lvl="0" indent="-4381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500"/>
              <a:buChar char="■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Introductions &amp; Housekeeping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4381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500"/>
              <a:buChar char="■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Polling Question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4381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500"/>
              <a:buChar char="■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Walter Brandl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4381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500"/>
              <a:buFont typeface="Work Sans"/>
              <a:buChar char="■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Polling Question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4381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500"/>
              <a:buChar char="■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Dr. Claire Sand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4381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500"/>
              <a:buChar char="■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Questions &amp; Answers 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3"/>
          <p:cNvSpPr/>
          <p:nvPr/>
        </p:nvSpPr>
        <p:spPr>
          <a:xfrm>
            <a:off x="3762075" y="5831150"/>
            <a:ext cx="1936800" cy="86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200" y="5696625"/>
            <a:ext cx="2245176" cy="9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"/>
          <p:cNvSpPr txBox="1">
            <a:spLocks noGrp="1"/>
          </p:cNvSpPr>
          <p:nvPr>
            <p:ph type="body" idx="1"/>
          </p:nvPr>
        </p:nvSpPr>
        <p:spPr>
          <a:xfrm>
            <a:off x="803279" y="1503200"/>
            <a:ext cx="74688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Detection of non-targeted PFAS compounds using Accurate Mass LC-MS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In general, qualitative analysis but quant can happen later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Allows for retrospective searches as the mass data can be stored for future analysis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Typically less sensitive than LC-MSMS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Can be used for confirmation of poorly resolved peaks 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17" name="Google Shape;417;p51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PFAS</a:t>
            </a:r>
            <a:endParaRPr/>
          </a:p>
        </p:txBody>
      </p:sp>
      <p:pic>
        <p:nvPicPr>
          <p:cNvPr id="418" name="Google Shape;41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0125" y="2481989"/>
            <a:ext cx="3166425" cy="253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2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PFAS</a:t>
            </a:r>
            <a:endParaRPr/>
          </a:p>
        </p:txBody>
      </p:sp>
      <p:graphicFrame>
        <p:nvGraphicFramePr>
          <p:cNvPr id="425" name="Google Shape;425;p52"/>
          <p:cNvGraphicFramePr/>
          <p:nvPr/>
        </p:nvGraphicFramePr>
        <p:xfrm>
          <a:off x="814125" y="2136025"/>
          <a:ext cx="10287000" cy="2407770"/>
        </p:xfrm>
        <a:graphic>
          <a:graphicData uri="http://schemas.openxmlformats.org/drawingml/2006/table">
            <a:tbl>
              <a:tblPr>
                <a:noFill/>
                <a:tableStyleId>{6C29FB47-0268-4E19-BCDC-4C0C7E945D70}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Technique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Application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Comments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 Fluoride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Screening packaging, firefighting foams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fast, 2-10 ppb in water,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 Organic Fluorine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Screening of packaging, textiles, sediments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Targeted PFAS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foods, potable water,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regulatory compliant, sensitive and specific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non-targeted PFAS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risk assessment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3"/>
          <p:cNvSpPr txBox="1">
            <a:spLocks noGrp="1"/>
          </p:cNvSpPr>
          <p:nvPr>
            <p:ph type="ctrTitle"/>
          </p:nvPr>
        </p:nvSpPr>
        <p:spPr>
          <a:xfrm>
            <a:off x="700230" y="411163"/>
            <a:ext cx="10980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Polling Question: </a:t>
            </a:r>
            <a:endParaRPr/>
          </a:p>
        </p:txBody>
      </p:sp>
      <p:sp>
        <p:nvSpPr>
          <p:cNvPr id="431" name="Google Shape;431;p53"/>
          <p:cNvSpPr txBox="1">
            <a:spLocks noGrp="1"/>
          </p:cNvSpPr>
          <p:nvPr>
            <p:ph type="subTitle" idx="1"/>
          </p:nvPr>
        </p:nvSpPr>
        <p:spPr>
          <a:xfrm>
            <a:off x="700232" y="3079163"/>
            <a:ext cx="10980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In what areas are you addressing PFAS in 2023? </a:t>
            </a:r>
            <a:endParaRPr/>
          </a:p>
        </p:txBody>
      </p:sp>
      <p:sp>
        <p:nvSpPr>
          <p:cNvPr id="432" name="Google Shape;432;p53"/>
          <p:cNvSpPr/>
          <p:nvPr/>
        </p:nvSpPr>
        <p:spPr>
          <a:xfrm>
            <a:off x="6890850" y="5738675"/>
            <a:ext cx="1896000" cy="9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3"/>
          <p:cNvSpPr/>
          <p:nvPr/>
        </p:nvSpPr>
        <p:spPr>
          <a:xfrm>
            <a:off x="6123638" y="5428125"/>
            <a:ext cx="2720100" cy="1334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087" y="5629800"/>
            <a:ext cx="2245176" cy="9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3"/>
          <p:cNvSpPr/>
          <p:nvPr/>
        </p:nvSpPr>
        <p:spPr>
          <a:xfrm>
            <a:off x="6890850" y="5738675"/>
            <a:ext cx="1896000" cy="9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3"/>
          <p:cNvSpPr/>
          <p:nvPr/>
        </p:nvSpPr>
        <p:spPr>
          <a:xfrm>
            <a:off x="6123638" y="5428125"/>
            <a:ext cx="2720100" cy="1334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7" name="Google Shape;43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500" y="5649872"/>
            <a:ext cx="2148398" cy="89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54"/>
          <p:cNvGrpSpPr/>
          <p:nvPr/>
        </p:nvGrpSpPr>
        <p:grpSpPr>
          <a:xfrm>
            <a:off x="4185612" y="1518769"/>
            <a:ext cx="4031983" cy="4134144"/>
            <a:chOff x="4730056" y="2530346"/>
            <a:chExt cx="2426378" cy="2487858"/>
          </a:xfrm>
        </p:grpSpPr>
        <p:sp>
          <p:nvSpPr>
            <p:cNvPr id="443" name="Google Shape;443;p54"/>
            <p:cNvSpPr/>
            <p:nvPr/>
          </p:nvSpPr>
          <p:spPr>
            <a:xfrm>
              <a:off x="5717419" y="2728639"/>
              <a:ext cx="451647" cy="1042429"/>
            </a:xfrm>
            <a:custGeom>
              <a:avLst/>
              <a:gdLst/>
              <a:ahLst/>
              <a:cxnLst/>
              <a:rect l="l" t="t" r="r" b="b"/>
              <a:pathLst>
                <a:path w="451648" h="1042429" extrusionOk="0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4"/>
            <p:cNvSpPr/>
            <p:nvPr/>
          </p:nvSpPr>
          <p:spPr>
            <a:xfrm>
              <a:off x="5717419" y="3777485"/>
              <a:ext cx="451647" cy="1042429"/>
            </a:xfrm>
            <a:custGeom>
              <a:avLst/>
              <a:gdLst/>
              <a:ahLst/>
              <a:cxnLst/>
              <a:rect l="l" t="t" r="r" b="b"/>
              <a:pathLst>
                <a:path w="451648" h="1042429" extrusionOk="0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4"/>
            <p:cNvSpPr/>
            <p:nvPr/>
          </p:nvSpPr>
          <p:spPr>
            <a:xfrm>
              <a:off x="4959770" y="3579192"/>
              <a:ext cx="979586" cy="390166"/>
            </a:xfrm>
            <a:custGeom>
              <a:avLst/>
              <a:gdLst/>
              <a:ahLst/>
              <a:cxnLst/>
              <a:rect l="l" t="t" r="r" b="b"/>
              <a:pathLst>
                <a:path w="979586" h="390166" extrusionOk="0">
                  <a:moveTo>
                    <a:pt x="489792" y="0"/>
                  </a:moveTo>
                  <a:cubicBezTo>
                    <a:pt x="638806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6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4"/>
            <p:cNvSpPr/>
            <p:nvPr/>
          </p:nvSpPr>
          <p:spPr>
            <a:xfrm>
              <a:off x="4730056" y="2530346"/>
              <a:ext cx="1213188" cy="1243930"/>
            </a:xfrm>
            <a:custGeom>
              <a:avLst/>
              <a:gdLst/>
              <a:ahLst/>
              <a:cxnLst/>
              <a:rect l="l" t="t" r="r" b="b"/>
              <a:pathLst>
                <a:path w="1213189" h="1243930" extrusionOk="0">
                  <a:moveTo>
                    <a:pt x="719506" y="0"/>
                  </a:moveTo>
                  <a:cubicBezTo>
                    <a:pt x="868520" y="0"/>
                    <a:pt x="1006955" y="45300"/>
                    <a:pt x="1121789" y="122880"/>
                  </a:cubicBezTo>
                  <a:lnTo>
                    <a:pt x="1213189" y="198292"/>
                  </a:lnTo>
                  <a:lnTo>
                    <a:pt x="1198103" y="210739"/>
                  </a:lnTo>
                  <a:cubicBezTo>
                    <a:pt x="1067898" y="340944"/>
                    <a:pt x="987364" y="520820"/>
                    <a:pt x="987364" y="719506"/>
                  </a:cubicBezTo>
                  <a:cubicBezTo>
                    <a:pt x="987364" y="918192"/>
                    <a:pt x="1067898" y="1098069"/>
                    <a:pt x="1198103" y="1228274"/>
                  </a:cubicBezTo>
                  <a:lnTo>
                    <a:pt x="1213189" y="1240721"/>
                  </a:lnTo>
                  <a:lnTo>
                    <a:pt x="1209300" y="1243930"/>
                  </a:lnTo>
                  <a:lnTo>
                    <a:pt x="1121789" y="1171726"/>
                  </a:lnTo>
                  <a:cubicBezTo>
                    <a:pt x="1006955" y="1094146"/>
                    <a:pt x="868520" y="1048846"/>
                    <a:pt x="719506" y="1048846"/>
                  </a:cubicBezTo>
                  <a:cubicBezTo>
                    <a:pt x="570492" y="1048846"/>
                    <a:pt x="432058" y="1094146"/>
                    <a:pt x="317223" y="1171726"/>
                  </a:cubicBezTo>
                  <a:lnTo>
                    <a:pt x="229714" y="1243930"/>
                  </a:lnTo>
                  <a:lnTo>
                    <a:pt x="210739" y="1228274"/>
                  </a:lnTo>
                  <a:cubicBezTo>
                    <a:pt x="80534" y="1098069"/>
                    <a:pt x="0" y="918192"/>
                    <a:pt x="0" y="719506"/>
                  </a:cubicBezTo>
                  <a:cubicBezTo>
                    <a:pt x="0" y="322134"/>
                    <a:pt x="322134" y="0"/>
                    <a:pt x="719506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4"/>
            <p:cNvSpPr/>
            <p:nvPr/>
          </p:nvSpPr>
          <p:spPr>
            <a:xfrm>
              <a:off x="4730056" y="3774276"/>
              <a:ext cx="1213188" cy="1243928"/>
            </a:xfrm>
            <a:custGeom>
              <a:avLst/>
              <a:gdLst/>
              <a:ahLst/>
              <a:cxnLst/>
              <a:rect l="l" t="t" r="r" b="b"/>
              <a:pathLst>
                <a:path w="1213189" h="1243928" extrusionOk="0">
                  <a:moveTo>
                    <a:pt x="229714" y="0"/>
                  </a:moveTo>
                  <a:lnTo>
                    <a:pt x="317223" y="72202"/>
                  </a:lnTo>
                  <a:cubicBezTo>
                    <a:pt x="432058" y="149782"/>
                    <a:pt x="570492" y="195082"/>
                    <a:pt x="719506" y="195082"/>
                  </a:cubicBezTo>
                  <a:cubicBezTo>
                    <a:pt x="868520" y="195082"/>
                    <a:pt x="1006955" y="149782"/>
                    <a:pt x="1121789" y="72202"/>
                  </a:cubicBezTo>
                  <a:lnTo>
                    <a:pt x="1209300" y="0"/>
                  </a:lnTo>
                  <a:lnTo>
                    <a:pt x="1213189" y="3208"/>
                  </a:lnTo>
                  <a:lnTo>
                    <a:pt x="1198103" y="15655"/>
                  </a:lnTo>
                  <a:cubicBezTo>
                    <a:pt x="1067898" y="145860"/>
                    <a:pt x="987364" y="325736"/>
                    <a:pt x="987364" y="524422"/>
                  </a:cubicBezTo>
                  <a:cubicBezTo>
                    <a:pt x="987364" y="723108"/>
                    <a:pt x="1067898" y="902985"/>
                    <a:pt x="1198103" y="1033190"/>
                  </a:cubicBezTo>
                  <a:lnTo>
                    <a:pt x="1213189" y="1045637"/>
                  </a:lnTo>
                  <a:lnTo>
                    <a:pt x="1121789" y="1121048"/>
                  </a:lnTo>
                  <a:cubicBezTo>
                    <a:pt x="1006955" y="1198628"/>
                    <a:pt x="868520" y="1243928"/>
                    <a:pt x="719506" y="1243928"/>
                  </a:cubicBezTo>
                  <a:cubicBezTo>
                    <a:pt x="322134" y="1243928"/>
                    <a:pt x="0" y="921794"/>
                    <a:pt x="0" y="524422"/>
                  </a:cubicBezTo>
                  <a:cubicBezTo>
                    <a:pt x="0" y="325736"/>
                    <a:pt x="80534" y="145860"/>
                    <a:pt x="210739" y="15655"/>
                  </a:cubicBezTo>
                  <a:lnTo>
                    <a:pt x="229714" y="0"/>
                  </a:lnTo>
                  <a:close/>
                </a:path>
              </a:pathLst>
            </a:custGeom>
            <a:solidFill>
              <a:srgbClr val="F36F2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54"/>
            <p:cNvSpPr/>
            <p:nvPr/>
          </p:nvSpPr>
          <p:spPr>
            <a:xfrm>
              <a:off x="5947134" y="3579192"/>
              <a:ext cx="979586" cy="390166"/>
            </a:xfrm>
            <a:custGeom>
              <a:avLst/>
              <a:gdLst/>
              <a:ahLst/>
              <a:cxnLst/>
              <a:rect l="l" t="t" r="r" b="b"/>
              <a:pathLst>
                <a:path w="979586" h="390166" extrusionOk="0">
                  <a:moveTo>
                    <a:pt x="489792" y="0"/>
                  </a:moveTo>
                  <a:cubicBezTo>
                    <a:pt x="638807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7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4"/>
            <p:cNvSpPr/>
            <p:nvPr/>
          </p:nvSpPr>
          <p:spPr>
            <a:xfrm>
              <a:off x="5943245" y="2530346"/>
              <a:ext cx="1213187" cy="1243930"/>
            </a:xfrm>
            <a:custGeom>
              <a:avLst/>
              <a:gdLst/>
              <a:ahLst/>
              <a:cxnLst/>
              <a:rect l="l" t="t" r="r" b="b"/>
              <a:pathLst>
                <a:path w="1213187" h="1243930" extrusionOk="0">
                  <a:moveTo>
                    <a:pt x="493681" y="0"/>
                  </a:moveTo>
                  <a:cubicBezTo>
                    <a:pt x="891053" y="0"/>
                    <a:pt x="1213187" y="322134"/>
                    <a:pt x="1213187" y="719506"/>
                  </a:cubicBezTo>
                  <a:cubicBezTo>
                    <a:pt x="1213187" y="918192"/>
                    <a:pt x="1132654" y="1098069"/>
                    <a:pt x="1002449" y="1228274"/>
                  </a:cubicBezTo>
                  <a:lnTo>
                    <a:pt x="983475" y="1243930"/>
                  </a:lnTo>
                  <a:lnTo>
                    <a:pt x="895964" y="1171726"/>
                  </a:lnTo>
                  <a:cubicBezTo>
                    <a:pt x="781130" y="1094146"/>
                    <a:pt x="642696" y="1048846"/>
                    <a:pt x="493681" y="1048846"/>
                  </a:cubicBezTo>
                  <a:cubicBezTo>
                    <a:pt x="344667" y="1048846"/>
                    <a:pt x="206233" y="1094146"/>
                    <a:pt x="91398" y="1171726"/>
                  </a:cubicBezTo>
                  <a:lnTo>
                    <a:pt x="3889" y="1243930"/>
                  </a:lnTo>
                  <a:lnTo>
                    <a:pt x="0" y="1240721"/>
                  </a:lnTo>
                  <a:lnTo>
                    <a:pt x="15085" y="1228274"/>
                  </a:lnTo>
                  <a:cubicBezTo>
                    <a:pt x="145290" y="1098069"/>
                    <a:pt x="225823" y="918192"/>
                    <a:pt x="225823" y="719506"/>
                  </a:cubicBezTo>
                  <a:cubicBezTo>
                    <a:pt x="225823" y="520820"/>
                    <a:pt x="145290" y="340944"/>
                    <a:pt x="15085" y="210739"/>
                  </a:cubicBezTo>
                  <a:lnTo>
                    <a:pt x="0" y="198292"/>
                  </a:lnTo>
                  <a:lnTo>
                    <a:pt x="91398" y="122880"/>
                  </a:lnTo>
                  <a:cubicBezTo>
                    <a:pt x="206233" y="45300"/>
                    <a:pt x="344667" y="0"/>
                    <a:pt x="493681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4"/>
            <p:cNvSpPr/>
            <p:nvPr/>
          </p:nvSpPr>
          <p:spPr>
            <a:xfrm>
              <a:off x="5943247" y="3774276"/>
              <a:ext cx="1213187" cy="1243928"/>
            </a:xfrm>
            <a:custGeom>
              <a:avLst/>
              <a:gdLst/>
              <a:ahLst/>
              <a:cxnLst/>
              <a:rect l="l" t="t" r="r" b="b"/>
              <a:pathLst>
                <a:path w="1213187" h="1243928" extrusionOk="0">
                  <a:moveTo>
                    <a:pt x="983475" y="0"/>
                  </a:moveTo>
                  <a:lnTo>
                    <a:pt x="1002449" y="15655"/>
                  </a:lnTo>
                  <a:cubicBezTo>
                    <a:pt x="1132654" y="145860"/>
                    <a:pt x="1213187" y="325736"/>
                    <a:pt x="1213187" y="524422"/>
                  </a:cubicBezTo>
                  <a:cubicBezTo>
                    <a:pt x="1213187" y="921794"/>
                    <a:pt x="891053" y="1243928"/>
                    <a:pt x="493681" y="1243928"/>
                  </a:cubicBezTo>
                  <a:cubicBezTo>
                    <a:pt x="344667" y="1243928"/>
                    <a:pt x="206233" y="1198628"/>
                    <a:pt x="91398" y="1121048"/>
                  </a:cubicBezTo>
                  <a:lnTo>
                    <a:pt x="0" y="1045637"/>
                  </a:lnTo>
                  <a:lnTo>
                    <a:pt x="15085" y="1033190"/>
                  </a:lnTo>
                  <a:cubicBezTo>
                    <a:pt x="145290" y="902985"/>
                    <a:pt x="225823" y="723108"/>
                    <a:pt x="225823" y="524422"/>
                  </a:cubicBezTo>
                  <a:cubicBezTo>
                    <a:pt x="225823" y="325736"/>
                    <a:pt x="145290" y="145860"/>
                    <a:pt x="15085" y="15655"/>
                  </a:cubicBezTo>
                  <a:lnTo>
                    <a:pt x="0" y="3208"/>
                  </a:lnTo>
                  <a:lnTo>
                    <a:pt x="3889" y="0"/>
                  </a:lnTo>
                  <a:lnTo>
                    <a:pt x="91398" y="72202"/>
                  </a:lnTo>
                  <a:cubicBezTo>
                    <a:pt x="206233" y="149782"/>
                    <a:pt x="344667" y="195082"/>
                    <a:pt x="493681" y="195082"/>
                  </a:cubicBezTo>
                  <a:cubicBezTo>
                    <a:pt x="642696" y="195082"/>
                    <a:pt x="781130" y="149782"/>
                    <a:pt x="895964" y="72202"/>
                  </a:cubicBezTo>
                  <a:lnTo>
                    <a:pt x="983475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1" name="Google Shape;451;p54"/>
          <p:cNvSpPr txBox="1"/>
          <p:nvPr/>
        </p:nvSpPr>
        <p:spPr>
          <a:xfrm>
            <a:off x="1148813" y="2139735"/>
            <a:ext cx="3036799" cy="128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PFAS regulations </a:t>
            </a:r>
            <a: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are creating stress</a:t>
            </a:r>
            <a:endParaRPr sz="1900"/>
          </a:p>
        </p:txBody>
      </p:sp>
      <p:sp>
        <p:nvSpPr>
          <p:cNvPr id="452" name="Google Shape;452;p54"/>
          <p:cNvSpPr txBox="1"/>
          <p:nvPr/>
        </p:nvSpPr>
        <p:spPr>
          <a:xfrm>
            <a:off x="1183275" y="3910025"/>
            <a:ext cx="30021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F36F21"/>
                </a:solidFill>
                <a:latin typeface="Work Sans"/>
                <a:ea typeface="Work Sans"/>
                <a:cs typeface="Work Sans"/>
                <a:sym typeface="Work Sans"/>
              </a:rPr>
              <a:t>PFAS sources </a:t>
            </a:r>
            <a: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 food are from production, processing and packaging</a:t>
            </a:r>
            <a:endParaRPr sz="1900"/>
          </a:p>
          <a:p>
            <a:pPr marL="0" marR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3" name="Google Shape;453;p54"/>
          <p:cNvSpPr txBox="1"/>
          <p:nvPr/>
        </p:nvSpPr>
        <p:spPr>
          <a:xfrm>
            <a:off x="8429299" y="4143461"/>
            <a:ext cx="3478520" cy="209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Future Proof Packaging</a:t>
            </a:r>
            <a:r>
              <a:rPr lang="en" sz="1900" b="1" i="0" u="none" strike="noStrike" cap="none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900" b="0" i="0" u="none" strike="noStrike" cap="none">
                <a:solidFill>
                  <a:srgbClr val="222A35"/>
                </a:solidFill>
                <a:latin typeface="Work Sans"/>
                <a:ea typeface="Work Sans"/>
                <a:cs typeface="Work Sans"/>
                <a:sym typeface="Work Sans"/>
              </a:rPr>
              <a:t>is needed </a:t>
            </a:r>
            <a: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 avoid the pitfalls of a fragmented approach</a:t>
            </a:r>
            <a:endParaRPr sz="16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4" name="Google Shape;454;p54"/>
          <p:cNvSpPr txBox="1"/>
          <p:nvPr/>
        </p:nvSpPr>
        <p:spPr>
          <a:xfrm>
            <a:off x="4967505" y="2014517"/>
            <a:ext cx="1227636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900"/>
          </a:p>
        </p:txBody>
      </p:sp>
      <p:sp>
        <p:nvSpPr>
          <p:cNvPr id="455" name="Google Shape;455;p54"/>
          <p:cNvSpPr txBox="1"/>
          <p:nvPr/>
        </p:nvSpPr>
        <p:spPr>
          <a:xfrm>
            <a:off x="8429300" y="2047950"/>
            <a:ext cx="34284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Industry has worked hard</a:t>
            </a:r>
            <a:r>
              <a:rPr lang="en" sz="1900" b="1" i="0" u="none" strike="noStrike" cap="none">
                <a:solidFill>
                  <a:srgbClr val="00ABE6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900" b="0" i="0" u="none" strike="noStrike" cap="none">
                <a:solidFill>
                  <a:srgbClr val="222A35"/>
                </a:solidFill>
                <a:latin typeface="Work Sans"/>
                <a:ea typeface="Work Sans"/>
                <a:cs typeface="Work Sans"/>
                <a:sym typeface="Work Sans"/>
              </a:rPr>
              <a:t>with a fragmented approach and alternatives to PFAS  </a:t>
            </a:r>
            <a:br>
              <a:rPr lang="en" sz="1900" b="0" i="0" u="none" strike="noStrike" cap="none">
                <a:solidFill>
                  <a:srgbClr val="222A35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900" b="0" i="0" u="none" strike="noStrike" cap="none">
                <a:solidFill>
                  <a:srgbClr val="222A35"/>
                </a:solidFill>
                <a:latin typeface="Work Sans"/>
                <a:ea typeface="Work Sans"/>
                <a:cs typeface="Work Sans"/>
                <a:sym typeface="Work Sans"/>
              </a:rPr>
              <a:t>face </a:t>
            </a:r>
            <a: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roadblocks</a:t>
            </a:r>
            <a:endParaRPr sz="1900"/>
          </a:p>
          <a:p>
            <a:pPr marL="0" marR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6" name="Google Shape;456;p54"/>
          <p:cNvSpPr txBox="1"/>
          <p:nvPr/>
        </p:nvSpPr>
        <p:spPr>
          <a:xfrm>
            <a:off x="5000821" y="4050052"/>
            <a:ext cx="1227636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1900"/>
          </a:p>
        </p:txBody>
      </p:sp>
      <p:sp>
        <p:nvSpPr>
          <p:cNvPr id="457" name="Google Shape;457;p54"/>
          <p:cNvSpPr txBox="1"/>
          <p:nvPr/>
        </p:nvSpPr>
        <p:spPr>
          <a:xfrm>
            <a:off x="6935952" y="2047957"/>
            <a:ext cx="1227636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1900"/>
          </a:p>
        </p:txBody>
      </p:sp>
      <p:sp>
        <p:nvSpPr>
          <p:cNvPr id="458" name="Google Shape;458;p54"/>
          <p:cNvSpPr txBox="1"/>
          <p:nvPr/>
        </p:nvSpPr>
        <p:spPr>
          <a:xfrm>
            <a:off x="6927332" y="4147453"/>
            <a:ext cx="1227636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1900"/>
          </a:p>
        </p:txBody>
      </p:sp>
      <p:sp>
        <p:nvSpPr>
          <p:cNvPr id="459" name="Google Shape;459;p54"/>
          <p:cNvSpPr txBox="1">
            <a:spLocks noGrp="1"/>
          </p:cNvSpPr>
          <p:nvPr>
            <p:ph type="title"/>
          </p:nvPr>
        </p:nvSpPr>
        <p:spPr>
          <a:xfrm>
            <a:off x="776200" y="312089"/>
            <a:ext cx="11204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Key Takeaways</a:t>
            </a:r>
            <a:endParaRPr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" name="Google Shape;464;p55"/>
          <p:cNvGraphicFramePr/>
          <p:nvPr/>
        </p:nvGraphicFramePr>
        <p:xfrm>
          <a:off x="1135282" y="1627607"/>
          <a:ext cx="9921425" cy="3758725"/>
        </p:xfrm>
        <a:graphic>
          <a:graphicData uri="http://schemas.openxmlformats.org/drawingml/2006/table">
            <a:tbl>
              <a:tblPr>
                <a:noFill/>
                <a:tableStyleId>{B345B972-D718-4794-95B4-C20DFD8EA915}</a:tableStyleId>
              </a:tblPr>
              <a:tblGrid>
                <a:gridCol w="17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</a:rPr>
                        <a:t>Primary Packaging</a:t>
                      </a:r>
                      <a:endParaRPr sz="1900"/>
                    </a:p>
                  </a:txBody>
                  <a:tcPr marL="101225" marR="101225" marT="50625" marB="50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9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</a:rPr>
                        <a:t>Tertiary </a:t>
                      </a:r>
                      <a:endParaRPr sz="19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</a:rPr>
                        <a:t>Packaging</a:t>
                      </a:r>
                      <a:endParaRPr sz="1900"/>
                    </a:p>
                  </a:txBody>
                  <a:tcPr marL="101225" marR="101225" marT="50625" marB="50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C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</a:rPr>
                        <a:t>Ingredients</a:t>
                      </a:r>
                      <a:endParaRPr sz="1900"/>
                    </a:p>
                  </a:txBody>
                  <a:tcPr marL="101225" marR="101225" marT="50625" marB="50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</a:rPr>
                        <a:t>Production </a:t>
                      </a:r>
                      <a:endParaRPr sz="19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</a:rPr>
                        <a:t>Environment</a:t>
                      </a:r>
                      <a:endParaRPr sz="1900"/>
                    </a:p>
                  </a:txBody>
                  <a:tcPr marL="101225" marR="101225" marT="50625" marB="50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A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5" name="Google Shape;465;p55"/>
          <p:cNvSpPr/>
          <p:nvPr/>
        </p:nvSpPr>
        <p:spPr>
          <a:xfrm>
            <a:off x="1595306" y="2473443"/>
            <a:ext cx="609900" cy="52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000"/>
          </a:p>
        </p:txBody>
      </p:sp>
      <p:sp>
        <p:nvSpPr>
          <p:cNvPr id="466" name="Google Shape;466;p55"/>
          <p:cNvSpPr/>
          <p:nvPr/>
        </p:nvSpPr>
        <p:spPr>
          <a:xfrm>
            <a:off x="4208211" y="2482748"/>
            <a:ext cx="609900" cy="52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800"/>
          </a:p>
        </p:txBody>
      </p:sp>
      <p:sp>
        <p:nvSpPr>
          <p:cNvPr id="467" name="Google Shape;467;p55"/>
          <p:cNvSpPr/>
          <p:nvPr/>
        </p:nvSpPr>
        <p:spPr>
          <a:xfrm>
            <a:off x="6900086" y="2482748"/>
            <a:ext cx="609900" cy="52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800"/>
          </a:p>
        </p:txBody>
      </p:sp>
      <p:sp>
        <p:nvSpPr>
          <p:cNvPr id="468" name="Google Shape;468;p55"/>
          <p:cNvSpPr/>
          <p:nvPr/>
        </p:nvSpPr>
        <p:spPr>
          <a:xfrm>
            <a:off x="9434023" y="2473443"/>
            <a:ext cx="609900" cy="52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800"/>
          </a:p>
        </p:txBody>
      </p:sp>
      <p:sp>
        <p:nvSpPr>
          <p:cNvPr id="469" name="Google Shape;469;p55"/>
          <p:cNvSpPr txBox="1">
            <a:spLocks noGrp="1"/>
          </p:cNvSpPr>
          <p:nvPr>
            <p:ph type="title"/>
          </p:nvPr>
        </p:nvSpPr>
        <p:spPr>
          <a:xfrm>
            <a:off x="776200" y="312089"/>
            <a:ext cx="11204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Selected Sources of PFAS in Packaging</a:t>
            </a:r>
            <a:endParaRPr b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" name="Google Shape;474;p56"/>
          <p:cNvGraphicFramePr/>
          <p:nvPr/>
        </p:nvGraphicFramePr>
        <p:xfrm>
          <a:off x="524032" y="1440436"/>
          <a:ext cx="10802150" cy="647600"/>
        </p:xfrm>
        <a:graphic>
          <a:graphicData uri="http://schemas.openxmlformats.org/drawingml/2006/table">
            <a:tbl>
              <a:tblPr>
                <a:noFill/>
                <a:tableStyleId>{B345B972-D718-4794-95B4-C20DFD8EA915}</a:tableStyleId>
              </a:tblPr>
              <a:tblGrid>
                <a:gridCol w="188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Primary Packaging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Tertiary </a:t>
                      </a:r>
                      <a:endParaRPr sz="19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Packaging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C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Ingredients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Production </a:t>
                      </a:r>
                      <a:endParaRPr sz="19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Environment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A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5" name="Google Shape;475;p56"/>
          <p:cNvSpPr txBox="1">
            <a:spLocks noGrp="1"/>
          </p:cNvSpPr>
          <p:nvPr>
            <p:ph type="title"/>
          </p:nvPr>
        </p:nvSpPr>
        <p:spPr>
          <a:xfrm>
            <a:off x="776200" y="312089"/>
            <a:ext cx="11204203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Selected Sources of PFAS </a:t>
            </a:r>
            <a:r>
              <a:rPr lang="en" b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Primary Packaging</a:t>
            </a:r>
            <a:endParaRPr b="0">
              <a:solidFill>
                <a:schemeClr val="accent1"/>
              </a:solidFill>
            </a:endParaRPr>
          </a:p>
        </p:txBody>
      </p:sp>
      <p:graphicFrame>
        <p:nvGraphicFramePr>
          <p:cNvPr id="476" name="Google Shape;476;p56"/>
          <p:cNvGraphicFramePr/>
          <p:nvPr/>
        </p:nvGraphicFramePr>
        <p:xfrm>
          <a:off x="524032" y="2088036"/>
          <a:ext cx="10802100" cy="383549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AEF69F"/>
                    </a:gs>
                    <a:gs pos="35000">
                      <a:srgbClr val="C8F7BC"/>
                    </a:gs>
                    <a:gs pos="100000">
                      <a:srgbClr val="EBFCE4"/>
                    </a:gs>
                  </a:gsLst>
                  <a:lin ang="16200000" scaled="0"/>
                </a:gradFill>
                <a:tableStyleId>{744CEBFD-B0A6-4EF6-9BC5-7F7F7728909E}</a:tableStyleId>
              </a:tblPr>
              <a:tblGrid>
                <a:gridCol w="270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Release Agents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Forming Polymers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Improved Barriers</a:t>
                      </a:r>
                      <a:endParaRPr sz="1500" b="1" i="0" u="none" strike="noStrike" cap="none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Grease/</a:t>
                      </a:r>
                      <a:endParaRPr sz="1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Oil Resistance</a:t>
                      </a:r>
                      <a:endParaRPr sz="1500" b="1" i="0" u="none" strike="noStrike" cap="none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For Thermoforming,  blowmolding</a:t>
                      </a:r>
                      <a:endParaRPr sz="1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rgbClr val="1C1D1E"/>
                          </a:solidFill>
                        </a:rPr>
                        <a:t>Wetting and leveling agents, emulsifiers, foaming agents, or dispersants</a:t>
                      </a:r>
                      <a:endParaRPr sz="1100" b="0" i="0" u="none" strike="noStrike" cap="none">
                        <a:solidFill>
                          <a:srgbClr val="1C1D1E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Fl</a:t>
                      </a:r>
                      <a:r>
                        <a:rPr lang="en" sz="1100"/>
                        <a:t>uo</a:t>
                      </a: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rination of PE was approved in 1983</a:t>
                      </a:r>
                      <a:endParaRPr sz="1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Dry end coatings on paperboard and corrugated, and paper</a:t>
                      </a:r>
                      <a:endParaRPr sz="1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Lower the surface tension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6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Emulsifiers assist in producing Teflon examples include the use of PFOA</a:t>
                      </a:r>
                      <a:endParaRPr sz="1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Now used during forming of in HPDE, PP, PET blowmolded, thermoformed containers</a:t>
                      </a:r>
                      <a:endParaRPr sz="1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Wet end use on paperboard</a:t>
                      </a:r>
                      <a:endParaRPr sz="1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Bond with functional groups such as acids and alcohols and/or take part in condensation polymerization of Nylon and PET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rgbClr val="1C1D1E"/>
                          </a:solidFill>
                        </a:rPr>
                        <a:t>Primarily </a:t>
                      </a: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Polyﬂuoroalkyl substances</a:t>
                      </a:r>
                      <a:endParaRPr sz="1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Coatings on hydroscopic polymers such as PLA, cellulose, starch, ethylenes, etc.</a:t>
                      </a:r>
                      <a:endParaRPr sz="1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0" u="none" strike="noStrike" cap="none">
                          <a:solidFill>
                            <a:schemeClr val="dk1"/>
                          </a:solidFill>
                        </a:rPr>
                        <a:t>Polymers fluorinated with hexaﬂuoropropylene (HFP), tetraﬂuoroethylene (TFE), vinylidene ﬂuoride (VDF) polymers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Packaging for Pet food, bakery, FOH fried foods</a:t>
                      </a:r>
                      <a:endParaRPr sz="1100" u="none" strike="noStrike" cap="non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110225" marR="110225" marT="55100" marB="55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7" name="Google Shape;477;p56"/>
          <p:cNvSpPr/>
          <p:nvPr/>
        </p:nvSpPr>
        <p:spPr>
          <a:xfrm>
            <a:off x="776200" y="1611807"/>
            <a:ext cx="355560" cy="3048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500"/>
          </a:p>
        </p:txBody>
      </p:sp>
      <p:sp>
        <p:nvSpPr>
          <p:cNvPr id="478" name="Google Shape;478;p56"/>
          <p:cNvSpPr/>
          <p:nvPr/>
        </p:nvSpPr>
        <p:spPr>
          <a:xfrm>
            <a:off x="2654475" y="1611807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5DBE5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1500"/>
          </a:p>
        </p:txBody>
      </p:sp>
      <p:sp>
        <p:nvSpPr>
          <p:cNvPr id="479" name="Google Shape;479;p56"/>
          <p:cNvSpPr/>
          <p:nvPr/>
        </p:nvSpPr>
        <p:spPr>
          <a:xfrm>
            <a:off x="6292639" y="1623109"/>
            <a:ext cx="355560" cy="3048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4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/>
          </a:p>
        </p:txBody>
      </p:sp>
      <p:sp>
        <p:nvSpPr>
          <p:cNvPr id="480" name="Google Shape;480;p56"/>
          <p:cNvSpPr/>
          <p:nvPr/>
        </p:nvSpPr>
        <p:spPr>
          <a:xfrm>
            <a:off x="8809428" y="1596351"/>
            <a:ext cx="355560" cy="3048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1500"/>
          </a:p>
        </p:txBody>
      </p:sp>
      <p:sp>
        <p:nvSpPr>
          <p:cNvPr id="481" name="Google Shape;481;p56"/>
          <p:cNvSpPr txBox="1"/>
          <p:nvPr/>
        </p:nvSpPr>
        <p:spPr>
          <a:xfrm>
            <a:off x="524032" y="2042920"/>
            <a:ext cx="67480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accent6"/>
                </a:solidFill>
                <a:latin typeface="Work Sans"/>
                <a:ea typeface="Work Sans"/>
                <a:cs typeface="Work Sans"/>
                <a:sym typeface="Work Sans"/>
              </a:rPr>
              <a:t>Impart Improved Barrier</a:t>
            </a:r>
            <a:endParaRPr sz="1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6" name="Google Shape;486;p57"/>
          <p:cNvGraphicFramePr/>
          <p:nvPr/>
        </p:nvGraphicFramePr>
        <p:xfrm>
          <a:off x="524032" y="1440436"/>
          <a:ext cx="10802150" cy="647600"/>
        </p:xfrm>
        <a:graphic>
          <a:graphicData uri="http://schemas.openxmlformats.org/drawingml/2006/table">
            <a:tbl>
              <a:tblPr>
                <a:noFill/>
                <a:tableStyleId>{B345B972-D718-4794-95B4-C20DFD8EA915}</a:tableStyleId>
              </a:tblPr>
              <a:tblGrid>
                <a:gridCol w="188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Primary Packaging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9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Tertiary </a:t>
                      </a:r>
                      <a:endParaRPr sz="19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Packaging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C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Ingredients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Production </a:t>
                      </a:r>
                      <a:endParaRPr sz="19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Environment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A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7" name="Google Shape;487;p57"/>
          <p:cNvSpPr txBox="1">
            <a:spLocks noGrp="1"/>
          </p:cNvSpPr>
          <p:nvPr>
            <p:ph type="title"/>
          </p:nvPr>
        </p:nvSpPr>
        <p:spPr>
          <a:xfrm>
            <a:off x="776200" y="312089"/>
            <a:ext cx="11234432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Selected Sources of PFAS </a:t>
            </a:r>
            <a:r>
              <a:rPr lang="en" b="0">
                <a:latin typeface="Work Sans"/>
                <a:ea typeface="Work Sans"/>
                <a:cs typeface="Work Sans"/>
                <a:sym typeface="Work Sans"/>
              </a:rPr>
              <a:t>Tertiary Packaging</a:t>
            </a:r>
            <a:endParaRPr b="0"/>
          </a:p>
        </p:txBody>
      </p:sp>
      <p:sp>
        <p:nvSpPr>
          <p:cNvPr id="488" name="Google Shape;488;p57"/>
          <p:cNvSpPr/>
          <p:nvPr/>
        </p:nvSpPr>
        <p:spPr>
          <a:xfrm>
            <a:off x="524032" y="2086683"/>
            <a:ext cx="10802187" cy="31749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57" descr="Shap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669" y="2643080"/>
            <a:ext cx="2062169" cy="206216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sp>
        <p:nvSpPr>
          <p:cNvPr id="490" name="Google Shape;490;p57"/>
          <p:cNvSpPr txBox="1"/>
          <p:nvPr/>
        </p:nvSpPr>
        <p:spPr>
          <a:xfrm>
            <a:off x="3689405" y="2547455"/>
            <a:ext cx="6498900" cy="28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2286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rPr>
              <a:t>Packaging containing PFAS can come in contact with and then contaminate other packaging that has direct contact with food</a:t>
            </a:r>
            <a:endParaRPr sz="1900">
              <a:solidFill>
                <a:srgbClr val="3F3F3F"/>
              </a:solidFill>
            </a:endParaRPr>
          </a:p>
          <a:p>
            <a:pPr marL="2286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rPr>
              <a:t>Migration into food can occur through secondary packaging such as labels, coatings, and cartons into food </a:t>
            </a:r>
            <a:endParaRPr sz="1900">
              <a:solidFill>
                <a:srgbClr val="3F3F3F"/>
              </a:solidFill>
            </a:endParaRPr>
          </a:p>
          <a:p>
            <a:pPr marL="228600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rPr>
              <a:t>Handling of secondary packaging and then food in second-stage BOH/Production environments can contaminate food</a:t>
            </a:r>
            <a:endParaRPr sz="190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7"/>
          <p:cNvSpPr/>
          <p:nvPr/>
        </p:nvSpPr>
        <p:spPr>
          <a:xfrm>
            <a:off x="776200" y="1611807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5DBE5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500">
              <a:solidFill>
                <a:srgbClr val="D5DBE5"/>
              </a:solidFill>
            </a:endParaRPr>
          </a:p>
        </p:txBody>
      </p:sp>
      <p:sp>
        <p:nvSpPr>
          <p:cNvPr id="492" name="Google Shape;492;p57"/>
          <p:cNvSpPr/>
          <p:nvPr/>
        </p:nvSpPr>
        <p:spPr>
          <a:xfrm>
            <a:off x="2654475" y="1611807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1500">
              <a:solidFill>
                <a:schemeClr val="accent1"/>
              </a:solidFill>
            </a:endParaRPr>
          </a:p>
        </p:txBody>
      </p:sp>
      <p:sp>
        <p:nvSpPr>
          <p:cNvPr id="493" name="Google Shape;493;p57"/>
          <p:cNvSpPr/>
          <p:nvPr/>
        </p:nvSpPr>
        <p:spPr>
          <a:xfrm>
            <a:off x="6292639" y="1623109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4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/>
          </a:p>
        </p:txBody>
      </p:sp>
      <p:sp>
        <p:nvSpPr>
          <p:cNvPr id="494" name="Google Shape;494;p57"/>
          <p:cNvSpPr/>
          <p:nvPr/>
        </p:nvSpPr>
        <p:spPr>
          <a:xfrm>
            <a:off x="8809428" y="1596351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1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58"/>
          <p:cNvGraphicFramePr/>
          <p:nvPr/>
        </p:nvGraphicFramePr>
        <p:xfrm>
          <a:off x="524032" y="1440436"/>
          <a:ext cx="10802150" cy="647600"/>
        </p:xfrm>
        <a:graphic>
          <a:graphicData uri="http://schemas.openxmlformats.org/drawingml/2006/table">
            <a:tbl>
              <a:tblPr>
                <a:noFill/>
                <a:tableStyleId>{B345B972-D718-4794-95B4-C20DFD8EA915}</a:tableStyleId>
              </a:tblPr>
              <a:tblGrid>
                <a:gridCol w="188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Primary Packaging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9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Tertiary </a:t>
                      </a:r>
                      <a:endParaRPr sz="19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Packaging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C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Ingredients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Production </a:t>
                      </a:r>
                      <a:endParaRPr sz="19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Environment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A4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0" name="Google Shape;500;p58"/>
          <p:cNvSpPr txBox="1">
            <a:spLocks noGrp="1"/>
          </p:cNvSpPr>
          <p:nvPr>
            <p:ph type="title"/>
          </p:nvPr>
        </p:nvSpPr>
        <p:spPr>
          <a:xfrm>
            <a:off x="776200" y="312089"/>
            <a:ext cx="1063960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Selected Sources of PFAS </a:t>
            </a:r>
            <a:r>
              <a:rPr lang="en" b="0">
                <a:latin typeface="Work Sans"/>
                <a:ea typeface="Work Sans"/>
                <a:cs typeface="Work Sans"/>
                <a:sym typeface="Work Sans"/>
              </a:rPr>
              <a:t>Ingredients</a:t>
            </a:r>
            <a:endParaRPr/>
          </a:p>
        </p:txBody>
      </p:sp>
      <p:sp>
        <p:nvSpPr>
          <p:cNvPr id="501" name="Google Shape;501;p58"/>
          <p:cNvSpPr/>
          <p:nvPr/>
        </p:nvSpPr>
        <p:spPr>
          <a:xfrm>
            <a:off x="524032" y="2086683"/>
            <a:ext cx="10802187" cy="3174967"/>
          </a:xfrm>
          <a:prstGeom prst="rect">
            <a:avLst/>
          </a:prstGeom>
          <a:solidFill>
            <a:srgbClr val="00ABE6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58"/>
          <p:cNvSpPr txBox="1"/>
          <p:nvPr/>
        </p:nvSpPr>
        <p:spPr>
          <a:xfrm>
            <a:off x="3877111" y="2348031"/>
            <a:ext cx="7011900" cy="28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Reusable packaging for bulk ingredient transport </a:t>
            </a:r>
            <a:endParaRPr sz="1900">
              <a:solidFill>
                <a:schemeClr val="lt1"/>
              </a:solidFill>
            </a:endParaRPr>
          </a:p>
          <a:p>
            <a:pPr marL="228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Includes totes, bags, liners, barrels, and bins</a:t>
            </a:r>
            <a:endParaRPr sz="1900">
              <a:solidFill>
                <a:schemeClr val="lt1"/>
              </a:solidFill>
            </a:endParaRPr>
          </a:p>
          <a:p>
            <a:pPr marL="228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Contamination of reusable totes occurs from prior use of PFAS contaminated ingredients</a:t>
            </a:r>
            <a:endParaRPr sz="1900">
              <a:solidFill>
                <a:schemeClr val="lt1"/>
              </a:solidFill>
            </a:endParaRPr>
          </a:p>
          <a:p>
            <a:pPr marL="228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Abrasion increases surface area and sites for subsequent migration</a:t>
            </a:r>
            <a:endParaRPr sz="1900">
              <a:solidFill>
                <a:schemeClr val="lt1"/>
              </a:solidFill>
            </a:endParaRPr>
          </a:p>
          <a:p>
            <a:pPr marL="228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Reuse increases migration due to contact time</a:t>
            </a:r>
            <a:endParaRPr sz="1900">
              <a:solidFill>
                <a:schemeClr val="lt1"/>
              </a:solidFill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Single-use packaging for bulk ingredient transport </a:t>
            </a:r>
            <a:endParaRPr sz="1900">
              <a:solidFill>
                <a:schemeClr val="lt1"/>
              </a:solidFill>
            </a:endParaRPr>
          </a:p>
          <a:p>
            <a:pPr marL="228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Totes, bags, liners, barrels, and bins</a:t>
            </a:r>
            <a:endParaRPr sz="19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58" descr="Shap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760" y="2606031"/>
            <a:ext cx="2137623" cy="2137623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8"/>
          <p:cNvSpPr/>
          <p:nvPr/>
        </p:nvSpPr>
        <p:spPr>
          <a:xfrm>
            <a:off x="776200" y="1611807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5DBE5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500">
              <a:solidFill>
                <a:srgbClr val="D5DBE5"/>
              </a:solidFill>
            </a:endParaRPr>
          </a:p>
        </p:txBody>
      </p:sp>
      <p:sp>
        <p:nvSpPr>
          <p:cNvPr id="505" name="Google Shape;505;p58"/>
          <p:cNvSpPr/>
          <p:nvPr/>
        </p:nvSpPr>
        <p:spPr>
          <a:xfrm>
            <a:off x="2654475" y="1611807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5DBE5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1500"/>
          </a:p>
        </p:txBody>
      </p:sp>
      <p:sp>
        <p:nvSpPr>
          <p:cNvPr id="506" name="Google Shape;506;p58"/>
          <p:cNvSpPr/>
          <p:nvPr/>
        </p:nvSpPr>
        <p:spPr>
          <a:xfrm>
            <a:off x="6292639" y="1623109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4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507" name="Google Shape;507;p58"/>
          <p:cNvSpPr/>
          <p:nvPr/>
        </p:nvSpPr>
        <p:spPr>
          <a:xfrm>
            <a:off x="8809428" y="1596351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1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" name="Google Shape;512;p59"/>
          <p:cNvGraphicFramePr/>
          <p:nvPr/>
        </p:nvGraphicFramePr>
        <p:xfrm>
          <a:off x="524032" y="1440436"/>
          <a:ext cx="10802150" cy="647600"/>
        </p:xfrm>
        <a:graphic>
          <a:graphicData uri="http://schemas.openxmlformats.org/drawingml/2006/table">
            <a:tbl>
              <a:tblPr>
                <a:noFill/>
                <a:tableStyleId>{B345B972-D718-4794-95B4-C20DFD8EA915}</a:tableStyleId>
              </a:tblPr>
              <a:tblGrid>
                <a:gridCol w="188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6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Primary Packaging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A9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Tertiary </a:t>
                      </a:r>
                      <a:endParaRPr sz="19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Packaging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C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Ingredients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B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Production </a:t>
                      </a:r>
                      <a:endParaRPr sz="190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</a:rPr>
                        <a:t>Environment</a:t>
                      </a:r>
                      <a:endParaRPr sz="1900"/>
                    </a:p>
                  </a:txBody>
                  <a:tcPr marL="113200" marR="113200" marT="56600" marB="566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3" name="Google Shape;513;p59"/>
          <p:cNvSpPr txBox="1">
            <a:spLocks noGrp="1"/>
          </p:cNvSpPr>
          <p:nvPr>
            <p:ph type="title"/>
          </p:nvPr>
        </p:nvSpPr>
        <p:spPr>
          <a:xfrm>
            <a:off x="776200" y="312089"/>
            <a:ext cx="1063960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Selected Sources of PFAS </a:t>
            </a:r>
            <a:r>
              <a:rPr lang="en" b="0">
                <a:latin typeface="Work Sans"/>
                <a:ea typeface="Work Sans"/>
                <a:cs typeface="Work Sans"/>
                <a:sym typeface="Work Sans"/>
              </a:rPr>
              <a:t>Production</a:t>
            </a:r>
            <a:endParaRPr/>
          </a:p>
        </p:txBody>
      </p:sp>
      <p:sp>
        <p:nvSpPr>
          <p:cNvPr id="514" name="Google Shape;514;p59"/>
          <p:cNvSpPr/>
          <p:nvPr/>
        </p:nvSpPr>
        <p:spPr>
          <a:xfrm>
            <a:off x="524032" y="2086683"/>
            <a:ext cx="10802187" cy="3174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9"/>
          <p:cNvSpPr txBox="1"/>
          <p:nvPr/>
        </p:nvSpPr>
        <p:spPr>
          <a:xfrm>
            <a:off x="3400033" y="2403347"/>
            <a:ext cx="7222911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Equipment used to form packaging </a:t>
            </a:r>
            <a:endParaRPr sz="19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• Cartoners, labelers, conveyors, thermoformers, unnesters, unscramblers </a:t>
            </a: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inhibit sticking and make production line move smoother/faster.</a:t>
            </a:r>
            <a:endParaRPr sz="1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Production equipment used in food processing</a:t>
            </a:r>
            <a:endParaRPr sz="19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• Extruders, ingredient conveyance systems, hoppers, mixers</a:t>
            </a:r>
            <a:endParaRPr sz="19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PTFE (Teflon-Polytetrafluoroethylene) is use for food processing equipment</a:t>
            </a:r>
            <a:endParaRPr sz="1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3810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Water and CIP cleaning agents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59" descr="Gear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136" y="2498351"/>
            <a:ext cx="2375201" cy="2375201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59"/>
          <p:cNvSpPr/>
          <p:nvPr/>
        </p:nvSpPr>
        <p:spPr>
          <a:xfrm>
            <a:off x="776200" y="1611807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5DBE5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500">
              <a:solidFill>
                <a:srgbClr val="D5DBE5"/>
              </a:solidFill>
            </a:endParaRPr>
          </a:p>
        </p:txBody>
      </p:sp>
      <p:sp>
        <p:nvSpPr>
          <p:cNvPr id="518" name="Google Shape;518;p59"/>
          <p:cNvSpPr/>
          <p:nvPr/>
        </p:nvSpPr>
        <p:spPr>
          <a:xfrm>
            <a:off x="2654475" y="1611807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rgbClr val="D5DBE5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1500"/>
          </a:p>
        </p:txBody>
      </p:sp>
      <p:sp>
        <p:nvSpPr>
          <p:cNvPr id="519" name="Google Shape;519;p59"/>
          <p:cNvSpPr/>
          <p:nvPr/>
        </p:nvSpPr>
        <p:spPr>
          <a:xfrm>
            <a:off x="6292639" y="1623109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4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/>
          </a:p>
        </p:txBody>
      </p:sp>
      <p:sp>
        <p:nvSpPr>
          <p:cNvPr id="520" name="Google Shape;520;p59"/>
          <p:cNvSpPr/>
          <p:nvPr/>
        </p:nvSpPr>
        <p:spPr>
          <a:xfrm>
            <a:off x="8809428" y="1596351"/>
            <a:ext cx="3555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0"/>
          <p:cNvSpPr/>
          <p:nvPr/>
        </p:nvSpPr>
        <p:spPr>
          <a:xfrm>
            <a:off x="0" y="-240025"/>
            <a:ext cx="5597700" cy="61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0"/>
          <p:cNvSpPr txBox="1">
            <a:spLocks noGrp="1"/>
          </p:cNvSpPr>
          <p:nvPr>
            <p:ph type="title"/>
          </p:nvPr>
        </p:nvSpPr>
        <p:spPr>
          <a:xfrm>
            <a:off x="965220" y="1245680"/>
            <a:ext cx="4285796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Industry </a:t>
            </a:r>
            <a:b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Response</a:t>
            </a:r>
            <a:b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has been Fragmented with Drop-in Solutions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27" name="Google Shape;527;p60"/>
          <p:cNvPicPr preferRelativeResize="0"/>
          <p:nvPr/>
        </p:nvPicPr>
        <p:blipFill rotWithShape="1">
          <a:blip r:embed="rId3">
            <a:alphaModFix/>
          </a:blip>
          <a:srcRect l="22317" r="22316"/>
          <a:stretch/>
        </p:blipFill>
        <p:spPr>
          <a:xfrm>
            <a:off x="5432385" y="-240027"/>
            <a:ext cx="6759615" cy="610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ctrTitle"/>
          </p:nvPr>
        </p:nvSpPr>
        <p:spPr>
          <a:xfrm>
            <a:off x="942107" y="1496484"/>
            <a:ext cx="14640000" cy="318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 &amp; Housekeeping </a:t>
            </a:r>
            <a:endParaRPr/>
          </a:p>
        </p:txBody>
      </p:sp>
      <p:sp>
        <p:nvSpPr>
          <p:cNvPr id="255" name="Google Shape;255;p34"/>
          <p:cNvSpPr/>
          <p:nvPr/>
        </p:nvSpPr>
        <p:spPr>
          <a:xfrm>
            <a:off x="6123638" y="5428125"/>
            <a:ext cx="2720100" cy="1334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6698300" y="5421225"/>
            <a:ext cx="2044200" cy="13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087" y="5629800"/>
            <a:ext cx="2245176" cy="9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/>
          <p:nvPr/>
        </p:nvSpPr>
        <p:spPr>
          <a:xfrm>
            <a:off x="6890850" y="5738675"/>
            <a:ext cx="1896000" cy="9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4"/>
          <p:cNvSpPr/>
          <p:nvPr/>
        </p:nvSpPr>
        <p:spPr>
          <a:xfrm>
            <a:off x="6123638" y="5428125"/>
            <a:ext cx="2720100" cy="133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500" y="5649872"/>
            <a:ext cx="2148398" cy="89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1"/>
          <p:cNvSpPr txBox="1">
            <a:spLocks noGrp="1"/>
          </p:cNvSpPr>
          <p:nvPr>
            <p:ph type="body" idx="1"/>
          </p:nvPr>
        </p:nvSpPr>
        <p:spPr>
          <a:xfrm>
            <a:off x="292073" y="5542972"/>
            <a:ext cx="11868056" cy="46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600" lvl="0" indent="-431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lang="en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 many options, there are unintended consequences and/or regrettable alternatives in switching to the still approved SCPFAS</a:t>
            </a:r>
            <a:endParaRPr/>
          </a:p>
          <a:p>
            <a:pPr marL="609600" lvl="0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endParaRPr sz="1300">
              <a:solidFill>
                <a:schemeClr val="dk1"/>
              </a:solidFill>
            </a:endParaRPr>
          </a:p>
        </p:txBody>
      </p:sp>
      <p:grpSp>
        <p:nvGrpSpPr>
          <p:cNvPr id="533" name="Google Shape;533;p61"/>
          <p:cNvGrpSpPr/>
          <p:nvPr/>
        </p:nvGrpSpPr>
        <p:grpSpPr>
          <a:xfrm>
            <a:off x="930929" y="1347535"/>
            <a:ext cx="10799221" cy="3580904"/>
            <a:chOff x="698197" y="1010651"/>
            <a:chExt cx="8099416" cy="2685678"/>
          </a:xfrm>
        </p:grpSpPr>
        <p:sp>
          <p:nvSpPr>
            <p:cNvPr id="534" name="Google Shape;534;p61"/>
            <p:cNvSpPr/>
            <p:nvPr/>
          </p:nvSpPr>
          <p:spPr>
            <a:xfrm>
              <a:off x="920228" y="1542981"/>
              <a:ext cx="2153348" cy="2153348"/>
            </a:xfrm>
            <a:prstGeom prst="ellipse">
              <a:avLst/>
            </a:prstGeom>
            <a:solidFill>
              <a:srgbClr val="55A9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1"/>
            <p:cNvSpPr/>
            <p:nvPr/>
          </p:nvSpPr>
          <p:spPr>
            <a:xfrm>
              <a:off x="2831578" y="1542981"/>
              <a:ext cx="2153348" cy="2153348"/>
            </a:xfrm>
            <a:prstGeom prst="ellipse">
              <a:avLst/>
            </a:prstGeom>
            <a:solidFill>
              <a:srgbClr val="AECC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1"/>
            <p:cNvSpPr/>
            <p:nvPr/>
          </p:nvSpPr>
          <p:spPr>
            <a:xfrm>
              <a:off x="4602212" y="1542981"/>
              <a:ext cx="2153348" cy="2153348"/>
            </a:xfrm>
            <a:prstGeom prst="ellipse">
              <a:avLst/>
            </a:prstGeom>
            <a:solidFill>
              <a:srgbClr val="00ABE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1"/>
            <p:cNvSpPr/>
            <p:nvPr/>
          </p:nvSpPr>
          <p:spPr>
            <a:xfrm>
              <a:off x="6513562" y="1542981"/>
              <a:ext cx="2153348" cy="2153348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38" name="Google Shape;538;p61" descr="Move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2928" y="1858332"/>
              <a:ext cx="1522647" cy="152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61" descr="Transfer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39608" y="2017794"/>
              <a:ext cx="1224140" cy="1224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0" name="Google Shape;540;p61" descr="Maximize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32804" y="2096329"/>
              <a:ext cx="1046652" cy="1046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61" descr="Settings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06997" y="1937862"/>
              <a:ext cx="1312229" cy="1312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Google Shape;542;p61"/>
            <p:cNvSpPr txBox="1"/>
            <p:nvPr/>
          </p:nvSpPr>
          <p:spPr>
            <a:xfrm>
              <a:off x="698197" y="1010651"/>
              <a:ext cx="24690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 i="0" u="none" strike="noStrike" cap="none">
                  <a:solidFill>
                    <a:schemeClr val="accent5"/>
                  </a:solidFill>
                  <a:latin typeface="Work Sans"/>
                  <a:ea typeface="Work Sans"/>
                  <a:cs typeface="Work Sans"/>
                  <a:sym typeface="Work Sans"/>
                </a:rPr>
                <a:t>Release Agent Alternatives</a:t>
              </a:r>
              <a:endParaRPr sz="1900">
                <a:solidFill>
                  <a:schemeClr val="accent5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 i="0" u="none" strike="noStrike" cap="none">
                <a:solidFill>
                  <a:srgbClr val="55A93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1"/>
            <p:cNvSpPr txBox="1"/>
            <p:nvPr/>
          </p:nvSpPr>
          <p:spPr>
            <a:xfrm>
              <a:off x="2673751" y="1010651"/>
              <a:ext cx="24690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 i="0" u="none" strike="noStrike" cap="none">
                  <a:solidFill>
                    <a:srgbClr val="AECC45"/>
                  </a:solidFill>
                  <a:latin typeface="Work Sans"/>
                  <a:ea typeface="Work Sans"/>
                  <a:cs typeface="Work Sans"/>
                  <a:sym typeface="Work Sans"/>
                </a:rPr>
                <a:t>Forming Polymers Alternatives</a:t>
              </a:r>
              <a:endParaRPr sz="19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 i="0" u="none" strike="noStrike" cap="none">
                <a:solidFill>
                  <a:srgbClr val="AECC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1"/>
            <p:cNvSpPr txBox="1"/>
            <p:nvPr/>
          </p:nvSpPr>
          <p:spPr>
            <a:xfrm>
              <a:off x="4444388" y="1010651"/>
              <a:ext cx="24690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 i="0" u="none" strike="noStrike" cap="none">
                  <a:solidFill>
                    <a:srgbClr val="00ABE6"/>
                  </a:solidFill>
                  <a:latin typeface="Work Sans"/>
                  <a:ea typeface="Work Sans"/>
                  <a:cs typeface="Work Sans"/>
                  <a:sym typeface="Work Sans"/>
                </a:rPr>
                <a:t>Improved Barrier Alternatives</a:t>
              </a:r>
              <a:endParaRPr sz="19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 i="0" u="none" strike="noStrike" cap="none">
                <a:solidFill>
                  <a:srgbClr val="00AB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1"/>
            <p:cNvSpPr txBox="1"/>
            <p:nvPr/>
          </p:nvSpPr>
          <p:spPr>
            <a:xfrm>
              <a:off x="6328613" y="1010651"/>
              <a:ext cx="24690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 i="0" u="none" strike="noStrike" cap="none">
                  <a:solidFill>
                    <a:schemeClr val="accent1"/>
                  </a:solidFill>
                  <a:latin typeface="Work Sans"/>
                  <a:ea typeface="Work Sans"/>
                  <a:cs typeface="Work Sans"/>
                  <a:sym typeface="Work Sans"/>
                </a:rPr>
                <a:t>Improved Barrier Alternatives</a:t>
              </a:r>
              <a:endParaRPr sz="1900">
                <a:solidFill>
                  <a:schemeClr val="accent1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 i="0" u="none" strike="noStrike" cap="none">
                <a:solidFill>
                  <a:srgbClr val="07335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p61"/>
          <p:cNvSpPr txBox="1">
            <a:spLocks noGrp="1"/>
          </p:cNvSpPr>
          <p:nvPr>
            <p:ph type="title"/>
          </p:nvPr>
        </p:nvSpPr>
        <p:spPr>
          <a:xfrm>
            <a:off x="802225" y="188400"/>
            <a:ext cx="11383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Roadblocks hinder many Drop In Solutions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2"/>
          <p:cNvSpPr/>
          <p:nvPr/>
        </p:nvSpPr>
        <p:spPr>
          <a:xfrm>
            <a:off x="802225" y="2353025"/>
            <a:ext cx="2947200" cy="294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" name="Google Shape;552;p62"/>
          <p:cNvGrpSpPr/>
          <p:nvPr/>
        </p:nvGrpSpPr>
        <p:grpSpPr>
          <a:xfrm>
            <a:off x="840279" y="2391077"/>
            <a:ext cx="2871086" cy="2871086"/>
            <a:chOff x="2381" y="1514739"/>
            <a:chExt cx="2389187" cy="2389187"/>
          </a:xfrm>
        </p:grpSpPr>
        <p:sp>
          <p:nvSpPr>
            <p:cNvPr id="553" name="Google Shape;553;p62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solidFill>
              <a:srgbClr val="55A9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2"/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solidFill>
              <a:srgbClr val="55A932"/>
            </a:solidFill>
            <a:ln>
              <a:noFill/>
            </a:ln>
          </p:spPr>
          <p:txBody>
            <a:bodyPr spcFirstLastPara="1" wrap="square" lIns="175300" tIns="110075" rIns="175300" bIns="110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00"/>
                <a:buFont typeface="Arial"/>
                <a:buNone/>
              </a:pPr>
              <a:endParaRPr sz="8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5" name="Google Shape;555;p62" descr="Mov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750" y="2722550"/>
            <a:ext cx="2208150" cy="22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2"/>
          <p:cNvSpPr txBox="1"/>
          <p:nvPr/>
        </p:nvSpPr>
        <p:spPr>
          <a:xfrm>
            <a:off x="4178718" y="2738978"/>
            <a:ext cx="60945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55A932"/>
                </a:solidFill>
                <a:latin typeface="Work Sans"/>
                <a:ea typeface="Work Sans"/>
                <a:cs typeface="Work Sans"/>
                <a:sym typeface="Work Sans"/>
              </a:rPr>
              <a:t>Release Agent Alternatives</a:t>
            </a:r>
            <a:endParaRPr sz="1900"/>
          </a:p>
          <a:p>
            <a:pPr marL="609600" lvl="0" indent="-44450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Silicone resins and elastomers as release agents </a:t>
            </a:r>
            <a:endParaRPr sz="2200">
              <a:solidFill>
                <a:schemeClr val="dk1"/>
              </a:solidFill>
            </a:endParaRPr>
          </a:p>
          <a:p>
            <a:pPr marL="609600" lvl="0" indent="-44450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CAS 7473-98-5, 155419-56-0, 2855-27-8, 102782-94-5, 917773-10-5</a:t>
            </a:r>
            <a:endParaRPr sz="2200" b="1">
              <a:solidFill>
                <a:schemeClr val="dk1"/>
              </a:solidFill>
            </a:endParaRPr>
          </a:p>
        </p:txBody>
      </p:sp>
      <p:grpSp>
        <p:nvGrpSpPr>
          <p:cNvPr id="557" name="Google Shape;557;p62"/>
          <p:cNvGrpSpPr/>
          <p:nvPr/>
        </p:nvGrpSpPr>
        <p:grpSpPr>
          <a:xfrm>
            <a:off x="8124466" y="959798"/>
            <a:ext cx="3643632" cy="1367714"/>
            <a:chOff x="6093502" y="440932"/>
            <a:chExt cx="2732792" cy="1025811"/>
          </a:xfrm>
        </p:grpSpPr>
        <p:sp>
          <p:nvSpPr>
            <p:cNvPr id="558" name="Google Shape;558;p62"/>
            <p:cNvSpPr txBox="1"/>
            <p:nvPr/>
          </p:nvSpPr>
          <p:spPr>
            <a:xfrm>
              <a:off x="6093502" y="494793"/>
              <a:ext cx="8547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5A932"/>
                  </a:solidFill>
                  <a:latin typeface="Work Sans"/>
                  <a:ea typeface="Work Sans"/>
                  <a:cs typeface="Work Sans"/>
                  <a:sym typeface="Work Sans"/>
                </a:rPr>
                <a:t>Release Agent Alternatives</a:t>
              </a:r>
              <a:endParaRPr sz="1900"/>
            </a:p>
          </p:txBody>
        </p:sp>
        <p:sp>
          <p:nvSpPr>
            <p:cNvPr id="559" name="Google Shape;559;p62"/>
            <p:cNvSpPr txBox="1"/>
            <p:nvPr/>
          </p:nvSpPr>
          <p:spPr>
            <a:xfrm>
              <a:off x="6817569" y="440932"/>
              <a:ext cx="8349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AECC45"/>
                  </a:solidFill>
                  <a:latin typeface="Work Sans"/>
                  <a:ea typeface="Work Sans"/>
                  <a:cs typeface="Work Sans"/>
                  <a:sym typeface="Work Sans"/>
                </a:rPr>
                <a:t>Forming Polymers Alternatives</a:t>
              </a:r>
              <a:endParaRPr sz="900" b="1" i="0" u="none" strike="noStrike" cap="none">
                <a:solidFill>
                  <a:srgbClr val="AECC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2"/>
            <p:cNvSpPr txBox="1"/>
            <p:nvPr/>
          </p:nvSpPr>
          <p:spPr>
            <a:xfrm>
              <a:off x="7403331" y="440932"/>
              <a:ext cx="8832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ABE6"/>
                  </a:solidFill>
                  <a:latin typeface="Work Sans"/>
                  <a:ea typeface="Work Sans"/>
                  <a:cs typeface="Work Sans"/>
                  <a:sym typeface="Work Sans"/>
                </a:rPr>
                <a:t>Improved Barrier Alternatives</a:t>
              </a:r>
              <a:endParaRPr sz="900" b="1" i="0" u="none" strike="noStrike" cap="none">
                <a:solidFill>
                  <a:srgbClr val="00AB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2"/>
            <p:cNvSpPr txBox="1"/>
            <p:nvPr/>
          </p:nvSpPr>
          <p:spPr>
            <a:xfrm>
              <a:off x="7991394" y="440932"/>
              <a:ext cx="8349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7335A"/>
                  </a:solidFill>
                  <a:latin typeface="Work Sans"/>
                  <a:ea typeface="Work Sans"/>
                  <a:cs typeface="Work Sans"/>
                  <a:sym typeface="Work Sans"/>
                </a:rPr>
                <a:t>Improved Barrier Alternatives</a:t>
              </a:r>
              <a:endParaRPr sz="900" b="1" i="0" u="none" strike="noStrike" cap="none">
                <a:solidFill>
                  <a:srgbClr val="07335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2" name="Google Shape;562;p62"/>
            <p:cNvGrpSpPr/>
            <p:nvPr/>
          </p:nvGrpSpPr>
          <p:grpSpPr>
            <a:xfrm>
              <a:off x="6265508" y="809126"/>
              <a:ext cx="2365786" cy="657617"/>
              <a:chOff x="920228" y="1542981"/>
              <a:chExt cx="7746682" cy="2153348"/>
            </a:xfrm>
          </p:grpSpPr>
          <p:sp>
            <p:nvSpPr>
              <p:cNvPr id="563" name="Google Shape;563;p62"/>
              <p:cNvSpPr/>
              <p:nvPr/>
            </p:nvSpPr>
            <p:spPr>
              <a:xfrm>
                <a:off x="920228" y="1542981"/>
                <a:ext cx="2153348" cy="2153348"/>
              </a:xfrm>
              <a:prstGeom prst="ellipse">
                <a:avLst/>
              </a:prstGeom>
              <a:solidFill>
                <a:srgbClr val="55A932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62"/>
              <p:cNvSpPr/>
              <p:nvPr/>
            </p:nvSpPr>
            <p:spPr>
              <a:xfrm>
                <a:off x="2831578" y="1542981"/>
                <a:ext cx="2153348" cy="2153348"/>
              </a:xfrm>
              <a:prstGeom prst="ellipse">
                <a:avLst/>
              </a:prstGeom>
              <a:solidFill>
                <a:srgbClr val="AECC45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62"/>
              <p:cNvSpPr/>
              <p:nvPr/>
            </p:nvSpPr>
            <p:spPr>
              <a:xfrm>
                <a:off x="4602212" y="1542981"/>
                <a:ext cx="2153348" cy="2153348"/>
              </a:xfrm>
              <a:prstGeom prst="ellipse">
                <a:avLst/>
              </a:prstGeom>
              <a:solidFill>
                <a:srgbClr val="00ABE6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62"/>
              <p:cNvSpPr/>
              <p:nvPr/>
            </p:nvSpPr>
            <p:spPr>
              <a:xfrm>
                <a:off x="6513562" y="1542981"/>
                <a:ext cx="2153348" cy="2153348"/>
              </a:xfrm>
              <a:prstGeom prst="ellipse">
                <a:avLst/>
              </a:prstGeom>
              <a:solidFill>
                <a:srgbClr val="0A407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567" name="Google Shape;567;p62" descr="Move with solid fi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92928" y="1858332"/>
                <a:ext cx="1522647" cy="15226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8" name="Google Shape;568;p62" descr="Transfer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239608" y="2017794"/>
                <a:ext cx="1224140" cy="12241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9" name="Google Shape;569;p62" descr="Maximize with solid fill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132804" y="2096329"/>
                <a:ext cx="1046652" cy="1046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0" name="Google Shape;570;p62" descr="Settings with solid fi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906997" y="1937862"/>
                <a:ext cx="1312229" cy="13122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71" name="Google Shape;571;p62"/>
          <p:cNvSpPr txBox="1">
            <a:spLocks noGrp="1"/>
          </p:cNvSpPr>
          <p:nvPr>
            <p:ph type="title"/>
          </p:nvPr>
        </p:nvSpPr>
        <p:spPr>
          <a:xfrm>
            <a:off x="802225" y="188400"/>
            <a:ext cx="11383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Roadblocks hinder many Drop In Solutions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63"/>
          <p:cNvGrpSpPr/>
          <p:nvPr/>
        </p:nvGrpSpPr>
        <p:grpSpPr>
          <a:xfrm>
            <a:off x="1001204" y="2420827"/>
            <a:ext cx="2871102" cy="2871102"/>
            <a:chOff x="2381" y="1514739"/>
            <a:chExt cx="2389200" cy="2389200"/>
          </a:xfrm>
        </p:grpSpPr>
        <p:sp>
          <p:nvSpPr>
            <p:cNvPr id="577" name="Google Shape;577;p63"/>
            <p:cNvSpPr/>
            <p:nvPr/>
          </p:nvSpPr>
          <p:spPr>
            <a:xfrm>
              <a:off x="2381" y="1514739"/>
              <a:ext cx="2389200" cy="2389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3"/>
            <p:cNvSpPr txBox="1"/>
            <p:nvPr/>
          </p:nvSpPr>
          <p:spPr>
            <a:xfrm>
              <a:off x="352269" y="1864627"/>
              <a:ext cx="1689300" cy="168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75300" tIns="110075" rIns="175300" bIns="110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00"/>
                <a:buFont typeface="Arial"/>
                <a:buNone/>
              </a:pPr>
              <a:endParaRPr sz="8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63"/>
          <p:cNvGrpSpPr/>
          <p:nvPr/>
        </p:nvGrpSpPr>
        <p:grpSpPr>
          <a:xfrm>
            <a:off x="1001204" y="2420827"/>
            <a:ext cx="2871086" cy="2871086"/>
            <a:chOff x="2381" y="1514739"/>
            <a:chExt cx="2389187" cy="2389187"/>
          </a:xfrm>
        </p:grpSpPr>
        <p:sp>
          <p:nvSpPr>
            <p:cNvPr id="580" name="Google Shape;580;p63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solidFill>
              <a:srgbClr val="AECC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3"/>
            <p:cNvSpPr txBox="1"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solidFill>
              <a:srgbClr val="AECC45"/>
            </a:solidFill>
            <a:ln>
              <a:noFill/>
            </a:ln>
          </p:spPr>
          <p:txBody>
            <a:bodyPr spcFirstLastPara="1" wrap="square" lIns="175300" tIns="110075" rIns="175300" bIns="110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00"/>
                <a:buFont typeface="Arial"/>
                <a:buNone/>
              </a:pPr>
              <a:endParaRPr sz="8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63"/>
          <p:cNvSpPr txBox="1"/>
          <p:nvPr/>
        </p:nvSpPr>
        <p:spPr>
          <a:xfrm>
            <a:off x="4178726" y="2744108"/>
            <a:ext cx="60945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AECC45"/>
                </a:solidFill>
                <a:latin typeface="Work Sans"/>
                <a:ea typeface="Work Sans"/>
                <a:cs typeface="Work Sans"/>
                <a:sym typeface="Work Sans"/>
              </a:rPr>
              <a:t>Forming Polymers Alternatives</a:t>
            </a:r>
            <a:endParaRPr sz="1900"/>
          </a:p>
          <a:p>
            <a:pPr marL="609600" lvl="0" indent="-44450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Alternatives to polymers have a</a:t>
            </a:r>
            <a:br>
              <a:rPr lang="en" sz="2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2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host of chemicals of concern beyond PFAs</a:t>
            </a:r>
            <a:endParaRPr sz="2200">
              <a:solidFill>
                <a:srgbClr val="3F3F3F"/>
              </a:solidFill>
            </a:endParaRPr>
          </a:p>
          <a:p>
            <a:pPr marL="609600" lvl="0" indent="-44450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Biodegradable alternatives are very problematic</a:t>
            </a:r>
            <a:endParaRPr sz="2200">
              <a:solidFill>
                <a:srgbClr val="3F3F3F"/>
              </a:solidFill>
            </a:endParaRPr>
          </a:p>
          <a:p>
            <a:pPr marL="609600" lvl="0" indent="-30480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583" name="Google Shape;583;p63" descr="Transfe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0658" y="3040277"/>
            <a:ext cx="1632186" cy="1632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4" name="Google Shape;584;p63"/>
          <p:cNvGrpSpPr/>
          <p:nvPr/>
        </p:nvGrpSpPr>
        <p:grpSpPr>
          <a:xfrm>
            <a:off x="8124466" y="959798"/>
            <a:ext cx="3643632" cy="1367770"/>
            <a:chOff x="6093502" y="440932"/>
            <a:chExt cx="2732792" cy="1025853"/>
          </a:xfrm>
        </p:grpSpPr>
        <p:sp>
          <p:nvSpPr>
            <p:cNvPr id="585" name="Google Shape;585;p63"/>
            <p:cNvSpPr txBox="1"/>
            <p:nvPr/>
          </p:nvSpPr>
          <p:spPr>
            <a:xfrm>
              <a:off x="6093502" y="494793"/>
              <a:ext cx="8547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5A932"/>
                  </a:solidFill>
                  <a:latin typeface="Work Sans"/>
                  <a:ea typeface="Work Sans"/>
                  <a:cs typeface="Work Sans"/>
                  <a:sym typeface="Work Sans"/>
                </a:rPr>
                <a:t>Release Agent Alternatives</a:t>
              </a:r>
              <a:endParaRPr sz="1900"/>
            </a:p>
          </p:txBody>
        </p:sp>
        <p:sp>
          <p:nvSpPr>
            <p:cNvPr id="586" name="Google Shape;586;p63"/>
            <p:cNvSpPr txBox="1"/>
            <p:nvPr/>
          </p:nvSpPr>
          <p:spPr>
            <a:xfrm>
              <a:off x="6817569" y="440932"/>
              <a:ext cx="8349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AECC45"/>
                  </a:solidFill>
                  <a:latin typeface="Work Sans"/>
                  <a:ea typeface="Work Sans"/>
                  <a:cs typeface="Work Sans"/>
                  <a:sym typeface="Work Sans"/>
                </a:rPr>
                <a:t>Forming Polymers Alternatives</a:t>
              </a:r>
              <a:endParaRPr sz="900" b="1" i="0" u="none" strike="noStrike" cap="none">
                <a:solidFill>
                  <a:srgbClr val="AECC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3"/>
            <p:cNvSpPr txBox="1"/>
            <p:nvPr/>
          </p:nvSpPr>
          <p:spPr>
            <a:xfrm>
              <a:off x="7403331" y="440932"/>
              <a:ext cx="8832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ABE6"/>
                  </a:solidFill>
                  <a:latin typeface="Work Sans"/>
                  <a:ea typeface="Work Sans"/>
                  <a:cs typeface="Work Sans"/>
                  <a:sym typeface="Work Sans"/>
                </a:rPr>
                <a:t>Improved Barrier Alternatives</a:t>
              </a:r>
              <a:endParaRPr sz="900" b="1" i="0" u="none" strike="noStrike" cap="none">
                <a:solidFill>
                  <a:srgbClr val="00AB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3"/>
            <p:cNvSpPr txBox="1"/>
            <p:nvPr/>
          </p:nvSpPr>
          <p:spPr>
            <a:xfrm>
              <a:off x="7991394" y="440932"/>
              <a:ext cx="8349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7335A"/>
                  </a:solidFill>
                  <a:latin typeface="Work Sans"/>
                  <a:ea typeface="Work Sans"/>
                  <a:cs typeface="Work Sans"/>
                  <a:sym typeface="Work Sans"/>
                </a:rPr>
                <a:t>Improved Barrier Alternatives</a:t>
              </a:r>
              <a:endParaRPr sz="900" b="1" i="0" u="none" strike="noStrike" cap="none">
                <a:solidFill>
                  <a:srgbClr val="07335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63"/>
            <p:cNvGrpSpPr/>
            <p:nvPr/>
          </p:nvGrpSpPr>
          <p:grpSpPr>
            <a:xfrm>
              <a:off x="6265514" y="809137"/>
              <a:ext cx="2365853" cy="657648"/>
              <a:chOff x="920228" y="1542981"/>
              <a:chExt cx="7746734" cy="2153400"/>
            </a:xfrm>
          </p:grpSpPr>
          <p:sp>
            <p:nvSpPr>
              <p:cNvPr id="590" name="Google Shape;590;p63"/>
              <p:cNvSpPr/>
              <p:nvPr/>
            </p:nvSpPr>
            <p:spPr>
              <a:xfrm>
                <a:off x="920228" y="1542981"/>
                <a:ext cx="2153400" cy="2153400"/>
              </a:xfrm>
              <a:prstGeom prst="ellipse">
                <a:avLst/>
              </a:prstGeom>
              <a:solidFill>
                <a:srgbClr val="55A932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63"/>
              <p:cNvSpPr/>
              <p:nvPr/>
            </p:nvSpPr>
            <p:spPr>
              <a:xfrm>
                <a:off x="2831578" y="1542981"/>
                <a:ext cx="2153400" cy="2153400"/>
              </a:xfrm>
              <a:prstGeom prst="ellipse">
                <a:avLst/>
              </a:prstGeom>
              <a:solidFill>
                <a:srgbClr val="AECC45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63"/>
              <p:cNvSpPr/>
              <p:nvPr/>
            </p:nvSpPr>
            <p:spPr>
              <a:xfrm>
                <a:off x="4602212" y="1542981"/>
                <a:ext cx="2153400" cy="2153400"/>
              </a:xfrm>
              <a:prstGeom prst="ellipse">
                <a:avLst/>
              </a:prstGeom>
              <a:solidFill>
                <a:srgbClr val="00ABE6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63"/>
              <p:cNvSpPr/>
              <p:nvPr/>
            </p:nvSpPr>
            <p:spPr>
              <a:xfrm>
                <a:off x="6513562" y="1542981"/>
                <a:ext cx="2153400" cy="2153400"/>
              </a:xfrm>
              <a:prstGeom prst="ellipse">
                <a:avLst/>
              </a:prstGeom>
              <a:solidFill>
                <a:srgbClr val="0A407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594" name="Google Shape;594;p63" descr="Move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92928" y="1858332"/>
                <a:ext cx="1522647" cy="15226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5" name="Google Shape;595;p63" descr="Transfer with solid fi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239608" y="2017794"/>
                <a:ext cx="1224140" cy="12241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6" name="Google Shape;596;p63" descr="Maximize with solid fill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132804" y="2096329"/>
                <a:ext cx="1046652" cy="1046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7" name="Google Shape;597;p63" descr="Settings with solid fi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906997" y="1937862"/>
                <a:ext cx="1312229" cy="13122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98" name="Google Shape;598;p63"/>
          <p:cNvSpPr txBox="1">
            <a:spLocks noGrp="1"/>
          </p:cNvSpPr>
          <p:nvPr>
            <p:ph type="title"/>
          </p:nvPr>
        </p:nvSpPr>
        <p:spPr>
          <a:xfrm>
            <a:off x="802225" y="188400"/>
            <a:ext cx="11383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Roadblocks hinder many Drop In Solutions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64"/>
          <p:cNvGrpSpPr/>
          <p:nvPr/>
        </p:nvGrpSpPr>
        <p:grpSpPr>
          <a:xfrm>
            <a:off x="920129" y="2437027"/>
            <a:ext cx="2871102" cy="2871102"/>
            <a:chOff x="2381" y="1514739"/>
            <a:chExt cx="2389200" cy="2389200"/>
          </a:xfrm>
        </p:grpSpPr>
        <p:sp>
          <p:nvSpPr>
            <p:cNvPr id="604" name="Google Shape;604;p64"/>
            <p:cNvSpPr/>
            <p:nvPr/>
          </p:nvSpPr>
          <p:spPr>
            <a:xfrm>
              <a:off x="2381" y="1514739"/>
              <a:ext cx="2389200" cy="238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4"/>
            <p:cNvSpPr txBox="1"/>
            <p:nvPr/>
          </p:nvSpPr>
          <p:spPr>
            <a:xfrm>
              <a:off x="352269" y="1864627"/>
              <a:ext cx="1689300" cy="168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75300" tIns="110075" rIns="175300" bIns="110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00"/>
                <a:buFont typeface="Arial"/>
                <a:buNone/>
              </a:pPr>
              <a:endParaRPr sz="8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64"/>
          <p:cNvSpPr txBox="1"/>
          <p:nvPr/>
        </p:nvSpPr>
        <p:spPr>
          <a:xfrm>
            <a:off x="4157253" y="2744100"/>
            <a:ext cx="7468200" cy="4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00ABE6"/>
                </a:solidFill>
                <a:latin typeface="Work Sans"/>
                <a:ea typeface="Work Sans"/>
                <a:cs typeface="Work Sans"/>
                <a:sym typeface="Work Sans"/>
              </a:rPr>
              <a:t>Improved Barrier Alternatives</a:t>
            </a:r>
            <a:endParaRPr sz="1900"/>
          </a:p>
          <a:p>
            <a:pPr marL="609600" lvl="0" indent="-44450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Water barriers -  alkyl succinic anhydride (ASA), styrene acrylic emulsion (SAE), alkyl ketene dimer (AKD) and rosin cannot be produced in sufficient volumes and are cost prohibitive now</a:t>
            </a:r>
            <a:endParaRPr sz="2200">
              <a:solidFill>
                <a:srgbClr val="3F3F3F"/>
              </a:solidFill>
            </a:endParaRPr>
          </a:p>
          <a:p>
            <a:pPr marL="609600" lvl="0" indent="-44450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Biopolymer PTF and synthetic polymer of PEN is promising</a:t>
            </a:r>
            <a:endParaRPr sz="2200">
              <a:solidFill>
                <a:srgbClr val="3F3F3F"/>
              </a:solidFill>
            </a:endParaRPr>
          </a:p>
          <a:p>
            <a:pPr marL="609600" lvl="0" indent="-30480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30480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55A932"/>
              </a:solidFill>
            </a:endParaRPr>
          </a:p>
        </p:txBody>
      </p:sp>
      <p:pic>
        <p:nvPicPr>
          <p:cNvPr id="607" name="Google Shape;607;p64" descr="Maximiz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913" y="3174803"/>
            <a:ext cx="1395536" cy="1395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8" name="Google Shape;608;p64"/>
          <p:cNvGrpSpPr/>
          <p:nvPr/>
        </p:nvGrpSpPr>
        <p:grpSpPr>
          <a:xfrm>
            <a:off x="8124466" y="959798"/>
            <a:ext cx="3643632" cy="1367770"/>
            <a:chOff x="6093502" y="440932"/>
            <a:chExt cx="2732792" cy="1025853"/>
          </a:xfrm>
        </p:grpSpPr>
        <p:sp>
          <p:nvSpPr>
            <p:cNvPr id="609" name="Google Shape;609;p64"/>
            <p:cNvSpPr txBox="1"/>
            <p:nvPr/>
          </p:nvSpPr>
          <p:spPr>
            <a:xfrm>
              <a:off x="6093502" y="494793"/>
              <a:ext cx="8547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5A932"/>
                  </a:solidFill>
                  <a:latin typeface="Work Sans"/>
                  <a:ea typeface="Work Sans"/>
                  <a:cs typeface="Work Sans"/>
                  <a:sym typeface="Work Sans"/>
                </a:rPr>
                <a:t>Release Agent Alternatives</a:t>
              </a:r>
              <a:endParaRPr sz="1900"/>
            </a:p>
          </p:txBody>
        </p:sp>
        <p:sp>
          <p:nvSpPr>
            <p:cNvPr id="610" name="Google Shape;610;p64"/>
            <p:cNvSpPr txBox="1"/>
            <p:nvPr/>
          </p:nvSpPr>
          <p:spPr>
            <a:xfrm>
              <a:off x="6817569" y="440932"/>
              <a:ext cx="8349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AECC45"/>
                  </a:solidFill>
                  <a:latin typeface="Work Sans"/>
                  <a:ea typeface="Work Sans"/>
                  <a:cs typeface="Work Sans"/>
                  <a:sym typeface="Work Sans"/>
                </a:rPr>
                <a:t>Forming Polymers Alternatives</a:t>
              </a:r>
              <a:endParaRPr sz="900" b="1" i="0" u="none" strike="noStrike" cap="none">
                <a:solidFill>
                  <a:srgbClr val="AECC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4"/>
            <p:cNvSpPr txBox="1"/>
            <p:nvPr/>
          </p:nvSpPr>
          <p:spPr>
            <a:xfrm>
              <a:off x="7403331" y="440932"/>
              <a:ext cx="8832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ABE6"/>
                  </a:solidFill>
                  <a:latin typeface="Work Sans"/>
                  <a:ea typeface="Work Sans"/>
                  <a:cs typeface="Work Sans"/>
                  <a:sym typeface="Work Sans"/>
                </a:rPr>
                <a:t>Improved Barrier Alternatives</a:t>
              </a:r>
              <a:endParaRPr sz="900" b="1" i="0" u="none" strike="noStrike" cap="none">
                <a:solidFill>
                  <a:srgbClr val="00AB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4"/>
            <p:cNvSpPr txBox="1"/>
            <p:nvPr/>
          </p:nvSpPr>
          <p:spPr>
            <a:xfrm>
              <a:off x="7991394" y="440932"/>
              <a:ext cx="8349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7335A"/>
                  </a:solidFill>
                  <a:latin typeface="Work Sans"/>
                  <a:ea typeface="Work Sans"/>
                  <a:cs typeface="Work Sans"/>
                  <a:sym typeface="Work Sans"/>
                </a:rPr>
                <a:t>Improved Barrier Alternatives</a:t>
              </a:r>
              <a:endParaRPr sz="900" b="1" i="0" u="none" strike="noStrike" cap="none">
                <a:solidFill>
                  <a:srgbClr val="07335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3" name="Google Shape;613;p64"/>
            <p:cNvGrpSpPr/>
            <p:nvPr/>
          </p:nvGrpSpPr>
          <p:grpSpPr>
            <a:xfrm>
              <a:off x="6265514" y="809137"/>
              <a:ext cx="2365853" cy="657648"/>
              <a:chOff x="920228" y="1542981"/>
              <a:chExt cx="7746734" cy="2153400"/>
            </a:xfrm>
          </p:grpSpPr>
          <p:sp>
            <p:nvSpPr>
              <p:cNvPr id="614" name="Google Shape;614;p64"/>
              <p:cNvSpPr/>
              <p:nvPr/>
            </p:nvSpPr>
            <p:spPr>
              <a:xfrm>
                <a:off x="920228" y="1542981"/>
                <a:ext cx="2153400" cy="2153400"/>
              </a:xfrm>
              <a:prstGeom prst="ellipse">
                <a:avLst/>
              </a:prstGeom>
              <a:solidFill>
                <a:srgbClr val="55A932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64"/>
              <p:cNvSpPr/>
              <p:nvPr/>
            </p:nvSpPr>
            <p:spPr>
              <a:xfrm>
                <a:off x="2831578" y="1542981"/>
                <a:ext cx="2153400" cy="2153400"/>
              </a:xfrm>
              <a:prstGeom prst="ellipse">
                <a:avLst/>
              </a:prstGeom>
              <a:solidFill>
                <a:srgbClr val="AECC45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64"/>
              <p:cNvSpPr/>
              <p:nvPr/>
            </p:nvSpPr>
            <p:spPr>
              <a:xfrm>
                <a:off x="4602212" y="1542981"/>
                <a:ext cx="2153400" cy="2153400"/>
              </a:xfrm>
              <a:prstGeom prst="ellipse">
                <a:avLst/>
              </a:prstGeom>
              <a:solidFill>
                <a:srgbClr val="00ABE6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64"/>
              <p:cNvSpPr/>
              <p:nvPr/>
            </p:nvSpPr>
            <p:spPr>
              <a:xfrm>
                <a:off x="6513562" y="1542981"/>
                <a:ext cx="2153400" cy="2153400"/>
              </a:xfrm>
              <a:prstGeom prst="ellipse">
                <a:avLst/>
              </a:prstGeom>
              <a:solidFill>
                <a:srgbClr val="0A407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18" name="Google Shape;618;p64" descr="Move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92928" y="1858332"/>
                <a:ext cx="1522647" cy="15226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9" name="Google Shape;619;p64" descr="Transfer with solid fill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239608" y="2017794"/>
                <a:ext cx="1224140" cy="12241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0" name="Google Shape;620;p64" descr="Maximize with solid fi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132804" y="2096329"/>
                <a:ext cx="1046652" cy="1046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1" name="Google Shape;621;p64" descr="Settings with solid fi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906997" y="1937862"/>
                <a:ext cx="1312229" cy="13122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22" name="Google Shape;622;p64"/>
          <p:cNvSpPr txBox="1">
            <a:spLocks noGrp="1"/>
          </p:cNvSpPr>
          <p:nvPr>
            <p:ph type="title"/>
          </p:nvPr>
        </p:nvSpPr>
        <p:spPr>
          <a:xfrm>
            <a:off x="802225" y="188400"/>
            <a:ext cx="11383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Roadblocks hinder many Drop In Solutions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65"/>
          <p:cNvGrpSpPr/>
          <p:nvPr/>
        </p:nvGrpSpPr>
        <p:grpSpPr>
          <a:xfrm>
            <a:off x="968779" y="2534302"/>
            <a:ext cx="2871102" cy="2871102"/>
            <a:chOff x="2381" y="1514739"/>
            <a:chExt cx="2389200" cy="2389200"/>
          </a:xfrm>
        </p:grpSpPr>
        <p:sp>
          <p:nvSpPr>
            <p:cNvPr id="628" name="Google Shape;628;p65"/>
            <p:cNvSpPr/>
            <p:nvPr/>
          </p:nvSpPr>
          <p:spPr>
            <a:xfrm>
              <a:off x="2381" y="1514739"/>
              <a:ext cx="2389200" cy="2389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5"/>
            <p:cNvSpPr txBox="1"/>
            <p:nvPr/>
          </p:nvSpPr>
          <p:spPr>
            <a:xfrm>
              <a:off x="352269" y="1864627"/>
              <a:ext cx="1689300" cy="168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75300" tIns="110075" rIns="175300" bIns="110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700"/>
                <a:buFont typeface="Arial"/>
                <a:buNone/>
              </a:pPr>
              <a:endParaRPr sz="8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" name="Google Shape;630;p65"/>
          <p:cNvSpPr txBox="1"/>
          <p:nvPr/>
        </p:nvSpPr>
        <p:spPr>
          <a:xfrm>
            <a:off x="4053374" y="2534300"/>
            <a:ext cx="7804200" cy="50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Impart Grease /</a:t>
            </a:r>
            <a:br>
              <a:rPr lang="en" sz="2700" b="1" i="0" u="none" strike="noStrike" cap="none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2700" b="1" i="0" u="none" strike="noStrike" cap="none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Oil Resistance Alternatives</a:t>
            </a:r>
            <a:endParaRPr sz="1900"/>
          </a:p>
          <a:p>
            <a:pPr marL="609600" lvl="0" indent="-444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Increased density with cellulose, carbon nanofibers, starch coatings during calendaring results in 20-30% slower production</a:t>
            </a:r>
            <a:endParaRPr sz="2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444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Waxes or Polymer atomization, finishes, coatings may interfere with recycling</a:t>
            </a:r>
            <a:endParaRPr sz="2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444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" sz="2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Removable and non-removeable plastic liners are not recyclable w/o SDO </a:t>
            </a:r>
            <a:endParaRPr sz="2200">
              <a:solidFill>
                <a:srgbClr val="3F3F3F"/>
              </a:solidFill>
            </a:endParaRPr>
          </a:p>
          <a:p>
            <a:pPr marL="6096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304800" algn="l" rtl="0"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0A4479"/>
              </a:solidFill>
            </a:endParaRPr>
          </a:p>
        </p:txBody>
      </p:sp>
      <p:pic>
        <p:nvPicPr>
          <p:cNvPr id="631" name="Google Shape;631;p65" descr="Setting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9501" y="3095036"/>
            <a:ext cx="1749638" cy="1749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" name="Google Shape;632;p65"/>
          <p:cNvGrpSpPr/>
          <p:nvPr/>
        </p:nvGrpSpPr>
        <p:grpSpPr>
          <a:xfrm>
            <a:off x="8124466" y="959798"/>
            <a:ext cx="3643632" cy="1367770"/>
            <a:chOff x="6093502" y="440932"/>
            <a:chExt cx="2732792" cy="1025853"/>
          </a:xfrm>
        </p:grpSpPr>
        <p:sp>
          <p:nvSpPr>
            <p:cNvPr id="633" name="Google Shape;633;p65"/>
            <p:cNvSpPr txBox="1"/>
            <p:nvPr/>
          </p:nvSpPr>
          <p:spPr>
            <a:xfrm>
              <a:off x="6093502" y="494793"/>
              <a:ext cx="8547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55A932"/>
                  </a:solidFill>
                  <a:latin typeface="Work Sans"/>
                  <a:ea typeface="Work Sans"/>
                  <a:cs typeface="Work Sans"/>
                  <a:sym typeface="Work Sans"/>
                </a:rPr>
                <a:t>Release Agent Alternatives</a:t>
              </a:r>
              <a:endParaRPr sz="1900"/>
            </a:p>
          </p:txBody>
        </p:sp>
        <p:sp>
          <p:nvSpPr>
            <p:cNvPr id="634" name="Google Shape;634;p65"/>
            <p:cNvSpPr txBox="1"/>
            <p:nvPr/>
          </p:nvSpPr>
          <p:spPr>
            <a:xfrm>
              <a:off x="6817569" y="440932"/>
              <a:ext cx="8349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AECC45"/>
                  </a:solidFill>
                  <a:latin typeface="Work Sans"/>
                  <a:ea typeface="Work Sans"/>
                  <a:cs typeface="Work Sans"/>
                  <a:sym typeface="Work Sans"/>
                </a:rPr>
                <a:t>Forming Polymers Alternatives</a:t>
              </a:r>
              <a:endParaRPr sz="900" b="1" i="0" u="none" strike="noStrike" cap="none">
                <a:solidFill>
                  <a:srgbClr val="AECC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5"/>
            <p:cNvSpPr txBox="1"/>
            <p:nvPr/>
          </p:nvSpPr>
          <p:spPr>
            <a:xfrm>
              <a:off x="7403331" y="440932"/>
              <a:ext cx="8832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0ABE6"/>
                  </a:solidFill>
                  <a:latin typeface="Work Sans"/>
                  <a:ea typeface="Work Sans"/>
                  <a:cs typeface="Work Sans"/>
                  <a:sym typeface="Work Sans"/>
                </a:rPr>
                <a:t>Improved Barrier Alternatives</a:t>
              </a:r>
              <a:endParaRPr sz="900" b="1" i="0" u="none" strike="noStrike" cap="none">
                <a:solidFill>
                  <a:srgbClr val="00AB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5"/>
            <p:cNvSpPr txBox="1"/>
            <p:nvPr/>
          </p:nvSpPr>
          <p:spPr>
            <a:xfrm>
              <a:off x="7991394" y="440932"/>
              <a:ext cx="8349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i="0" u="none" strike="noStrike" cap="none">
                  <a:solidFill>
                    <a:srgbClr val="07335A"/>
                  </a:solidFill>
                  <a:latin typeface="Work Sans"/>
                  <a:ea typeface="Work Sans"/>
                  <a:cs typeface="Work Sans"/>
                  <a:sym typeface="Work Sans"/>
                </a:rPr>
                <a:t>Improved Barrier Alternatives</a:t>
              </a:r>
              <a:endParaRPr sz="900" b="1" i="0" u="none" strike="noStrike" cap="none">
                <a:solidFill>
                  <a:srgbClr val="07335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7" name="Google Shape;637;p65"/>
            <p:cNvGrpSpPr/>
            <p:nvPr/>
          </p:nvGrpSpPr>
          <p:grpSpPr>
            <a:xfrm>
              <a:off x="6265514" y="809137"/>
              <a:ext cx="2365853" cy="657648"/>
              <a:chOff x="920228" y="1542981"/>
              <a:chExt cx="7746734" cy="2153400"/>
            </a:xfrm>
          </p:grpSpPr>
          <p:sp>
            <p:nvSpPr>
              <p:cNvPr id="638" name="Google Shape;638;p65"/>
              <p:cNvSpPr/>
              <p:nvPr/>
            </p:nvSpPr>
            <p:spPr>
              <a:xfrm>
                <a:off x="920228" y="1542981"/>
                <a:ext cx="2153400" cy="2153400"/>
              </a:xfrm>
              <a:prstGeom prst="ellipse">
                <a:avLst/>
              </a:prstGeom>
              <a:solidFill>
                <a:srgbClr val="55A932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65"/>
              <p:cNvSpPr/>
              <p:nvPr/>
            </p:nvSpPr>
            <p:spPr>
              <a:xfrm>
                <a:off x="2831578" y="1542981"/>
                <a:ext cx="2153400" cy="2153400"/>
              </a:xfrm>
              <a:prstGeom prst="ellipse">
                <a:avLst/>
              </a:prstGeom>
              <a:solidFill>
                <a:srgbClr val="AECC45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65"/>
              <p:cNvSpPr/>
              <p:nvPr/>
            </p:nvSpPr>
            <p:spPr>
              <a:xfrm>
                <a:off x="4602212" y="1542981"/>
                <a:ext cx="2153400" cy="2153400"/>
              </a:xfrm>
              <a:prstGeom prst="ellipse">
                <a:avLst/>
              </a:prstGeom>
              <a:solidFill>
                <a:srgbClr val="00ABE6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65"/>
              <p:cNvSpPr/>
              <p:nvPr/>
            </p:nvSpPr>
            <p:spPr>
              <a:xfrm>
                <a:off x="6513562" y="1542981"/>
                <a:ext cx="2153400" cy="2153400"/>
              </a:xfrm>
              <a:prstGeom prst="ellipse">
                <a:avLst/>
              </a:prstGeom>
              <a:solidFill>
                <a:srgbClr val="0A4079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42" name="Google Shape;642;p65" descr="Move with solid fill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92928" y="1858332"/>
                <a:ext cx="1522647" cy="15226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3" name="Google Shape;643;p65" descr="Transfer with solid fill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239608" y="2017794"/>
                <a:ext cx="1224140" cy="12241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4" name="Google Shape;644;p65" descr="Maximize with solid fill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132804" y="2096329"/>
                <a:ext cx="1046652" cy="1046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5" name="Google Shape;645;p65" descr="Settings with solid fill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906997" y="1937862"/>
                <a:ext cx="1312229" cy="13122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46" name="Google Shape;646;p65"/>
          <p:cNvSpPr txBox="1">
            <a:spLocks noGrp="1"/>
          </p:cNvSpPr>
          <p:nvPr>
            <p:ph type="title"/>
          </p:nvPr>
        </p:nvSpPr>
        <p:spPr>
          <a:xfrm>
            <a:off x="802225" y="188400"/>
            <a:ext cx="11383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Roadblocks hinder many Drop In Solutions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6"/>
          <p:cNvSpPr/>
          <p:nvPr/>
        </p:nvSpPr>
        <p:spPr>
          <a:xfrm>
            <a:off x="600916" y="1559591"/>
            <a:ext cx="2934611" cy="1491257"/>
          </a:xfrm>
          <a:prstGeom prst="rect">
            <a:avLst/>
          </a:prstGeom>
          <a:solidFill>
            <a:srgbClr val="55A93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66"/>
          <p:cNvSpPr/>
          <p:nvPr/>
        </p:nvSpPr>
        <p:spPr>
          <a:xfrm>
            <a:off x="4400471" y="1559591"/>
            <a:ext cx="2934611" cy="1491257"/>
          </a:xfrm>
          <a:prstGeom prst="rect">
            <a:avLst/>
          </a:prstGeom>
          <a:solidFill>
            <a:srgbClr val="F36F2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66"/>
          <p:cNvSpPr/>
          <p:nvPr/>
        </p:nvSpPr>
        <p:spPr>
          <a:xfrm>
            <a:off x="2527208" y="4245120"/>
            <a:ext cx="2934611" cy="1491257"/>
          </a:xfrm>
          <a:prstGeom prst="rect">
            <a:avLst/>
          </a:prstGeom>
          <a:solidFill>
            <a:srgbClr val="00ABE6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66"/>
          <p:cNvSpPr txBox="1"/>
          <p:nvPr/>
        </p:nvSpPr>
        <p:spPr>
          <a:xfrm>
            <a:off x="826947" y="1992368"/>
            <a:ext cx="2314936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Regrettable substitutions exist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66"/>
          <p:cNvSpPr txBox="1"/>
          <p:nvPr/>
        </p:nvSpPr>
        <p:spPr>
          <a:xfrm>
            <a:off x="4535584" y="1848899"/>
            <a:ext cx="231493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DCF8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Hiding behind FDA compliance is not protection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66"/>
          <p:cNvSpPr txBox="1"/>
          <p:nvPr/>
        </p:nvSpPr>
        <p:spPr>
          <a:xfrm>
            <a:off x="2527208" y="4710296"/>
            <a:ext cx="266078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DCF8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Hodge-podge of local and retailer bans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66"/>
          <p:cNvSpPr txBox="1"/>
          <p:nvPr/>
        </p:nvSpPr>
        <p:spPr>
          <a:xfrm>
            <a:off x="600916" y="3073468"/>
            <a:ext cx="3573524" cy="114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1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Industry experts know that</a:t>
            </a:r>
            <a:b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substitutions may be regrettable</a:t>
            </a:r>
            <a:endParaRPr sz="1900"/>
          </a:p>
          <a:p>
            <a:pPr marL="0" marR="0" lvl="1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This is a costly, and time-consuming</a:t>
            </a:r>
            <a:b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game of whack-a-mole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6"/>
          <p:cNvSpPr txBox="1"/>
          <p:nvPr/>
        </p:nvSpPr>
        <p:spPr>
          <a:xfrm>
            <a:off x="4441735" y="3050848"/>
            <a:ext cx="3573524" cy="114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1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Data was hidden from FDA</a:t>
            </a:r>
            <a:endParaRPr sz="1900"/>
          </a:p>
          <a:p>
            <a:pPr marL="0" marR="0" lvl="1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GRAS status is dubious</a:t>
            </a:r>
            <a:endParaRPr sz="1900"/>
          </a:p>
          <a:p>
            <a:pPr marL="0" marR="0" lvl="1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Delayed action continues</a:t>
            </a:r>
            <a:endParaRPr sz="1900"/>
          </a:p>
          <a:p>
            <a:pPr marL="0" marR="0" lvl="1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Reliance on voluntary abandonments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66"/>
          <p:cNvSpPr/>
          <p:nvPr/>
        </p:nvSpPr>
        <p:spPr>
          <a:xfrm>
            <a:off x="8130773" y="1566503"/>
            <a:ext cx="2934611" cy="1491257"/>
          </a:xfrm>
          <a:prstGeom prst="rect">
            <a:avLst/>
          </a:prstGeom>
          <a:solidFill>
            <a:srgbClr val="AECC4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66"/>
          <p:cNvSpPr/>
          <p:nvPr/>
        </p:nvSpPr>
        <p:spPr>
          <a:xfrm>
            <a:off x="6663468" y="4210252"/>
            <a:ext cx="2934611" cy="1491257"/>
          </a:xfrm>
          <a:prstGeom prst="rect">
            <a:avLst/>
          </a:prstGeom>
          <a:solidFill>
            <a:srgbClr val="0A4479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66"/>
          <p:cNvSpPr txBox="1"/>
          <p:nvPr/>
        </p:nvSpPr>
        <p:spPr>
          <a:xfrm>
            <a:off x="8382853" y="1881177"/>
            <a:ext cx="2314936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DCF8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Shape-shifting supply chain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66"/>
          <p:cNvSpPr txBox="1"/>
          <p:nvPr/>
        </p:nvSpPr>
        <p:spPr>
          <a:xfrm>
            <a:off x="6663468" y="4463259"/>
            <a:ext cx="280423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DCF8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Extensive incoming inspection is costly and is not in alignment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66"/>
          <p:cNvSpPr txBox="1"/>
          <p:nvPr/>
        </p:nvSpPr>
        <p:spPr>
          <a:xfrm>
            <a:off x="7989708" y="3141320"/>
            <a:ext cx="396829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1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▪"/>
            </a:pPr>
            <a: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Snapshot do not protect brands or        </a:t>
            </a:r>
            <a:endParaRPr sz="190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  consumers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66"/>
          <p:cNvSpPr txBox="1">
            <a:spLocks noGrp="1"/>
          </p:cNvSpPr>
          <p:nvPr>
            <p:ph type="title"/>
          </p:nvPr>
        </p:nvSpPr>
        <p:spPr>
          <a:xfrm>
            <a:off x="802225" y="188400"/>
            <a:ext cx="11383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700">
                <a:latin typeface="Work Sans"/>
                <a:ea typeface="Work Sans"/>
                <a:cs typeface="Work Sans"/>
                <a:sym typeface="Work Sans"/>
              </a:rPr>
              <a:t>Despite Industry efforts, PFAS is Still a Concern</a:t>
            </a: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6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720" y="1109070"/>
            <a:ext cx="2268683" cy="152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6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1860" y="1462512"/>
            <a:ext cx="1920684" cy="186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6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2164" y="2598933"/>
            <a:ext cx="1673070" cy="219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67" descr="Icon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15678" y="1015069"/>
            <a:ext cx="2134837" cy="22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7843" y="2839278"/>
            <a:ext cx="1646300" cy="227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67" descr="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01984" y="4155917"/>
            <a:ext cx="2121453" cy="182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6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70286" y="3737047"/>
            <a:ext cx="2365721" cy="2199199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67"/>
          <p:cNvSpPr/>
          <p:nvPr/>
        </p:nvSpPr>
        <p:spPr>
          <a:xfrm>
            <a:off x="3872575" y="1000175"/>
            <a:ext cx="5134200" cy="5063400"/>
          </a:xfrm>
          <a:prstGeom prst="ellipse">
            <a:avLst/>
          </a:prstGeom>
          <a:solidFill>
            <a:schemeClr val="lt1">
              <a:alpha val="6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7" name="Google Shape;677;p6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721" y="1109078"/>
            <a:ext cx="2268680" cy="152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67"/>
          <p:cNvSpPr/>
          <p:nvPr/>
        </p:nvSpPr>
        <p:spPr>
          <a:xfrm>
            <a:off x="5354199" y="2492266"/>
            <a:ext cx="2071500" cy="1978800"/>
          </a:xfrm>
          <a:prstGeom prst="ellipse">
            <a:avLst/>
          </a:prstGeom>
          <a:solidFill>
            <a:srgbClr val="F36F21"/>
          </a:solidFill>
          <a:ln w="25400" cap="flat" cmpd="sng">
            <a:solidFill>
              <a:srgbClr val="F36F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Value </a:t>
            </a:r>
            <a:endParaRPr sz="19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Chain</a:t>
            </a:r>
            <a:endParaRPr sz="1900"/>
          </a:p>
        </p:txBody>
      </p:sp>
      <p:sp>
        <p:nvSpPr>
          <p:cNvPr id="679" name="Google Shape;679;p67"/>
          <p:cNvSpPr txBox="1">
            <a:spLocks noGrp="1"/>
          </p:cNvSpPr>
          <p:nvPr>
            <p:ph type="title"/>
          </p:nvPr>
        </p:nvSpPr>
        <p:spPr>
          <a:xfrm>
            <a:off x="802225" y="188400"/>
            <a:ext cx="11383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7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Despite Industry efforts, PFAS is Still a Concern</a:t>
            </a:r>
            <a:endParaRPr sz="37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8"/>
          <p:cNvSpPr/>
          <p:nvPr/>
        </p:nvSpPr>
        <p:spPr>
          <a:xfrm>
            <a:off x="0" y="-77163"/>
            <a:ext cx="5597592" cy="5941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68"/>
          <p:cNvSpPr txBox="1">
            <a:spLocks noGrp="1"/>
          </p:cNvSpPr>
          <p:nvPr>
            <p:ph type="title"/>
          </p:nvPr>
        </p:nvSpPr>
        <p:spPr>
          <a:xfrm>
            <a:off x="668044" y="1407556"/>
            <a:ext cx="4621709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The Value Chain provides the opportunity to </a:t>
            </a:r>
            <a:r>
              <a:rPr lang="en" sz="4300" i="1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Future Proof Packaging</a:t>
            </a:r>
            <a:b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686" name="Google Shape;686;p68"/>
          <p:cNvGrpSpPr/>
          <p:nvPr/>
        </p:nvGrpSpPr>
        <p:grpSpPr>
          <a:xfrm>
            <a:off x="6221679" y="814054"/>
            <a:ext cx="4948865" cy="4722447"/>
            <a:chOff x="4699227" y="544854"/>
            <a:chExt cx="3711742" cy="3541924"/>
          </a:xfrm>
        </p:grpSpPr>
        <p:pic>
          <p:nvPicPr>
            <p:cNvPr id="687" name="Google Shape;687;p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99227" y="544854"/>
              <a:ext cx="3711742" cy="3541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8" name="Google Shape;688;p68"/>
            <p:cNvSpPr txBox="1"/>
            <p:nvPr/>
          </p:nvSpPr>
          <p:spPr>
            <a:xfrm>
              <a:off x="5786476" y="2002363"/>
              <a:ext cx="1509900" cy="107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i="0" u="none" strike="noStrike" cap="none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Future Proof</a:t>
              </a:r>
              <a:endParaRPr sz="1900"/>
            </a:p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i="0" u="none" strike="noStrike" cap="none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Packaging </a:t>
              </a:r>
              <a:br>
                <a:rPr lang="en" sz="1700" b="1" i="0" u="none" strike="noStrike" cap="none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r>
                <a:rPr lang="en" sz="1700" b="1" i="0" u="none" strike="noStrike" cap="none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Value Chain</a:t>
              </a:r>
              <a:endParaRPr sz="19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89" name="Google Shape;689;p68"/>
            <p:cNvSpPr/>
            <p:nvPr/>
          </p:nvSpPr>
          <p:spPr>
            <a:xfrm>
              <a:off x="5760027" y="1541368"/>
              <a:ext cx="1562700" cy="1504200"/>
            </a:xfrm>
            <a:prstGeom prst="ellipse">
              <a:avLst/>
            </a:prstGeom>
            <a:solidFill>
              <a:srgbClr val="AECC45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0" name="Google Shape;690;p68"/>
          <p:cNvSpPr txBox="1"/>
          <p:nvPr/>
        </p:nvSpPr>
        <p:spPr>
          <a:xfrm>
            <a:off x="7689608" y="2688223"/>
            <a:ext cx="20130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Future Proof</a:t>
            </a:r>
            <a:endParaRPr sz="1900"/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Packaging </a:t>
            </a:r>
            <a:br>
              <a:rPr lang="en" sz="1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Value Chain</a:t>
            </a:r>
            <a:endParaRPr sz="19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9"/>
          <p:cNvSpPr txBox="1">
            <a:spLocks noGrp="1"/>
          </p:cNvSpPr>
          <p:nvPr>
            <p:ph type="body" idx="1"/>
          </p:nvPr>
        </p:nvSpPr>
        <p:spPr>
          <a:xfrm>
            <a:off x="776189" y="1680173"/>
            <a:ext cx="6015900" cy="4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i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Future Proof </a:t>
            </a:r>
            <a:r>
              <a:rPr lang="en" sz="37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Packaging</a:t>
            </a:r>
            <a:endParaRPr sz="1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800"/>
              <a:buFont typeface="Work Sans"/>
              <a:buChar char="■"/>
            </a:pPr>
            <a:r>
              <a:rPr lang="en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Proactively Plan for the </a:t>
            </a:r>
            <a:r>
              <a:rPr lang="en" sz="18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Future</a:t>
            </a:r>
            <a:r>
              <a:rPr lang="en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- Avoid kicking the can down the road with regrettable substitutions</a:t>
            </a:r>
            <a:endParaRPr sz="19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■"/>
            </a:pPr>
            <a:r>
              <a:rPr lang="en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Build a more valued </a:t>
            </a:r>
            <a:r>
              <a:rPr lang="en" sz="18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safety-focused </a:t>
            </a:r>
            <a:r>
              <a:rPr lang="en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relationship with regulatory agencies</a:t>
            </a:r>
            <a:endParaRPr sz="19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■"/>
            </a:pPr>
            <a:r>
              <a:rPr lang="en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Build/rebuild </a:t>
            </a:r>
            <a:r>
              <a:rPr lang="en" sz="18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Trust</a:t>
            </a:r>
            <a:r>
              <a:rPr lang="en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in all entities of the packaging value chain</a:t>
            </a:r>
            <a:endParaRPr sz="19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ork Sans"/>
              <a:buChar char="■"/>
            </a:pPr>
            <a:r>
              <a:rPr lang="en" sz="18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Align</a:t>
            </a:r>
            <a:r>
              <a:rPr lang="en"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vs Entrap value chain partners</a:t>
            </a:r>
            <a:endParaRPr sz="1900"/>
          </a:p>
          <a:p>
            <a:pPr marL="381000" lvl="0" indent="-254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Font typeface="Arial"/>
              <a:buNone/>
            </a:pPr>
            <a:endParaRPr sz="1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696" name="Google Shape;696;p69"/>
          <p:cNvSpPr/>
          <p:nvPr/>
        </p:nvSpPr>
        <p:spPr>
          <a:xfrm>
            <a:off x="8071541" y="2627761"/>
            <a:ext cx="2001520" cy="188976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69"/>
          <p:cNvSpPr/>
          <p:nvPr/>
        </p:nvSpPr>
        <p:spPr>
          <a:xfrm>
            <a:off x="8391368" y="3028208"/>
            <a:ext cx="2001520" cy="181864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69"/>
          <p:cNvSpPr txBox="1"/>
          <p:nvPr/>
        </p:nvSpPr>
        <p:spPr>
          <a:xfrm>
            <a:off x="8322501" y="3286415"/>
            <a:ext cx="2501033" cy="123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Future-Proofed Packaging Value Chain</a:t>
            </a:r>
            <a:endParaRPr sz="1900"/>
          </a:p>
        </p:txBody>
      </p:sp>
      <p:sp>
        <p:nvSpPr>
          <p:cNvPr id="699" name="Google Shape;699;p69"/>
          <p:cNvSpPr/>
          <p:nvPr/>
        </p:nvSpPr>
        <p:spPr>
          <a:xfrm>
            <a:off x="7775327" y="2411367"/>
            <a:ext cx="2297735" cy="2179392"/>
          </a:xfrm>
          <a:prstGeom prst="ellipse">
            <a:avLst/>
          </a:prstGeom>
          <a:solidFill>
            <a:srgbClr val="AECC4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69"/>
          <p:cNvSpPr txBox="1"/>
          <p:nvPr/>
        </p:nvSpPr>
        <p:spPr>
          <a:xfrm>
            <a:off x="7821573" y="3028208"/>
            <a:ext cx="2353136" cy="151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Future Proof</a:t>
            </a:r>
            <a:endParaRPr sz="1900"/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Packaging </a:t>
            </a:r>
            <a:br>
              <a:rPr lang="en" sz="19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9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Value Chain</a:t>
            </a:r>
            <a:endParaRPr sz="19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701" name="Google Shape;701;p69"/>
          <p:cNvGrpSpPr/>
          <p:nvPr/>
        </p:nvGrpSpPr>
        <p:grpSpPr>
          <a:xfrm>
            <a:off x="7098523" y="1576244"/>
            <a:ext cx="4948989" cy="4722567"/>
            <a:chOff x="4699227" y="544854"/>
            <a:chExt cx="3711742" cy="3541925"/>
          </a:xfrm>
        </p:grpSpPr>
        <p:pic>
          <p:nvPicPr>
            <p:cNvPr id="702" name="Google Shape;702;p6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99227" y="544854"/>
              <a:ext cx="3711742" cy="354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3" name="Google Shape;703;p69"/>
            <p:cNvSpPr/>
            <p:nvPr/>
          </p:nvSpPr>
          <p:spPr>
            <a:xfrm>
              <a:off x="5760027" y="1541368"/>
              <a:ext cx="1562729" cy="1504113"/>
            </a:xfrm>
            <a:prstGeom prst="ellipse">
              <a:avLst/>
            </a:prstGeom>
            <a:solidFill>
              <a:srgbClr val="AECC45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9"/>
            <p:cNvSpPr txBox="1"/>
            <p:nvPr/>
          </p:nvSpPr>
          <p:spPr>
            <a:xfrm>
              <a:off x="5786476" y="2002363"/>
              <a:ext cx="1509830" cy="1092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spAutoFit/>
            </a:bodyPr>
            <a:lstStyle/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i="0" u="none" strike="noStrike" cap="none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Future Proof</a:t>
              </a:r>
              <a:endParaRPr sz="1900"/>
            </a:p>
            <a:p>
              <a:pPr marL="0" marR="0" lvl="1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i="0" u="none" strike="noStrike" cap="none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Packaging </a:t>
              </a:r>
              <a:br>
                <a:rPr lang="en" sz="1700" b="1" i="0" u="none" strike="noStrike" cap="none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r>
                <a:rPr lang="en" sz="1700" b="1" i="0" u="none" strike="noStrike" cap="none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Value Chain</a:t>
              </a:r>
              <a:endParaRPr sz="19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705" name="Google Shape;705;p69"/>
          <p:cNvSpPr txBox="1">
            <a:spLocks noGrp="1"/>
          </p:cNvSpPr>
          <p:nvPr>
            <p:ph type="title"/>
          </p:nvPr>
        </p:nvSpPr>
        <p:spPr>
          <a:xfrm>
            <a:off x="776200" y="312100"/>
            <a:ext cx="11383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8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Value Chain provides the opportunity to…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0"/>
          <p:cNvSpPr/>
          <p:nvPr/>
        </p:nvSpPr>
        <p:spPr>
          <a:xfrm>
            <a:off x="-121650" y="-160350"/>
            <a:ext cx="5719200" cy="602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70"/>
          <p:cNvSpPr txBox="1">
            <a:spLocks noGrp="1"/>
          </p:cNvSpPr>
          <p:nvPr>
            <p:ph type="title"/>
          </p:nvPr>
        </p:nvSpPr>
        <p:spPr>
          <a:xfrm>
            <a:off x="776200" y="2488440"/>
            <a:ext cx="1063960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Case Studies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12" name="Google Shape;712;p70"/>
          <p:cNvPicPr preferRelativeResize="0"/>
          <p:nvPr/>
        </p:nvPicPr>
        <p:blipFill rotWithShape="1">
          <a:blip r:embed="rId3">
            <a:alphaModFix/>
          </a:blip>
          <a:srcRect t="4846" b="4846"/>
          <a:stretch/>
        </p:blipFill>
        <p:spPr>
          <a:xfrm>
            <a:off x="5597592" y="-240027"/>
            <a:ext cx="6759615" cy="610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5" descr="https://lh5.googleusercontent.com/FL0iwRE2pvENii7B1NAvmXYcPGNOr5Q37D_lGEmFBUUCIcyq6pq2XJd5Oz_BxewkhgoE5JQ5aueCLh2K21xvUtYnSeOBSyKoU8px6Xbo5ERSEJ7at7ot5gAAT3aoLYVpv0y1CTvhmW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4465" y="825802"/>
            <a:ext cx="3183796" cy="512416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5"/>
          <p:cNvSpPr txBox="1"/>
          <p:nvPr/>
        </p:nvSpPr>
        <p:spPr>
          <a:xfrm>
            <a:off x="760150" y="2485468"/>
            <a:ext cx="67083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317500" marR="0" lvl="0" indent="-3302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✔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You will receive a copy of the recorded presentation of today’s webinar within 1-2 days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317500" marR="0" lvl="0" indent="-3302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Char char="✔"/>
            </a:pPr>
            <a:r>
              <a:rPr lang="en"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Submit your questions in the </a:t>
            </a:r>
            <a:r>
              <a:rPr lang="en" sz="16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Gotowebinar Control Panel </a:t>
            </a:r>
            <a:endParaRPr sz="1600" b="0" i="0" u="none" strike="noStrike" cap="none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7" name="Google Shape;267;p35"/>
          <p:cNvSpPr/>
          <p:nvPr/>
        </p:nvSpPr>
        <p:spPr>
          <a:xfrm>
            <a:off x="7643055" y="2780749"/>
            <a:ext cx="336812" cy="1296496"/>
          </a:xfrm>
          <a:custGeom>
            <a:avLst/>
            <a:gdLst/>
            <a:ahLst/>
            <a:cxnLst/>
            <a:rect l="l" t="t" r="r" b="b"/>
            <a:pathLst>
              <a:path w="290355" h="972980" extrusionOk="0">
                <a:moveTo>
                  <a:pt x="38100" y="0"/>
                </a:moveTo>
                <a:lnTo>
                  <a:pt x="290354" y="486489"/>
                </a:lnTo>
                <a:lnTo>
                  <a:pt x="38100" y="972979"/>
                </a:lnTo>
                <a:lnTo>
                  <a:pt x="0" y="972979"/>
                </a:lnTo>
                <a:lnTo>
                  <a:pt x="252254" y="486489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241300" marR="0" lvl="0" indent="-101600" algn="ctr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 txBox="1">
            <a:spLocks noGrp="1"/>
          </p:cNvSpPr>
          <p:nvPr>
            <p:ph type="title" idx="4294967295"/>
          </p:nvPr>
        </p:nvSpPr>
        <p:spPr>
          <a:xfrm>
            <a:off x="814283" y="-8"/>
            <a:ext cx="1104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Housekeeping Reminders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1"/>
          <p:cNvSpPr txBox="1">
            <a:spLocks noGrp="1"/>
          </p:cNvSpPr>
          <p:nvPr>
            <p:ph type="title"/>
          </p:nvPr>
        </p:nvSpPr>
        <p:spPr>
          <a:xfrm>
            <a:off x="776200" y="304147"/>
            <a:ext cx="1063960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200" i="1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Future Proof </a:t>
            </a:r>
            <a:r>
              <a:rPr lang="en" sz="32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Packaging Approach </a:t>
            </a:r>
            <a:r>
              <a:rPr lang="en" sz="3200" b="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Case Studies </a:t>
            </a:r>
            <a:br>
              <a:rPr lang="en" sz="24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</a:br>
            <a:br>
              <a:rPr lang="en" sz="24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 sz="2400">
              <a:solidFill>
                <a:srgbClr val="0A4479"/>
              </a:solidFill>
            </a:endParaRPr>
          </a:p>
        </p:txBody>
      </p:sp>
      <p:sp>
        <p:nvSpPr>
          <p:cNvPr id="718" name="Google Shape;718;p71"/>
          <p:cNvSpPr txBox="1">
            <a:spLocks noGrp="1"/>
          </p:cNvSpPr>
          <p:nvPr>
            <p:ph type="body" idx="1"/>
          </p:nvPr>
        </p:nvSpPr>
        <p:spPr>
          <a:xfrm>
            <a:off x="632901" y="1492317"/>
            <a:ext cx="5891476" cy="4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endParaRPr sz="16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</a:pPr>
            <a:r>
              <a:rPr lang="en" sz="16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Reduce oil in contact with packaging via a systems approach using one or all of these solutions</a:t>
            </a:r>
            <a:endParaRPr/>
          </a:p>
          <a:p>
            <a:pPr marL="228600" lvl="2" indent="-127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</a:pPr>
            <a:r>
              <a:rPr lang="en" sz="16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Reformulate fries to</a:t>
            </a:r>
            <a:endParaRPr/>
          </a:p>
          <a:p>
            <a:pPr marL="457200" lvl="4" indent="-2222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Enhanced PME-based oil resistance</a:t>
            </a:r>
            <a:b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so that less oil is adsorbed</a:t>
            </a:r>
            <a:endParaRPr/>
          </a:p>
          <a:p>
            <a:pPr marL="457200" lvl="4" indent="-127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</a:pP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</a:pPr>
            <a:r>
              <a:rPr lang="en" sz="16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BOH Processing to</a:t>
            </a:r>
            <a:endParaRPr/>
          </a:p>
          <a:p>
            <a:pPr marL="4572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Adsorb oil prior to FOH packaging with diatomaceous earth or food grade clays</a:t>
            </a:r>
            <a:endParaRPr/>
          </a:p>
          <a:p>
            <a:pPr marL="4572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Use a 2-phase system in which oil is drained more extensively at a station before final FOH packaging</a:t>
            </a:r>
            <a:endParaRPr/>
          </a:p>
          <a:p>
            <a:pPr marL="457200" lvl="2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8288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719" name="Google Shape;719;p71"/>
          <p:cNvSpPr txBox="1"/>
          <p:nvPr/>
        </p:nvSpPr>
        <p:spPr>
          <a:xfrm>
            <a:off x="6524377" y="980437"/>
            <a:ext cx="5274332" cy="4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3400" marR="0" lvl="2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422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422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</a:pPr>
            <a:r>
              <a:rPr lang="en" sz="16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Non-PFAS plastic (reusable) packaging </a:t>
            </a:r>
            <a:endParaRPr sz="1900"/>
          </a:p>
          <a:p>
            <a:pPr marL="228600" marR="0" lvl="2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</a:pPr>
            <a:r>
              <a:rPr lang="en" sz="16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Package redesign to </a:t>
            </a:r>
            <a:endParaRPr sz="1900"/>
          </a:p>
          <a:p>
            <a:pPr marL="4572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Employ a removeable plastic liner within FOH cartons</a:t>
            </a:r>
            <a:endParaRPr sz="1900"/>
          </a:p>
          <a:p>
            <a:pPr marL="4572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FOH cartons with a sealed low point with an adsorbent substance </a:t>
            </a:r>
            <a:endParaRPr sz="1900"/>
          </a:p>
          <a:p>
            <a:pPr marL="4572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FOH cartons dusted with an adsorbent substance</a:t>
            </a:r>
            <a:endParaRPr sz="1900"/>
          </a:p>
          <a:p>
            <a:pPr marL="4572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PFAS sensors on packaging for value chain use</a:t>
            </a:r>
            <a:endParaRPr sz="1900"/>
          </a:p>
          <a:p>
            <a:pPr marL="228600" marR="0" lvl="2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marR="0" lvl="2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8288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8288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marR="0" lvl="0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71"/>
          <p:cNvSpPr txBox="1"/>
          <p:nvPr/>
        </p:nvSpPr>
        <p:spPr>
          <a:xfrm>
            <a:off x="463224" y="1287133"/>
            <a:ext cx="11522297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System solutions to replace for oil and grease resistance need in FOH QSR french fry cartons</a:t>
            </a:r>
            <a:endParaRPr sz="1900"/>
          </a:p>
        </p:txBody>
      </p:sp>
      <p:pic>
        <p:nvPicPr>
          <p:cNvPr id="721" name="Google Shape;721;p71" descr="A picture containing cup, food, oran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42275"/>
          <a:stretch/>
        </p:blipFill>
        <p:spPr>
          <a:xfrm>
            <a:off x="7329972" y="4582805"/>
            <a:ext cx="2615077" cy="1976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2"/>
          <p:cNvSpPr txBox="1">
            <a:spLocks noGrp="1"/>
          </p:cNvSpPr>
          <p:nvPr>
            <p:ph type="title"/>
          </p:nvPr>
        </p:nvSpPr>
        <p:spPr>
          <a:xfrm>
            <a:off x="776200" y="304147"/>
            <a:ext cx="1063960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200" i="1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Future Proof </a:t>
            </a:r>
            <a:r>
              <a:rPr lang="en" sz="32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Packaging Approach </a:t>
            </a:r>
            <a:r>
              <a:rPr lang="en" sz="3200" b="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Case Studies </a:t>
            </a:r>
            <a:br>
              <a:rPr lang="en" sz="24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24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br>
              <a:rPr lang="en" sz="24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</a:br>
            <a:br>
              <a:rPr lang="en" sz="24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 sz="2400">
              <a:solidFill>
                <a:srgbClr val="0A4479"/>
              </a:solidFill>
            </a:endParaRPr>
          </a:p>
        </p:txBody>
      </p:sp>
      <p:sp>
        <p:nvSpPr>
          <p:cNvPr id="727" name="Google Shape;727;p72"/>
          <p:cNvSpPr txBox="1">
            <a:spLocks noGrp="1"/>
          </p:cNvSpPr>
          <p:nvPr>
            <p:ph type="body" idx="1"/>
          </p:nvPr>
        </p:nvSpPr>
        <p:spPr>
          <a:xfrm>
            <a:off x="776200" y="2178376"/>
            <a:ext cx="5891476" cy="4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600" lvl="0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endParaRPr sz="16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1.  Advance Barrier technology from 1990s into 2020s</a:t>
            </a:r>
            <a:endParaRPr/>
          </a:p>
          <a:p>
            <a:pPr marL="1143000" lvl="6" indent="-3111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Provide barrier with enhanced polymer technology in the form of PTF, PEF, or PEN</a:t>
            </a:r>
            <a:endParaRPr/>
          </a:p>
          <a:p>
            <a:pPr marL="1143000" lvl="6" indent="-3111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Nanoclays to increase tortuosity</a:t>
            </a:r>
            <a:endParaRPr/>
          </a:p>
          <a:p>
            <a:pPr marL="1143000" lvl="6" indent="-3111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Barrier layers of EVOH, SiOx</a:t>
            </a:r>
            <a:endParaRPr/>
          </a:p>
          <a:p>
            <a:pPr marL="1143000" lvl="6" indent="-3111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Waxes – but this interferes with recycling</a:t>
            </a:r>
            <a:endParaRPr/>
          </a:p>
          <a:p>
            <a:pPr marL="228600" lvl="5" indent="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r>
              <a:rPr lang="en" sz="16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2. Flip the barrier</a:t>
            </a:r>
            <a:endParaRPr/>
          </a:p>
          <a:p>
            <a:pPr marL="114300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Food contact packaging with minimal barrier</a:t>
            </a:r>
            <a:endParaRPr/>
          </a:p>
          <a:p>
            <a:pPr marL="1143000" lvl="3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Provide secondary packaging with enhanced barrier</a:t>
            </a:r>
            <a:endParaRPr/>
          </a:p>
          <a:p>
            <a:pPr marL="228600" lvl="2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lvl="2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sz="13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8288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8288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728" name="Google Shape;728;p72"/>
          <p:cNvSpPr txBox="1"/>
          <p:nvPr/>
        </p:nvSpPr>
        <p:spPr>
          <a:xfrm>
            <a:off x="6461452" y="1319403"/>
            <a:ext cx="5135572" cy="4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3400" marR="0" lvl="2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422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422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422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422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3. Reduce what needs to be controlled</a:t>
            </a:r>
            <a:endParaRPr sz="1900"/>
          </a:p>
          <a:p>
            <a:pPr marL="1143000" marR="0" lvl="3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▪"/>
            </a:pPr>
            <a:r>
              <a:rPr lang="en"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Combine secondary and primary packaging investment for overall less packaging to monitor</a:t>
            </a:r>
            <a:endParaRPr sz="1900"/>
          </a:p>
          <a:p>
            <a:pPr marL="533400" marR="0" lvl="2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4. Implement Intelligent packaging</a:t>
            </a:r>
            <a:endParaRPr sz="1900"/>
          </a:p>
          <a:p>
            <a:pPr marL="1143000" marR="0" lvl="3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▪"/>
            </a:pPr>
            <a:r>
              <a:rPr lang="en"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PFAS sensors on packaging for value chain</a:t>
            </a:r>
            <a:br>
              <a:rPr lang="en"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of custody</a:t>
            </a:r>
            <a:endParaRPr sz="1900"/>
          </a:p>
          <a:p>
            <a:pPr marL="228600" marR="0" lvl="2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marR="0" lvl="2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8288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8288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marR="0" lvl="0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72"/>
          <p:cNvSpPr txBox="1"/>
          <p:nvPr/>
        </p:nvSpPr>
        <p:spPr>
          <a:xfrm>
            <a:off x="569976" y="1342453"/>
            <a:ext cx="10883749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Reduce need for a high barrier in direct product contact via a systems approach</a:t>
            </a:r>
            <a:b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using one or all of these solutions:</a:t>
            </a:r>
            <a:endParaRPr sz="19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3"/>
          <p:cNvSpPr txBox="1">
            <a:spLocks noGrp="1"/>
          </p:cNvSpPr>
          <p:nvPr>
            <p:ph type="body" idx="1"/>
          </p:nvPr>
        </p:nvSpPr>
        <p:spPr>
          <a:xfrm>
            <a:off x="814124" y="1404235"/>
            <a:ext cx="11377876" cy="4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</a:pPr>
            <a:r>
              <a:rPr lang="en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Reduce PFAS from contaminated water and feed in all seafood</a:t>
            </a:r>
            <a:endParaRPr/>
          </a:p>
          <a:p>
            <a:pPr marL="228600" lvl="2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</a:pPr>
            <a:r>
              <a:rPr lang="en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Align with other stakeholders and take shared responsibility </a:t>
            </a:r>
            <a:endParaRPr/>
          </a:p>
          <a:p>
            <a:pPr marL="4572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This is instead of – “whew, the pressure of off packaging PFAS is everywhere!”</a:t>
            </a:r>
            <a:endParaRPr/>
          </a:p>
          <a:p>
            <a:pPr marL="4572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Work to define sources and then mitigate those sources</a:t>
            </a:r>
            <a:endParaRPr/>
          </a:p>
          <a:p>
            <a:pPr marL="4572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Engage seafood workers in re-engaging to earn a living in working on PFAS-free fishery development</a:t>
            </a:r>
            <a:endParaRPr/>
          </a:p>
          <a:p>
            <a:pPr marL="228600" lvl="2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</a:pPr>
            <a:r>
              <a:rPr lang="en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Clean-up water</a:t>
            </a:r>
            <a:endParaRPr/>
          </a:p>
          <a:p>
            <a:pPr marL="4572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Engage to clean-up fisheries at issue so people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can earn a sustainable living and sell safe seafood</a:t>
            </a:r>
            <a:endParaRPr/>
          </a:p>
          <a:p>
            <a:pPr marL="228600" lvl="2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228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</a:pPr>
            <a:r>
              <a:rPr lang="en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Manage knowledge</a:t>
            </a:r>
            <a:endParaRPr/>
          </a:p>
          <a:p>
            <a:pPr marL="4572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Link solutions with packaging that communicates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“products with no PFAS”</a:t>
            </a:r>
            <a:endParaRPr/>
          </a:p>
          <a:p>
            <a:pPr marL="4572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Define what is needed to provide assurances of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“no PFAS”</a:t>
            </a:r>
            <a:endParaRPr/>
          </a:p>
          <a:p>
            <a:pPr marL="18288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8288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609600" lvl="0" indent="-3048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735" name="Google Shape;735;p73"/>
          <p:cNvPicPr preferRelativeResize="0"/>
          <p:nvPr/>
        </p:nvPicPr>
        <p:blipFill rotWithShape="1">
          <a:blip r:embed="rId3">
            <a:alphaModFix/>
          </a:blip>
          <a:srcRect l="-4548" t="-8135" r="2307" b="-5208"/>
          <a:stretch/>
        </p:blipFill>
        <p:spPr>
          <a:xfrm>
            <a:off x="6742709" y="3566001"/>
            <a:ext cx="4735400" cy="2835116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73"/>
          <p:cNvSpPr txBox="1">
            <a:spLocks noGrp="1"/>
          </p:cNvSpPr>
          <p:nvPr>
            <p:ph type="title"/>
          </p:nvPr>
        </p:nvSpPr>
        <p:spPr>
          <a:xfrm>
            <a:off x="776200" y="304147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200" i="1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Future Proof </a:t>
            </a:r>
            <a:r>
              <a:rPr lang="en" sz="32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Packaging Approach </a:t>
            </a:r>
            <a:r>
              <a:rPr lang="en" sz="3200" b="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Case Studies </a:t>
            </a:r>
            <a:br>
              <a:rPr lang="en" sz="24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24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br>
              <a:rPr lang="en" sz="24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</a:br>
            <a:br>
              <a:rPr lang="en" sz="24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</a:br>
            <a:endParaRPr sz="2400">
              <a:solidFill>
                <a:srgbClr val="0A447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74"/>
          <p:cNvGrpSpPr/>
          <p:nvPr/>
        </p:nvGrpSpPr>
        <p:grpSpPr>
          <a:xfrm>
            <a:off x="4185612" y="1518769"/>
            <a:ext cx="4031983" cy="4134144"/>
            <a:chOff x="4730056" y="2530346"/>
            <a:chExt cx="2426378" cy="2487858"/>
          </a:xfrm>
        </p:grpSpPr>
        <p:sp>
          <p:nvSpPr>
            <p:cNvPr id="742" name="Google Shape;742;p74"/>
            <p:cNvSpPr/>
            <p:nvPr/>
          </p:nvSpPr>
          <p:spPr>
            <a:xfrm>
              <a:off x="5717419" y="2728639"/>
              <a:ext cx="451647" cy="1042429"/>
            </a:xfrm>
            <a:custGeom>
              <a:avLst/>
              <a:gdLst/>
              <a:ahLst/>
              <a:cxnLst/>
              <a:rect l="l" t="t" r="r" b="b"/>
              <a:pathLst>
                <a:path w="451648" h="1042429" extrusionOk="0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74"/>
            <p:cNvSpPr/>
            <p:nvPr/>
          </p:nvSpPr>
          <p:spPr>
            <a:xfrm>
              <a:off x="5717419" y="3777485"/>
              <a:ext cx="451647" cy="1042429"/>
            </a:xfrm>
            <a:custGeom>
              <a:avLst/>
              <a:gdLst/>
              <a:ahLst/>
              <a:cxnLst/>
              <a:rect l="l" t="t" r="r" b="b"/>
              <a:pathLst>
                <a:path w="451648" h="1042429" extrusionOk="0">
                  <a:moveTo>
                    <a:pt x="225825" y="0"/>
                  </a:moveTo>
                  <a:lnTo>
                    <a:pt x="240910" y="12447"/>
                  </a:lnTo>
                  <a:cubicBezTo>
                    <a:pt x="371115" y="142652"/>
                    <a:pt x="451648" y="322528"/>
                    <a:pt x="451648" y="521214"/>
                  </a:cubicBezTo>
                  <a:cubicBezTo>
                    <a:pt x="451648" y="719900"/>
                    <a:pt x="371115" y="899777"/>
                    <a:pt x="240910" y="1029982"/>
                  </a:cubicBezTo>
                  <a:lnTo>
                    <a:pt x="225825" y="1042429"/>
                  </a:lnTo>
                  <a:lnTo>
                    <a:pt x="210739" y="1029982"/>
                  </a:lnTo>
                  <a:cubicBezTo>
                    <a:pt x="80534" y="899777"/>
                    <a:pt x="0" y="719900"/>
                    <a:pt x="0" y="521214"/>
                  </a:cubicBezTo>
                  <a:cubicBezTo>
                    <a:pt x="0" y="322528"/>
                    <a:pt x="80534" y="142652"/>
                    <a:pt x="210739" y="12447"/>
                  </a:cubicBezTo>
                  <a:lnTo>
                    <a:pt x="225825" y="0"/>
                  </a:lnTo>
                  <a:close/>
                </a:path>
              </a:pathLst>
            </a:custGeom>
            <a:solidFill>
              <a:srgbClr val="55A9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74"/>
            <p:cNvSpPr/>
            <p:nvPr/>
          </p:nvSpPr>
          <p:spPr>
            <a:xfrm>
              <a:off x="4959770" y="3579192"/>
              <a:ext cx="979586" cy="390166"/>
            </a:xfrm>
            <a:custGeom>
              <a:avLst/>
              <a:gdLst/>
              <a:ahLst/>
              <a:cxnLst/>
              <a:rect l="l" t="t" r="r" b="b"/>
              <a:pathLst>
                <a:path w="979586" h="390166" extrusionOk="0">
                  <a:moveTo>
                    <a:pt x="489792" y="0"/>
                  </a:moveTo>
                  <a:cubicBezTo>
                    <a:pt x="638806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6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74"/>
            <p:cNvSpPr/>
            <p:nvPr/>
          </p:nvSpPr>
          <p:spPr>
            <a:xfrm>
              <a:off x="4730056" y="2530346"/>
              <a:ext cx="1213188" cy="1243930"/>
            </a:xfrm>
            <a:custGeom>
              <a:avLst/>
              <a:gdLst/>
              <a:ahLst/>
              <a:cxnLst/>
              <a:rect l="l" t="t" r="r" b="b"/>
              <a:pathLst>
                <a:path w="1213189" h="1243930" extrusionOk="0">
                  <a:moveTo>
                    <a:pt x="719506" y="0"/>
                  </a:moveTo>
                  <a:cubicBezTo>
                    <a:pt x="868520" y="0"/>
                    <a:pt x="1006955" y="45300"/>
                    <a:pt x="1121789" y="122880"/>
                  </a:cubicBezTo>
                  <a:lnTo>
                    <a:pt x="1213189" y="198292"/>
                  </a:lnTo>
                  <a:lnTo>
                    <a:pt x="1198103" y="210739"/>
                  </a:lnTo>
                  <a:cubicBezTo>
                    <a:pt x="1067898" y="340944"/>
                    <a:pt x="987364" y="520820"/>
                    <a:pt x="987364" y="719506"/>
                  </a:cubicBezTo>
                  <a:cubicBezTo>
                    <a:pt x="987364" y="918192"/>
                    <a:pt x="1067898" y="1098069"/>
                    <a:pt x="1198103" y="1228274"/>
                  </a:cubicBezTo>
                  <a:lnTo>
                    <a:pt x="1213189" y="1240721"/>
                  </a:lnTo>
                  <a:lnTo>
                    <a:pt x="1209300" y="1243930"/>
                  </a:lnTo>
                  <a:lnTo>
                    <a:pt x="1121789" y="1171726"/>
                  </a:lnTo>
                  <a:cubicBezTo>
                    <a:pt x="1006955" y="1094146"/>
                    <a:pt x="868520" y="1048846"/>
                    <a:pt x="719506" y="1048846"/>
                  </a:cubicBezTo>
                  <a:cubicBezTo>
                    <a:pt x="570492" y="1048846"/>
                    <a:pt x="432058" y="1094146"/>
                    <a:pt x="317223" y="1171726"/>
                  </a:cubicBezTo>
                  <a:lnTo>
                    <a:pt x="229714" y="1243930"/>
                  </a:lnTo>
                  <a:lnTo>
                    <a:pt x="210739" y="1228274"/>
                  </a:lnTo>
                  <a:cubicBezTo>
                    <a:pt x="80534" y="1098069"/>
                    <a:pt x="0" y="918192"/>
                    <a:pt x="0" y="719506"/>
                  </a:cubicBezTo>
                  <a:cubicBezTo>
                    <a:pt x="0" y="322134"/>
                    <a:pt x="322134" y="0"/>
                    <a:pt x="719506" y="0"/>
                  </a:cubicBezTo>
                  <a:close/>
                </a:path>
              </a:pathLst>
            </a:custGeom>
            <a:solidFill>
              <a:srgbClr val="AECC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74"/>
            <p:cNvSpPr/>
            <p:nvPr/>
          </p:nvSpPr>
          <p:spPr>
            <a:xfrm>
              <a:off x="4730056" y="3774276"/>
              <a:ext cx="1213188" cy="1243928"/>
            </a:xfrm>
            <a:custGeom>
              <a:avLst/>
              <a:gdLst/>
              <a:ahLst/>
              <a:cxnLst/>
              <a:rect l="l" t="t" r="r" b="b"/>
              <a:pathLst>
                <a:path w="1213189" h="1243928" extrusionOk="0">
                  <a:moveTo>
                    <a:pt x="229714" y="0"/>
                  </a:moveTo>
                  <a:lnTo>
                    <a:pt x="317223" y="72202"/>
                  </a:lnTo>
                  <a:cubicBezTo>
                    <a:pt x="432058" y="149782"/>
                    <a:pt x="570492" y="195082"/>
                    <a:pt x="719506" y="195082"/>
                  </a:cubicBezTo>
                  <a:cubicBezTo>
                    <a:pt x="868520" y="195082"/>
                    <a:pt x="1006955" y="149782"/>
                    <a:pt x="1121789" y="72202"/>
                  </a:cubicBezTo>
                  <a:lnTo>
                    <a:pt x="1209300" y="0"/>
                  </a:lnTo>
                  <a:lnTo>
                    <a:pt x="1213189" y="3208"/>
                  </a:lnTo>
                  <a:lnTo>
                    <a:pt x="1198103" y="15655"/>
                  </a:lnTo>
                  <a:cubicBezTo>
                    <a:pt x="1067898" y="145860"/>
                    <a:pt x="987364" y="325736"/>
                    <a:pt x="987364" y="524422"/>
                  </a:cubicBezTo>
                  <a:cubicBezTo>
                    <a:pt x="987364" y="723108"/>
                    <a:pt x="1067898" y="902985"/>
                    <a:pt x="1198103" y="1033190"/>
                  </a:cubicBezTo>
                  <a:lnTo>
                    <a:pt x="1213189" y="1045637"/>
                  </a:lnTo>
                  <a:lnTo>
                    <a:pt x="1121789" y="1121048"/>
                  </a:lnTo>
                  <a:cubicBezTo>
                    <a:pt x="1006955" y="1198628"/>
                    <a:pt x="868520" y="1243928"/>
                    <a:pt x="719506" y="1243928"/>
                  </a:cubicBezTo>
                  <a:cubicBezTo>
                    <a:pt x="322134" y="1243928"/>
                    <a:pt x="0" y="921794"/>
                    <a:pt x="0" y="524422"/>
                  </a:cubicBezTo>
                  <a:cubicBezTo>
                    <a:pt x="0" y="325736"/>
                    <a:pt x="80534" y="145860"/>
                    <a:pt x="210739" y="15655"/>
                  </a:cubicBezTo>
                  <a:lnTo>
                    <a:pt x="229714" y="0"/>
                  </a:lnTo>
                  <a:close/>
                </a:path>
              </a:pathLst>
            </a:custGeom>
            <a:solidFill>
              <a:srgbClr val="F36F2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74"/>
            <p:cNvSpPr/>
            <p:nvPr/>
          </p:nvSpPr>
          <p:spPr>
            <a:xfrm>
              <a:off x="5947134" y="3579192"/>
              <a:ext cx="979586" cy="390166"/>
            </a:xfrm>
            <a:custGeom>
              <a:avLst/>
              <a:gdLst/>
              <a:ahLst/>
              <a:cxnLst/>
              <a:rect l="l" t="t" r="r" b="b"/>
              <a:pathLst>
                <a:path w="979586" h="390166" extrusionOk="0">
                  <a:moveTo>
                    <a:pt x="489792" y="0"/>
                  </a:moveTo>
                  <a:cubicBezTo>
                    <a:pt x="638807" y="0"/>
                    <a:pt x="777241" y="45300"/>
                    <a:pt x="892075" y="122880"/>
                  </a:cubicBezTo>
                  <a:lnTo>
                    <a:pt x="979586" y="195084"/>
                  </a:lnTo>
                  <a:lnTo>
                    <a:pt x="892075" y="267286"/>
                  </a:lnTo>
                  <a:cubicBezTo>
                    <a:pt x="777241" y="344866"/>
                    <a:pt x="638807" y="390166"/>
                    <a:pt x="489792" y="390166"/>
                  </a:cubicBezTo>
                  <a:cubicBezTo>
                    <a:pt x="340778" y="390166"/>
                    <a:pt x="202344" y="344866"/>
                    <a:pt x="87509" y="267286"/>
                  </a:cubicBezTo>
                  <a:lnTo>
                    <a:pt x="0" y="195084"/>
                  </a:lnTo>
                  <a:lnTo>
                    <a:pt x="87509" y="122880"/>
                  </a:lnTo>
                  <a:cubicBezTo>
                    <a:pt x="202344" y="45300"/>
                    <a:pt x="340778" y="0"/>
                    <a:pt x="489792" y="0"/>
                  </a:cubicBezTo>
                  <a:close/>
                </a:path>
              </a:pathLst>
            </a:custGeom>
            <a:solidFill>
              <a:srgbClr val="55A9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74"/>
            <p:cNvSpPr/>
            <p:nvPr/>
          </p:nvSpPr>
          <p:spPr>
            <a:xfrm>
              <a:off x="5943245" y="2530346"/>
              <a:ext cx="1213187" cy="1243930"/>
            </a:xfrm>
            <a:custGeom>
              <a:avLst/>
              <a:gdLst/>
              <a:ahLst/>
              <a:cxnLst/>
              <a:rect l="l" t="t" r="r" b="b"/>
              <a:pathLst>
                <a:path w="1213187" h="1243930" extrusionOk="0">
                  <a:moveTo>
                    <a:pt x="493681" y="0"/>
                  </a:moveTo>
                  <a:cubicBezTo>
                    <a:pt x="891053" y="0"/>
                    <a:pt x="1213187" y="322134"/>
                    <a:pt x="1213187" y="719506"/>
                  </a:cubicBezTo>
                  <a:cubicBezTo>
                    <a:pt x="1213187" y="918192"/>
                    <a:pt x="1132654" y="1098069"/>
                    <a:pt x="1002449" y="1228274"/>
                  </a:cubicBezTo>
                  <a:lnTo>
                    <a:pt x="983475" y="1243930"/>
                  </a:lnTo>
                  <a:lnTo>
                    <a:pt x="895964" y="1171726"/>
                  </a:lnTo>
                  <a:cubicBezTo>
                    <a:pt x="781130" y="1094146"/>
                    <a:pt x="642696" y="1048846"/>
                    <a:pt x="493681" y="1048846"/>
                  </a:cubicBezTo>
                  <a:cubicBezTo>
                    <a:pt x="344667" y="1048846"/>
                    <a:pt x="206233" y="1094146"/>
                    <a:pt x="91398" y="1171726"/>
                  </a:cubicBezTo>
                  <a:lnTo>
                    <a:pt x="3889" y="1243930"/>
                  </a:lnTo>
                  <a:lnTo>
                    <a:pt x="0" y="1240721"/>
                  </a:lnTo>
                  <a:lnTo>
                    <a:pt x="15085" y="1228274"/>
                  </a:lnTo>
                  <a:cubicBezTo>
                    <a:pt x="145290" y="1098069"/>
                    <a:pt x="225823" y="918192"/>
                    <a:pt x="225823" y="719506"/>
                  </a:cubicBezTo>
                  <a:cubicBezTo>
                    <a:pt x="225823" y="520820"/>
                    <a:pt x="145290" y="340944"/>
                    <a:pt x="15085" y="210739"/>
                  </a:cubicBezTo>
                  <a:lnTo>
                    <a:pt x="0" y="198292"/>
                  </a:lnTo>
                  <a:lnTo>
                    <a:pt x="91398" y="122880"/>
                  </a:lnTo>
                  <a:cubicBezTo>
                    <a:pt x="206233" y="45300"/>
                    <a:pt x="344667" y="0"/>
                    <a:pt x="493681" y="0"/>
                  </a:cubicBezTo>
                  <a:close/>
                </a:path>
              </a:pathLst>
            </a:custGeom>
            <a:solidFill>
              <a:srgbClr val="00ABE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74"/>
            <p:cNvSpPr/>
            <p:nvPr/>
          </p:nvSpPr>
          <p:spPr>
            <a:xfrm>
              <a:off x="5943247" y="3774276"/>
              <a:ext cx="1213187" cy="1243928"/>
            </a:xfrm>
            <a:custGeom>
              <a:avLst/>
              <a:gdLst/>
              <a:ahLst/>
              <a:cxnLst/>
              <a:rect l="l" t="t" r="r" b="b"/>
              <a:pathLst>
                <a:path w="1213187" h="1243928" extrusionOk="0">
                  <a:moveTo>
                    <a:pt x="983475" y="0"/>
                  </a:moveTo>
                  <a:lnTo>
                    <a:pt x="1002449" y="15655"/>
                  </a:lnTo>
                  <a:cubicBezTo>
                    <a:pt x="1132654" y="145860"/>
                    <a:pt x="1213187" y="325736"/>
                    <a:pt x="1213187" y="524422"/>
                  </a:cubicBezTo>
                  <a:cubicBezTo>
                    <a:pt x="1213187" y="921794"/>
                    <a:pt x="891053" y="1243928"/>
                    <a:pt x="493681" y="1243928"/>
                  </a:cubicBezTo>
                  <a:cubicBezTo>
                    <a:pt x="344667" y="1243928"/>
                    <a:pt x="206233" y="1198628"/>
                    <a:pt x="91398" y="1121048"/>
                  </a:cubicBezTo>
                  <a:lnTo>
                    <a:pt x="0" y="1045637"/>
                  </a:lnTo>
                  <a:lnTo>
                    <a:pt x="15085" y="1033190"/>
                  </a:lnTo>
                  <a:cubicBezTo>
                    <a:pt x="145290" y="902985"/>
                    <a:pt x="225823" y="723108"/>
                    <a:pt x="225823" y="524422"/>
                  </a:cubicBezTo>
                  <a:cubicBezTo>
                    <a:pt x="225823" y="325736"/>
                    <a:pt x="145290" y="145860"/>
                    <a:pt x="15085" y="15655"/>
                  </a:cubicBezTo>
                  <a:lnTo>
                    <a:pt x="0" y="3208"/>
                  </a:lnTo>
                  <a:lnTo>
                    <a:pt x="3889" y="0"/>
                  </a:lnTo>
                  <a:lnTo>
                    <a:pt x="91398" y="72202"/>
                  </a:lnTo>
                  <a:cubicBezTo>
                    <a:pt x="206233" y="149782"/>
                    <a:pt x="344667" y="195082"/>
                    <a:pt x="493681" y="195082"/>
                  </a:cubicBezTo>
                  <a:cubicBezTo>
                    <a:pt x="642696" y="195082"/>
                    <a:pt x="781130" y="149782"/>
                    <a:pt x="895964" y="72202"/>
                  </a:cubicBezTo>
                  <a:lnTo>
                    <a:pt x="983475" y="0"/>
                  </a:lnTo>
                  <a:close/>
                </a:path>
              </a:pathLst>
            </a:custGeom>
            <a:solidFill>
              <a:srgbClr val="0A447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74"/>
          <p:cNvSpPr txBox="1"/>
          <p:nvPr/>
        </p:nvSpPr>
        <p:spPr>
          <a:xfrm>
            <a:off x="1148813" y="2139735"/>
            <a:ext cx="3036799" cy="128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PFAS regulations </a:t>
            </a:r>
            <a: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are creating stress</a:t>
            </a:r>
            <a:endParaRPr sz="1900"/>
          </a:p>
        </p:txBody>
      </p:sp>
      <p:sp>
        <p:nvSpPr>
          <p:cNvPr id="751" name="Google Shape;751;p74"/>
          <p:cNvSpPr txBox="1"/>
          <p:nvPr/>
        </p:nvSpPr>
        <p:spPr>
          <a:xfrm>
            <a:off x="1183263" y="3910016"/>
            <a:ext cx="3036799" cy="209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F36F21"/>
                </a:solidFill>
                <a:latin typeface="Work Sans"/>
                <a:ea typeface="Work Sans"/>
                <a:cs typeface="Work Sans"/>
                <a:sym typeface="Work Sans"/>
              </a:rPr>
              <a:t>PFAS sources </a:t>
            </a:r>
            <a: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 food are from production, processing and packaging</a:t>
            </a:r>
            <a:endParaRPr sz="1900"/>
          </a:p>
          <a:p>
            <a:pPr marL="0" marR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52" name="Google Shape;752;p74"/>
          <p:cNvSpPr txBox="1"/>
          <p:nvPr/>
        </p:nvSpPr>
        <p:spPr>
          <a:xfrm>
            <a:off x="8429299" y="4143461"/>
            <a:ext cx="3478520" cy="209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Future Proof Packaging </a:t>
            </a:r>
            <a:r>
              <a:rPr lang="en" sz="1900" b="0" i="0" u="none" strike="noStrike" cap="none">
                <a:solidFill>
                  <a:srgbClr val="222A35"/>
                </a:solidFill>
                <a:latin typeface="Work Sans"/>
                <a:ea typeface="Work Sans"/>
                <a:cs typeface="Work Sans"/>
                <a:sym typeface="Work Sans"/>
              </a:rPr>
              <a:t>is needed </a:t>
            </a:r>
            <a: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 avoid the pitfalls of a fragmented approach</a:t>
            </a:r>
            <a:endParaRPr sz="19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53" name="Google Shape;753;p74"/>
          <p:cNvSpPr txBox="1"/>
          <p:nvPr/>
        </p:nvSpPr>
        <p:spPr>
          <a:xfrm>
            <a:off x="4967505" y="2014517"/>
            <a:ext cx="1227636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1900"/>
          </a:p>
        </p:txBody>
      </p:sp>
      <p:sp>
        <p:nvSpPr>
          <p:cNvPr id="754" name="Google Shape;754;p74"/>
          <p:cNvSpPr txBox="1"/>
          <p:nvPr/>
        </p:nvSpPr>
        <p:spPr>
          <a:xfrm>
            <a:off x="8429299" y="2048023"/>
            <a:ext cx="3322420" cy="209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00ABE6"/>
                </a:solidFill>
                <a:latin typeface="Work Sans"/>
                <a:ea typeface="Work Sans"/>
                <a:cs typeface="Work Sans"/>
                <a:sym typeface="Work Sans"/>
              </a:rPr>
              <a:t>Industry has worked hard </a:t>
            </a:r>
            <a:r>
              <a:rPr lang="en" sz="1900" b="0" i="0" u="none" strike="noStrike" cap="none">
                <a:solidFill>
                  <a:srgbClr val="222A35"/>
                </a:solidFill>
                <a:latin typeface="Work Sans"/>
                <a:ea typeface="Work Sans"/>
                <a:cs typeface="Work Sans"/>
                <a:sym typeface="Work Sans"/>
              </a:rPr>
              <a:t>with a fragmented approach and alternatives to PFAS  </a:t>
            </a:r>
            <a:br>
              <a:rPr lang="en" sz="1900" b="0" i="0" u="none" strike="noStrike" cap="none">
                <a:solidFill>
                  <a:srgbClr val="222A35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1900" b="0" i="0" u="none" strike="noStrike" cap="none">
                <a:solidFill>
                  <a:srgbClr val="222A35"/>
                </a:solidFill>
                <a:latin typeface="Work Sans"/>
                <a:ea typeface="Work Sans"/>
                <a:cs typeface="Work Sans"/>
                <a:sym typeface="Work Sans"/>
              </a:rPr>
              <a:t>face </a:t>
            </a:r>
            <a:r>
              <a:rPr lang="en" sz="19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roadblocks</a:t>
            </a:r>
            <a:endParaRPr sz="1900"/>
          </a:p>
          <a:p>
            <a:pPr marL="0" marR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55" name="Google Shape;755;p74"/>
          <p:cNvSpPr txBox="1"/>
          <p:nvPr/>
        </p:nvSpPr>
        <p:spPr>
          <a:xfrm>
            <a:off x="5000821" y="4050052"/>
            <a:ext cx="1227636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1900"/>
          </a:p>
        </p:txBody>
      </p:sp>
      <p:sp>
        <p:nvSpPr>
          <p:cNvPr id="756" name="Google Shape;756;p74"/>
          <p:cNvSpPr txBox="1"/>
          <p:nvPr/>
        </p:nvSpPr>
        <p:spPr>
          <a:xfrm>
            <a:off x="6935952" y="2047957"/>
            <a:ext cx="1227636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1900"/>
          </a:p>
        </p:txBody>
      </p:sp>
      <p:sp>
        <p:nvSpPr>
          <p:cNvPr id="757" name="Google Shape;757;p74"/>
          <p:cNvSpPr txBox="1"/>
          <p:nvPr/>
        </p:nvSpPr>
        <p:spPr>
          <a:xfrm>
            <a:off x="6927332" y="4147453"/>
            <a:ext cx="1227636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1900"/>
          </a:p>
        </p:txBody>
      </p:sp>
      <p:sp>
        <p:nvSpPr>
          <p:cNvPr id="758" name="Google Shape;758;p74"/>
          <p:cNvSpPr txBox="1">
            <a:spLocks noGrp="1"/>
          </p:cNvSpPr>
          <p:nvPr>
            <p:ph type="title"/>
          </p:nvPr>
        </p:nvSpPr>
        <p:spPr>
          <a:xfrm>
            <a:off x="776200" y="304147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200">
                <a:solidFill>
                  <a:srgbClr val="0A4479"/>
                </a:solidFill>
                <a:latin typeface="Work Sans"/>
                <a:ea typeface="Work Sans"/>
                <a:cs typeface="Work Sans"/>
                <a:sym typeface="Work Sans"/>
              </a:rPr>
              <a:t>Key Takeaways</a:t>
            </a:r>
            <a:endParaRPr sz="2400">
              <a:solidFill>
                <a:srgbClr val="0A44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5"/>
          <p:cNvSpPr txBox="1">
            <a:spLocks noGrp="1"/>
          </p:cNvSpPr>
          <p:nvPr>
            <p:ph type="ctrTitle"/>
          </p:nvPr>
        </p:nvSpPr>
        <p:spPr>
          <a:xfrm>
            <a:off x="700230" y="411163"/>
            <a:ext cx="10980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"/>
              <a:t>Q&amp;A Session </a:t>
            </a:r>
            <a:endParaRPr/>
          </a:p>
        </p:txBody>
      </p:sp>
      <p:sp>
        <p:nvSpPr>
          <p:cNvPr id="764" name="Google Shape;764;p75"/>
          <p:cNvSpPr txBox="1">
            <a:spLocks noGrp="1"/>
          </p:cNvSpPr>
          <p:nvPr>
            <p:ph type="subTitle" idx="1"/>
          </p:nvPr>
        </p:nvSpPr>
        <p:spPr>
          <a:xfrm>
            <a:off x="700232" y="3079163"/>
            <a:ext cx="10980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Please submit your questions in the </a:t>
            </a:r>
            <a:r>
              <a:rPr lang="en" sz="1800" b="1">
                <a:latin typeface="Work Sans"/>
                <a:ea typeface="Work Sans"/>
                <a:cs typeface="Work Sans"/>
                <a:sym typeface="Work Sans"/>
              </a:rPr>
              <a:t>GoToWebinar</a:t>
            </a:r>
            <a:r>
              <a:rPr lang="en" sz="1800"/>
              <a:t> control panel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75"/>
          <p:cNvSpPr/>
          <p:nvPr/>
        </p:nvSpPr>
        <p:spPr>
          <a:xfrm>
            <a:off x="6890850" y="5738675"/>
            <a:ext cx="1896000" cy="9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75"/>
          <p:cNvSpPr/>
          <p:nvPr/>
        </p:nvSpPr>
        <p:spPr>
          <a:xfrm>
            <a:off x="6123638" y="5428125"/>
            <a:ext cx="2720100" cy="1334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7" name="Google Shape;76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500" y="5649872"/>
            <a:ext cx="2148398" cy="89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76"/>
          <p:cNvSpPr/>
          <p:nvPr/>
        </p:nvSpPr>
        <p:spPr>
          <a:xfrm>
            <a:off x="142662" y="5536554"/>
            <a:ext cx="11785500" cy="1299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76"/>
          <p:cNvSpPr/>
          <p:nvPr/>
        </p:nvSpPr>
        <p:spPr>
          <a:xfrm>
            <a:off x="6525719" y="2528926"/>
            <a:ext cx="2908200" cy="1299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76"/>
          <p:cNvSpPr txBox="1">
            <a:spLocks noGrp="1"/>
          </p:cNvSpPr>
          <p:nvPr>
            <p:ph type="title"/>
          </p:nvPr>
        </p:nvSpPr>
        <p:spPr>
          <a:xfrm>
            <a:off x="1460250" y="204045"/>
            <a:ext cx="92715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</a:pPr>
            <a:r>
              <a:rPr lang="en" sz="71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Thank you</a:t>
            </a:r>
            <a:endParaRPr sz="71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75" name="Google Shape;775;p76"/>
          <p:cNvPicPr preferRelativeResize="0"/>
          <p:nvPr/>
        </p:nvPicPr>
        <p:blipFill rotWithShape="1">
          <a:blip r:embed="rId3">
            <a:alphaModFix/>
          </a:blip>
          <a:srcRect b="16785"/>
          <a:stretch/>
        </p:blipFill>
        <p:spPr>
          <a:xfrm>
            <a:off x="1610680" y="2689102"/>
            <a:ext cx="3173525" cy="106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76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4803" y="2612487"/>
            <a:ext cx="2716675" cy="1113677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76"/>
          <p:cNvSpPr txBox="1"/>
          <p:nvPr/>
        </p:nvSpPr>
        <p:spPr>
          <a:xfrm>
            <a:off x="1610675" y="3749526"/>
            <a:ext cx="51615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Walter Brandl</a:t>
            </a:r>
            <a:endParaRPr sz="1600" b="1" i="0" u="none" strike="noStrike" cap="non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walter.brandl@mxns.com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Regional Director of Chemistry</a:t>
            </a:r>
            <a:endParaRPr sz="19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Mérieux NutriSciences</a:t>
            </a: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78" name="Google Shape;778;p76"/>
          <p:cNvSpPr txBox="1"/>
          <p:nvPr/>
        </p:nvSpPr>
        <p:spPr>
          <a:xfrm>
            <a:off x="6525719" y="3749527"/>
            <a:ext cx="5589600" cy="24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Dr. Claire Sand</a:t>
            </a:r>
            <a:endParaRPr sz="16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Founder &amp; Owner Packaging Technology &amp; Research</a:t>
            </a:r>
            <a:endParaRPr sz="1900"/>
          </a:p>
          <a:p>
            <a:pPr marL="0" marR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Adjunct Professor, Michigan State University and CalPoly</a:t>
            </a:r>
            <a:endParaRPr sz="1900"/>
          </a:p>
          <a:p>
            <a:pPr marL="0" marR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Reach out to </a:t>
            </a:r>
            <a:endParaRPr sz="19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connect for </a:t>
            </a:r>
            <a:endParaRPr sz="19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 virtual coffee </a:t>
            </a:r>
            <a:endParaRPr sz="1900"/>
          </a:p>
        </p:txBody>
      </p:sp>
      <p:pic>
        <p:nvPicPr>
          <p:cNvPr id="779" name="Google Shape;779;p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08789" y="5174736"/>
            <a:ext cx="1223480" cy="132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0900" y="1829775"/>
            <a:ext cx="728998" cy="13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 idx="4294967295"/>
          </p:nvPr>
        </p:nvSpPr>
        <p:spPr>
          <a:xfrm>
            <a:off x="814283" y="-8"/>
            <a:ext cx="1104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Learning Objectives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274" name="Google Shape;274;p36"/>
          <p:cNvGrpSpPr/>
          <p:nvPr/>
        </p:nvGrpSpPr>
        <p:grpSpPr>
          <a:xfrm>
            <a:off x="4835578" y="2904406"/>
            <a:ext cx="2360109" cy="2457665"/>
            <a:chOff x="5729020" y="2695525"/>
            <a:chExt cx="2345100" cy="2345100"/>
          </a:xfrm>
        </p:grpSpPr>
        <p:sp>
          <p:nvSpPr>
            <p:cNvPr id="275" name="Google Shape;275;p36"/>
            <p:cNvSpPr/>
            <p:nvPr/>
          </p:nvSpPr>
          <p:spPr>
            <a:xfrm>
              <a:off x="5729020" y="2695525"/>
              <a:ext cx="2345100" cy="234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6"/>
            <p:cNvSpPr txBox="1"/>
            <p:nvPr/>
          </p:nvSpPr>
          <p:spPr>
            <a:xfrm>
              <a:off x="5793008" y="3456921"/>
              <a:ext cx="2171100" cy="822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875" tIns="60925" rIns="121875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rPr>
                <a:t>Understand the chemistry and sources of PFAS</a:t>
              </a:r>
              <a:endParaRPr sz="160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277" name="Google Shape;277;p36"/>
          <p:cNvGrpSpPr/>
          <p:nvPr/>
        </p:nvGrpSpPr>
        <p:grpSpPr>
          <a:xfrm>
            <a:off x="2189713" y="2888169"/>
            <a:ext cx="2370416" cy="2457991"/>
            <a:chOff x="2964371" y="2638352"/>
            <a:chExt cx="2477700" cy="2365500"/>
          </a:xfrm>
        </p:grpSpPr>
        <p:sp>
          <p:nvSpPr>
            <p:cNvPr id="278" name="Google Shape;278;p36"/>
            <p:cNvSpPr/>
            <p:nvPr/>
          </p:nvSpPr>
          <p:spPr>
            <a:xfrm>
              <a:off x="2964371" y="2638352"/>
              <a:ext cx="2477700" cy="2365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6"/>
            <p:cNvSpPr txBox="1"/>
            <p:nvPr/>
          </p:nvSpPr>
          <p:spPr>
            <a:xfrm>
              <a:off x="3090517" y="3207234"/>
              <a:ext cx="2225400" cy="13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Work Sans"/>
                <a:ea typeface="Work Sans"/>
                <a:cs typeface="Work Sans"/>
                <a:sym typeface="Work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rPr>
                <a:t>Understand the FDA’s regulatory requirements for PFAS</a:t>
              </a:r>
              <a:endParaRPr sz="16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280" name="Google Shape;280;p36"/>
          <p:cNvGrpSpPr/>
          <p:nvPr/>
        </p:nvGrpSpPr>
        <p:grpSpPr>
          <a:xfrm>
            <a:off x="7492952" y="2936715"/>
            <a:ext cx="2318600" cy="2441015"/>
            <a:chOff x="8452537" y="2727252"/>
            <a:chExt cx="2345100" cy="2345100"/>
          </a:xfrm>
        </p:grpSpPr>
        <p:sp>
          <p:nvSpPr>
            <p:cNvPr id="281" name="Google Shape;281;p36"/>
            <p:cNvSpPr/>
            <p:nvPr/>
          </p:nvSpPr>
          <p:spPr>
            <a:xfrm>
              <a:off x="8452537" y="2727252"/>
              <a:ext cx="2345100" cy="234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6"/>
            <p:cNvSpPr txBox="1"/>
            <p:nvPr/>
          </p:nvSpPr>
          <p:spPr>
            <a:xfrm>
              <a:off x="8646107" y="3267609"/>
              <a:ext cx="1968000" cy="13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Work Sans"/>
                  <a:ea typeface="Work Sans"/>
                  <a:cs typeface="Work Sans"/>
                  <a:sym typeface="Work Sans"/>
                </a:rPr>
                <a:t>Learn the alternatives to PFAS, and how to prevent new PFAS</a:t>
              </a:r>
              <a:endParaRPr sz="16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283" name="Google Shape;283;p36"/>
          <p:cNvSpPr txBox="1"/>
          <p:nvPr/>
        </p:nvSpPr>
        <p:spPr>
          <a:xfrm>
            <a:off x="7929353" y="5473542"/>
            <a:ext cx="218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211" y="2240274"/>
            <a:ext cx="1140075" cy="11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5050" y="2305700"/>
            <a:ext cx="1094825" cy="10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7900" y="2305700"/>
            <a:ext cx="1094825" cy="10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30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 l="2996" t="5563" r="7285" b="5563"/>
          <a:stretch/>
        </p:blipFill>
        <p:spPr>
          <a:xfrm>
            <a:off x="1712200" y="1877525"/>
            <a:ext cx="2580300" cy="25560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900000" algn="bl" rotWithShape="0">
              <a:srgbClr val="000000">
                <a:alpha val="73000"/>
              </a:srgbClr>
            </a:outerShdw>
          </a:effectLst>
        </p:spPr>
      </p:pic>
      <p:sp>
        <p:nvSpPr>
          <p:cNvPr id="293" name="Google Shape;293;p37"/>
          <p:cNvSpPr txBox="1"/>
          <p:nvPr/>
        </p:nvSpPr>
        <p:spPr>
          <a:xfrm>
            <a:off x="853150" y="4619578"/>
            <a:ext cx="42984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Work Sans"/>
                <a:ea typeface="Work Sans"/>
                <a:cs typeface="Work Sans"/>
                <a:sym typeface="Work Sans"/>
              </a:rPr>
              <a:t>Walter Brandl</a:t>
            </a:r>
            <a:endParaRPr sz="1500"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i="1">
                <a:latin typeface="Work Sans"/>
                <a:ea typeface="Work Sans"/>
                <a:cs typeface="Work Sans"/>
                <a:sym typeface="Work Sans"/>
              </a:rPr>
              <a:t>Regional Director of Chemistry</a:t>
            </a:r>
            <a:endParaRPr sz="1500" i="1"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i="1">
                <a:latin typeface="Work Sans"/>
                <a:ea typeface="Work Sans"/>
                <a:cs typeface="Work Sans"/>
                <a:sym typeface="Work Sans"/>
              </a:rPr>
              <a:t>Mérieux NutriSciences</a:t>
            </a:r>
            <a:endParaRPr sz="1500" i="1"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i="1"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4" name="Google Shape;294;p37"/>
          <p:cNvPicPr preferRelativeResize="0"/>
          <p:nvPr/>
        </p:nvPicPr>
        <p:blipFill rotWithShape="1">
          <a:blip r:embed="rId4">
            <a:alphaModFix/>
          </a:blip>
          <a:srcRect t="10373" b="10381"/>
          <a:stretch/>
        </p:blipFill>
        <p:spPr>
          <a:xfrm>
            <a:off x="7457550" y="1877515"/>
            <a:ext cx="2580300" cy="25560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900000" algn="bl" rotWithShape="0">
              <a:srgbClr val="000000">
                <a:alpha val="73000"/>
              </a:srgbClr>
            </a:outerShdw>
          </a:effectLst>
        </p:spPr>
      </p:pic>
      <p:sp>
        <p:nvSpPr>
          <p:cNvPr id="295" name="Google Shape;295;p37"/>
          <p:cNvSpPr txBox="1"/>
          <p:nvPr/>
        </p:nvSpPr>
        <p:spPr>
          <a:xfrm>
            <a:off x="6968850" y="4540996"/>
            <a:ext cx="35577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Work Sans"/>
                <a:ea typeface="Work Sans"/>
                <a:cs typeface="Work Sans"/>
                <a:sym typeface="Work Sans"/>
              </a:rPr>
              <a:t>Dr. Claire Sand</a:t>
            </a:r>
            <a:endParaRPr sz="1500"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i="1">
                <a:latin typeface="Work Sans"/>
                <a:ea typeface="Work Sans"/>
                <a:cs typeface="Work Sans"/>
                <a:sym typeface="Work Sans"/>
              </a:rPr>
              <a:t>Founder &amp; Owner Packaging Technology &amp; Research</a:t>
            </a:r>
            <a:endParaRPr sz="1500" i="1"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i="1">
                <a:latin typeface="Work Sans"/>
                <a:ea typeface="Work Sans"/>
                <a:cs typeface="Work Sans"/>
                <a:sym typeface="Work Sans"/>
              </a:rPr>
              <a:t>Adjunct Professor, Michigan State University and CalPoly</a:t>
            </a:r>
            <a:endParaRPr sz="1500" i="1"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i="1"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803283" y="188917"/>
            <a:ext cx="1104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Presenter Introductions</a:t>
            </a:r>
            <a:endParaRPr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/>
          <p:nvPr/>
        </p:nvSpPr>
        <p:spPr>
          <a:xfrm>
            <a:off x="6890850" y="5738675"/>
            <a:ext cx="1896000" cy="9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8"/>
          <p:cNvSpPr txBox="1">
            <a:spLocks noGrp="1"/>
          </p:cNvSpPr>
          <p:nvPr>
            <p:ph type="ctrTitle"/>
          </p:nvPr>
        </p:nvSpPr>
        <p:spPr>
          <a:xfrm>
            <a:off x="700230" y="411163"/>
            <a:ext cx="10980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Polling Question: </a:t>
            </a:r>
            <a:endParaRPr/>
          </a:p>
        </p:txBody>
      </p:sp>
      <p:sp>
        <p:nvSpPr>
          <p:cNvPr id="303" name="Google Shape;303;p38"/>
          <p:cNvSpPr txBox="1">
            <a:spLocks noGrp="1"/>
          </p:cNvSpPr>
          <p:nvPr>
            <p:ph type="subTitle" idx="1"/>
          </p:nvPr>
        </p:nvSpPr>
        <p:spPr>
          <a:xfrm>
            <a:off x="700232" y="3079163"/>
            <a:ext cx="10980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Where does addressing PFAS rank on your priorities list for 2023?</a:t>
            </a:r>
            <a:endParaRPr/>
          </a:p>
        </p:txBody>
      </p:sp>
      <p:sp>
        <p:nvSpPr>
          <p:cNvPr id="304" name="Google Shape;304;p38"/>
          <p:cNvSpPr/>
          <p:nvPr/>
        </p:nvSpPr>
        <p:spPr>
          <a:xfrm>
            <a:off x="6123638" y="5428125"/>
            <a:ext cx="2720100" cy="1334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087" y="5629800"/>
            <a:ext cx="2245176" cy="9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8"/>
          <p:cNvSpPr/>
          <p:nvPr/>
        </p:nvSpPr>
        <p:spPr>
          <a:xfrm>
            <a:off x="6890850" y="5738675"/>
            <a:ext cx="1896000" cy="9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6123638" y="5428125"/>
            <a:ext cx="2720100" cy="1334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500" y="5649872"/>
            <a:ext cx="2148398" cy="89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>
            <a:spLocks noGrp="1"/>
          </p:cNvSpPr>
          <p:nvPr>
            <p:ph type="title" idx="4294967295"/>
          </p:nvPr>
        </p:nvSpPr>
        <p:spPr>
          <a:xfrm>
            <a:off x="814283" y="-86683"/>
            <a:ext cx="1104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What is a PFA?</a:t>
            </a:r>
            <a:endParaRPr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4" name="Google Shape;314;p39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30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Reference: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https://www.fda.gov/food/cfsan-constituent-updates/fda-makes-available-pfas-testing-results-first-survey-processed-foods</a:t>
            </a:r>
            <a:endParaRPr sz="900" u="sng">
              <a:solidFill>
                <a:schemeClr val="hlink"/>
              </a:solidFill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740300" y="1696325"/>
            <a:ext cx="10920000" cy="5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The per-and polyfluoroalkyl substances (PFAS) are a group of chemicals used to make fluoropolymer coatings and products that resist heat, oil, stains, grease, and water. Fluoropolymer coatings can be in a variety of products. These include clothing, furniture, adhesives, food packaging, heat-resistant non-stick cooking surfaces, and the insulation of electrical wire. Many PFAS, including perfluorooctane sulfonic acid (PFOS) and perfluorooctanoic acid (PFOA), are a concern because they: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do not break down in the environment,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can move through soils and contaminate drinking water sources,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build up (bioaccumulate) in fish and wildlife.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Source: Center for Disease Control and Prevention </a:t>
            </a:r>
            <a:endParaRPr sz="2900">
              <a:solidFill>
                <a:schemeClr val="dk1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3000" cy="3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Reference: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https://www.fda.gov/food/cfsan-constituent-updates/fda-makes-available-pfas-testing-results-first-survey-processed-foods</a:t>
            </a:r>
            <a:endParaRPr sz="900" u="sng">
              <a:solidFill>
                <a:schemeClr val="hlink"/>
              </a:solidFill>
            </a:endParaRPr>
          </a:p>
        </p:txBody>
      </p:sp>
      <p:pic>
        <p:nvPicPr>
          <p:cNvPr id="321" name="Google Shape;32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00350"/>
            <a:ext cx="5782025" cy="237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4425" y="1009675"/>
            <a:ext cx="6257575" cy="206981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0"/>
          <p:cNvSpPr txBox="1"/>
          <p:nvPr/>
        </p:nvSpPr>
        <p:spPr>
          <a:xfrm>
            <a:off x="673850" y="5119050"/>
            <a:ext cx="3499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PFOS</a:t>
            </a:r>
            <a:endParaRPr sz="3700" b="1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4" name="Google Shape;324;p40"/>
          <p:cNvSpPr txBox="1"/>
          <p:nvPr/>
        </p:nvSpPr>
        <p:spPr>
          <a:xfrm>
            <a:off x="6662600" y="3215563"/>
            <a:ext cx="3499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PFOA</a:t>
            </a:r>
            <a:endParaRPr sz="3700" b="1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title" idx="4294967295"/>
          </p:nvPr>
        </p:nvSpPr>
        <p:spPr>
          <a:xfrm>
            <a:off x="814283" y="-102908"/>
            <a:ext cx="1104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What is a PFA?</a:t>
            </a:r>
            <a:endParaRPr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xNS New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4479"/>
      </a:accent1>
      <a:accent2>
        <a:srgbClr val="00ABE6"/>
      </a:accent2>
      <a:accent3>
        <a:srgbClr val="AECC45"/>
      </a:accent3>
      <a:accent4>
        <a:srgbClr val="06889D"/>
      </a:accent4>
      <a:accent5>
        <a:srgbClr val="55A932"/>
      </a:accent5>
      <a:accent6>
        <a:srgbClr val="00742C"/>
      </a:accent6>
      <a:hlink>
        <a:srgbClr val="094478"/>
      </a:hlink>
      <a:folHlink>
        <a:srgbClr val="00AEE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MxNS New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4479"/>
      </a:accent1>
      <a:accent2>
        <a:srgbClr val="00ABE6"/>
      </a:accent2>
      <a:accent3>
        <a:srgbClr val="AECC45"/>
      </a:accent3>
      <a:accent4>
        <a:srgbClr val="06889D"/>
      </a:accent4>
      <a:accent5>
        <a:srgbClr val="55A932"/>
      </a:accent5>
      <a:accent6>
        <a:srgbClr val="00742C"/>
      </a:accent6>
      <a:hlink>
        <a:srgbClr val="094478"/>
      </a:hlink>
      <a:folHlink>
        <a:srgbClr val="00AEE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2141</Words>
  <Application>Microsoft Office PowerPoint</Application>
  <PresentationFormat>Widescreen</PresentationFormat>
  <Paragraphs>418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Karla</vt:lpstr>
      <vt:lpstr>Work Sans</vt:lpstr>
      <vt:lpstr>Noto Sans Symbols</vt:lpstr>
      <vt:lpstr>Arial</vt:lpstr>
      <vt:lpstr>Work Sans Medium</vt:lpstr>
      <vt:lpstr>Calibri</vt:lpstr>
      <vt:lpstr>Work Sans SemiBold</vt:lpstr>
      <vt:lpstr>Thème Office</vt:lpstr>
      <vt:lpstr>Thème Office</vt:lpstr>
      <vt:lpstr>PowerPoint Presentation</vt:lpstr>
      <vt:lpstr>Agenda</vt:lpstr>
      <vt:lpstr>Introductions &amp; Housekeeping </vt:lpstr>
      <vt:lpstr>Housekeeping Reminders</vt:lpstr>
      <vt:lpstr>Learning Objectives</vt:lpstr>
      <vt:lpstr>Presenter Introductions</vt:lpstr>
      <vt:lpstr>Polling Question: </vt:lpstr>
      <vt:lpstr>What is a PFA?</vt:lpstr>
      <vt:lpstr>What is a PFA?</vt:lpstr>
      <vt:lpstr>US State Regulatory Activities - PFAs</vt:lpstr>
      <vt:lpstr>US Drinking Water</vt:lpstr>
      <vt:lpstr>Canada</vt:lpstr>
      <vt:lpstr>Canada</vt:lpstr>
      <vt:lpstr>Canada</vt:lpstr>
      <vt:lpstr>European Union </vt:lpstr>
      <vt:lpstr>Analysis of PFAS</vt:lpstr>
      <vt:lpstr>Analysis of PFAS</vt:lpstr>
      <vt:lpstr>Analysis of PFAS</vt:lpstr>
      <vt:lpstr>Analysis of PFAS</vt:lpstr>
      <vt:lpstr>Analysis of PFAS</vt:lpstr>
      <vt:lpstr>Analysis of PFAS</vt:lpstr>
      <vt:lpstr>Polling Question: </vt:lpstr>
      <vt:lpstr>Key Takeaways</vt:lpstr>
      <vt:lpstr>Selected Sources of PFAS in Packaging</vt:lpstr>
      <vt:lpstr>Selected Sources of PFAS Primary Packaging</vt:lpstr>
      <vt:lpstr>Selected Sources of PFAS Tertiary Packaging</vt:lpstr>
      <vt:lpstr>Selected Sources of PFAS Ingredients</vt:lpstr>
      <vt:lpstr>Selected Sources of PFAS Production</vt:lpstr>
      <vt:lpstr>Industry  Response has been Fragmented with Drop-in Solutions</vt:lpstr>
      <vt:lpstr>Roadblocks hinder many Drop In Solutions</vt:lpstr>
      <vt:lpstr>Roadblocks hinder many Drop In Solutions</vt:lpstr>
      <vt:lpstr>Roadblocks hinder many Drop In Solutions</vt:lpstr>
      <vt:lpstr>Roadblocks hinder many Drop In Solutions</vt:lpstr>
      <vt:lpstr>Roadblocks hinder many Drop In Solutions</vt:lpstr>
      <vt:lpstr>Despite Industry efforts, PFAS is Still a Concern </vt:lpstr>
      <vt:lpstr>Despite Industry efforts, PFAS is Still a Concern </vt:lpstr>
      <vt:lpstr>The Value Chain provides the opportunity to Future Proof Packaging </vt:lpstr>
      <vt:lpstr>Value Chain provides the opportunity to…</vt:lpstr>
      <vt:lpstr>Case Studies</vt:lpstr>
      <vt:lpstr>Future Proof Packaging Approach Case Studies   </vt:lpstr>
      <vt:lpstr>Future Proof Packaging Approach Case Studies     </vt:lpstr>
      <vt:lpstr>Future Proof Packaging Approach Case Studies     </vt:lpstr>
      <vt:lpstr>Key Takeaways</vt:lpstr>
      <vt:lpstr>Q&amp;A Session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Katie Mahoney</cp:lastModifiedBy>
  <cp:revision>1</cp:revision>
  <dcterms:modified xsi:type="dcterms:W3CDTF">2023-05-14T14:25:07Z</dcterms:modified>
</cp:coreProperties>
</file>