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2.jpg" ContentType="image/jpg"/>
  <Override PartName="/ppt/media/image14.jpg" ContentType="image/jpg"/>
  <Override PartName="/ppt/media/image15.jpg" ContentType="image/jpg"/>
  <Override PartName="/ppt/media/image23.jpg" ContentType="image/jp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0" r:id="rId2"/>
    <p:sldId id="1893" r:id="rId3"/>
    <p:sldId id="1894" r:id="rId4"/>
    <p:sldId id="2624" r:id="rId5"/>
    <p:sldId id="2627" r:id="rId6"/>
    <p:sldId id="608" r:id="rId7"/>
    <p:sldId id="2615" r:id="rId8"/>
    <p:sldId id="2617" r:id="rId9"/>
    <p:sldId id="2636" r:id="rId10"/>
    <p:sldId id="2614" r:id="rId11"/>
    <p:sldId id="2609" r:id="rId12"/>
    <p:sldId id="2620" r:id="rId13"/>
    <p:sldId id="2619" r:id="rId14"/>
    <p:sldId id="2621" r:id="rId15"/>
    <p:sldId id="2622" r:id="rId16"/>
    <p:sldId id="2633" r:id="rId17"/>
    <p:sldId id="2635" r:id="rId18"/>
    <p:sldId id="2634" r:id="rId19"/>
    <p:sldId id="2628" r:id="rId20"/>
    <p:sldId id="2595" r:id="rId2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5500"/>
    <a:srgbClr val="F4A5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8965FB-4606-4579-8D5A-51248D2CAFA8}" v="4" dt="2022-11-26T22:30:57.6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1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5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6" d="100"/>
        <a:sy n="146" d="100"/>
      </p:scale>
      <p:origin x="0" y="-29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3827C6-2F1B-4B2D-95ED-BA03D0E7F306}" type="doc">
      <dgm:prSet loTypeId="urn:microsoft.com/office/officeart/2005/8/layout/hList7" loCatId="list" qsTypeId="urn:microsoft.com/office/officeart/2005/8/quickstyle/simple1" qsCatId="simple" csTypeId="urn:microsoft.com/office/officeart/2005/8/colors/accent2_2" csCatId="accent2" phldr="1"/>
      <dgm:spPr/>
    </dgm:pt>
    <dgm:pt modelId="{BF8664F2-5CB1-4AA2-ADDB-99BA41B342A1}">
      <dgm:prSet phldrT="[Text]" custT="1"/>
      <dgm:spPr/>
      <dgm:t>
        <a:bodyPr/>
        <a:lstStyle/>
        <a:p>
          <a:r>
            <a:rPr lang="en-US" sz="1400" b="0" i="0" dirty="0">
              <a:solidFill>
                <a:schemeClr val="bg1"/>
              </a:solidFill>
              <a:effectLst/>
              <a:latin typeface="+mn-lt"/>
            </a:rPr>
            <a:t>Packaging has </a:t>
          </a:r>
          <a:r>
            <a:rPr lang="en-US" sz="1400" b="1" i="0" dirty="0">
              <a:solidFill>
                <a:schemeClr val="tx1"/>
              </a:solidFill>
            </a:rPr>
            <a:t>far-reaching implications beyond shelf life</a:t>
          </a:r>
        </a:p>
      </dgm:t>
    </dgm:pt>
    <dgm:pt modelId="{F4EF9FFD-D35C-4BD4-8070-8F608C228F4C}" type="parTrans" cxnId="{E7DF3678-E0C4-4629-8232-B9A2D9F76AA4}">
      <dgm:prSet/>
      <dgm:spPr/>
      <dgm:t>
        <a:bodyPr/>
        <a:lstStyle/>
        <a:p>
          <a:endParaRPr lang="en-US"/>
        </a:p>
      </dgm:t>
    </dgm:pt>
    <dgm:pt modelId="{C4F62513-DB99-4141-AB0B-A67EA6AE1057}" type="sibTrans" cxnId="{E7DF3678-E0C4-4629-8232-B9A2D9F76AA4}">
      <dgm:prSet/>
      <dgm:spPr/>
      <dgm:t>
        <a:bodyPr/>
        <a:lstStyle/>
        <a:p>
          <a:endParaRPr lang="en-US"/>
        </a:p>
      </dgm:t>
    </dgm:pt>
    <dgm:pt modelId="{63F39E14-49BB-4530-AE6F-5E595AE152E6}">
      <dgm:prSet phldrT="[Text]" custT="1"/>
      <dgm:spPr/>
      <dgm:t>
        <a:bodyPr/>
        <a:lstStyle/>
        <a:p>
          <a:r>
            <a:rPr lang="en-US" sz="1400" b="0" i="0" dirty="0">
              <a:latin typeface="+mn-lt"/>
            </a:rPr>
            <a:t>Bayesian</a:t>
          </a:r>
          <a:r>
            <a:rPr lang="en-US" sz="1400" dirty="0">
              <a:latin typeface="+mn-lt"/>
            </a:rPr>
            <a:t> Models </a:t>
          </a:r>
          <a:r>
            <a:rPr lang="en-US" sz="1400" b="1" dirty="0">
              <a:solidFill>
                <a:schemeClr val="tx1"/>
              </a:solidFill>
              <a:latin typeface="+mn-lt"/>
            </a:rPr>
            <a:t>i</a:t>
          </a:r>
          <a:r>
            <a:rPr lang="en-US" sz="1400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rPr>
            <a:t>dentify critical aspects and </a:t>
          </a:r>
          <a:r>
            <a:rPr lang="en-US" sz="1400" b="1" dirty="0">
              <a:solidFill>
                <a:schemeClr val="tx1"/>
              </a:solidFill>
              <a:latin typeface="+mn-lt"/>
            </a:rPr>
            <a:t>unintended </a:t>
          </a:r>
          <a:r>
            <a:rPr lang="en-US" sz="1400" dirty="0">
              <a:latin typeface="+mn-lt"/>
            </a:rPr>
            <a:t>consequences </a:t>
          </a:r>
          <a:r>
            <a:rPr lang="en-US" sz="1400" dirty="0">
              <a:latin typeface="+mn-lt"/>
              <a:ea typeface="Times New Roman" panose="02020603050405020304" pitchFamily="18" charset="0"/>
              <a:cs typeface="Calibri" panose="020F0502020204030204" pitchFamily="34" charset="0"/>
            </a:rPr>
            <a:t>to enable implementation of this and other use cases</a:t>
          </a:r>
          <a:r>
            <a:rPr lang="en-US" sz="1400" dirty="0">
              <a:latin typeface="+mn-lt"/>
            </a:rPr>
            <a:t> </a:t>
          </a:r>
        </a:p>
      </dgm:t>
    </dgm:pt>
    <dgm:pt modelId="{D5D5A6FF-AA03-4B5D-9754-08724EB75BC1}" type="parTrans" cxnId="{A33E85E0-3D0D-4806-BC30-0874125B53F1}">
      <dgm:prSet/>
      <dgm:spPr/>
      <dgm:t>
        <a:bodyPr/>
        <a:lstStyle/>
        <a:p>
          <a:endParaRPr lang="en-US"/>
        </a:p>
      </dgm:t>
    </dgm:pt>
    <dgm:pt modelId="{93483315-AD12-40A8-BEFD-6B347B3C1EAB}" type="sibTrans" cxnId="{A33E85E0-3D0D-4806-BC30-0874125B53F1}">
      <dgm:prSet/>
      <dgm:spPr/>
      <dgm:t>
        <a:bodyPr/>
        <a:lstStyle/>
        <a:p>
          <a:endParaRPr lang="en-US"/>
        </a:p>
      </dgm:t>
    </dgm:pt>
    <dgm:pt modelId="{C077ED5D-4AD2-4276-A311-6AF532E60397}">
      <dgm:prSet phldrT="[Text]" custT="1"/>
      <dgm:spPr/>
      <dgm:t>
        <a:bodyPr/>
        <a:lstStyle/>
        <a:p>
          <a:endParaRPr lang="en-US" sz="1400" b="0" i="0" dirty="0">
            <a:solidFill>
              <a:schemeClr val="bg1"/>
            </a:solidFill>
            <a:latin typeface="+mn-lt"/>
          </a:endParaRPr>
        </a:p>
        <a:p>
          <a:r>
            <a:rPr lang="en-US" sz="1400" b="0" i="0" dirty="0">
              <a:solidFill>
                <a:schemeClr val="bg1"/>
              </a:solidFill>
              <a:latin typeface="+mn-lt"/>
            </a:rPr>
            <a:t>Use case results </a:t>
          </a:r>
          <a:r>
            <a:rPr lang="en-US" sz="1400" b="1" i="0" dirty="0">
              <a:solidFill>
                <a:schemeClr val="tx1"/>
              </a:solidFill>
              <a:effectLst/>
              <a:latin typeface="+mn-lt"/>
            </a:rPr>
            <a:t>can be seen in </a:t>
          </a:r>
          <a:r>
            <a:rPr lang="en-US" sz="1400" b="1" i="0" dirty="0">
              <a:solidFill>
                <a:schemeClr val="tx1"/>
              </a:solidFill>
              <a:latin typeface="+mn-lt"/>
            </a:rPr>
            <a:t>Bayesian Models</a:t>
          </a:r>
        </a:p>
      </dgm:t>
    </dgm:pt>
    <dgm:pt modelId="{0205DDED-0C2A-49AE-A9D1-0AF75986C90E}" type="parTrans" cxnId="{44B6D9E4-91E1-4AFE-88C4-AB7E2B5142DE}">
      <dgm:prSet/>
      <dgm:spPr/>
      <dgm:t>
        <a:bodyPr/>
        <a:lstStyle/>
        <a:p>
          <a:endParaRPr lang="en-US"/>
        </a:p>
      </dgm:t>
    </dgm:pt>
    <dgm:pt modelId="{5326D081-FAE0-44C8-AF27-E468B103F32D}" type="sibTrans" cxnId="{44B6D9E4-91E1-4AFE-88C4-AB7E2B5142DE}">
      <dgm:prSet/>
      <dgm:spPr/>
      <dgm:t>
        <a:bodyPr/>
        <a:lstStyle/>
        <a:p>
          <a:endParaRPr lang="en-US"/>
        </a:p>
      </dgm:t>
    </dgm:pt>
    <dgm:pt modelId="{6464265F-755C-4CD3-9B84-08BE14ED9285}">
      <dgm:prSet/>
      <dgm:spPr/>
      <dgm:t>
        <a:bodyPr/>
        <a:lstStyle/>
        <a:p>
          <a:endParaRPr lang="en-US" dirty="0"/>
        </a:p>
      </dgm:t>
    </dgm:pt>
    <dgm:pt modelId="{C226949E-81AC-413D-A639-81FC4622FBFA}" type="parTrans" cxnId="{5779B145-4DD9-44DF-995F-A4AC4B387E6D}">
      <dgm:prSet/>
      <dgm:spPr/>
      <dgm:t>
        <a:bodyPr/>
        <a:lstStyle/>
        <a:p>
          <a:endParaRPr lang="en-US"/>
        </a:p>
      </dgm:t>
    </dgm:pt>
    <dgm:pt modelId="{E6FBA79B-A5EA-428C-8E28-72F32FB03863}" type="sibTrans" cxnId="{5779B145-4DD9-44DF-995F-A4AC4B387E6D}">
      <dgm:prSet/>
      <dgm:spPr/>
      <dgm:t>
        <a:bodyPr/>
        <a:lstStyle/>
        <a:p>
          <a:endParaRPr lang="en-US"/>
        </a:p>
      </dgm:t>
    </dgm:pt>
    <dgm:pt modelId="{19666B3F-5DE1-4E4C-AA64-B92578993ECE}" type="pres">
      <dgm:prSet presAssocID="{8B3827C6-2F1B-4B2D-95ED-BA03D0E7F306}" presName="Name0" presStyleCnt="0">
        <dgm:presLayoutVars>
          <dgm:dir/>
          <dgm:resizeHandles val="exact"/>
        </dgm:presLayoutVars>
      </dgm:prSet>
      <dgm:spPr/>
    </dgm:pt>
    <dgm:pt modelId="{DBDBC9BC-8F74-4829-BAC5-845A41CFB274}" type="pres">
      <dgm:prSet presAssocID="{8B3827C6-2F1B-4B2D-95ED-BA03D0E7F306}" presName="fgShape" presStyleLbl="fgShp" presStyleIdx="0" presStyleCnt="1" custScaleY="153153" custLinFactY="84800" custLinFactNeighborX="-2905" custLinFactNeighborY="100000"/>
      <dgm:spPr>
        <a:solidFill>
          <a:schemeClr val="accent2">
            <a:lumMod val="20000"/>
            <a:lumOff val="80000"/>
          </a:schemeClr>
        </a:solidFill>
        <a:ln>
          <a:noFill/>
        </a:ln>
      </dgm:spPr>
    </dgm:pt>
    <dgm:pt modelId="{E2B0D1B6-0CFB-44CA-BE23-FD26760D11B1}" type="pres">
      <dgm:prSet presAssocID="{8B3827C6-2F1B-4B2D-95ED-BA03D0E7F306}" presName="linComp" presStyleCnt="0"/>
      <dgm:spPr/>
    </dgm:pt>
    <dgm:pt modelId="{98CB6A48-B65B-4CA8-86BF-4E61C0F10452}" type="pres">
      <dgm:prSet presAssocID="{BF8664F2-5CB1-4AA2-ADDB-99BA41B342A1}" presName="compNode" presStyleCnt="0"/>
      <dgm:spPr/>
    </dgm:pt>
    <dgm:pt modelId="{8EFCFF67-A5FA-4EA2-A811-ACE64ED077D9}" type="pres">
      <dgm:prSet presAssocID="{BF8664F2-5CB1-4AA2-ADDB-99BA41B342A1}" presName="bkgdShape" presStyleLbl="node1" presStyleIdx="0" presStyleCnt="4" custLinFactNeighborX="1637"/>
      <dgm:spPr/>
    </dgm:pt>
    <dgm:pt modelId="{01C9643C-6541-4BE8-ACCA-54F32AEA6CDB}" type="pres">
      <dgm:prSet presAssocID="{BF8664F2-5CB1-4AA2-ADDB-99BA41B342A1}" presName="nodeTx" presStyleLbl="node1" presStyleIdx="0" presStyleCnt="4">
        <dgm:presLayoutVars>
          <dgm:bulletEnabled val="1"/>
        </dgm:presLayoutVars>
      </dgm:prSet>
      <dgm:spPr/>
    </dgm:pt>
    <dgm:pt modelId="{31852C77-D3EB-4B61-AC1E-090473B6DCA7}" type="pres">
      <dgm:prSet presAssocID="{BF8664F2-5CB1-4AA2-ADDB-99BA41B342A1}" presName="invisiNode" presStyleLbl="node1" presStyleIdx="0" presStyleCnt="4"/>
      <dgm:spPr/>
    </dgm:pt>
    <dgm:pt modelId="{96E56F69-B905-470F-BBEA-BB7CAD281390}" type="pres">
      <dgm:prSet presAssocID="{BF8664F2-5CB1-4AA2-ADDB-99BA41B342A1}" presName="imagNode" presStyleLbl="fgImgPlace1" presStyleIdx="0" presStyleCnt="4" custLinFactNeighborY="-1892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  <dgm:extLst>
        <a:ext uri="{E40237B7-FDA0-4F09-8148-C483321AD2D9}">
          <dgm14:cNvPr xmlns:dgm14="http://schemas.microsoft.com/office/drawing/2010/diagram" id="0" name="" descr="Packing Box Open with solid fill"/>
        </a:ext>
      </dgm:extLst>
    </dgm:pt>
    <dgm:pt modelId="{12F87D17-0A7E-4572-9D92-817217521280}" type="pres">
      <dgm:prSet presAssocID="{C4F62513-DB99-4141-AB0B-A67EA6AE1057}" presName="sibTrans" presStyleLbl="sibTrans2D1" presStyleIdx="0" presStyleCnt="0"/>
      <dgm:spPr/>
    </dgm:pt>
    <dgm:pt modelId="{C8FA8542-0520-4C61-A8D7-161921BC6D5C}" type="pres">
      <dgm:prSet presAssocID="{6464265F-755C-4CD3-9B84-08BE14ED9285}" presName="compNode" presStyleCnt="0"/>
      <dgm:spPr/>
    </dgm:pt>
    <dgm:pt modelId="{47F3B737-75EC-42E7-A45B-1DAE49C32D7B}" type="pres">
      <dgm:prSet presAssocID="{6464265F-755C-4CD3-9B84-08BE14ED9285}" presName="bkgdShape" presStyleLbl="node1" presStyleIdx="1" presStyleCnt="4"/>
      <dgm:spPr/>
    </dgm:pt>
    <dgm:pt modelId="{621736DA-F3F3-48F5-9741-45438DB28EED}" type="pres">
      <dgm:prSet presAssocID="{6464265F-755C-4CD3-9B84-08BE14ED9285}" presName="nodeTx" presStyleLbl="node1" presStyleIdx="1" presStyleCnt="4">
        <dgm:presLayoutVars>
          <dgm:bulletEnabled val="1"/>
        </dgm:presLayoutVars>
      </dgm:prSet>
      <dgm:spPr/>
    </dgm:pt>
    <dgm:pt modelId="{80913D4A-890A-43CE-8492-FA053FD6FD9D}" type="pres">
      <dgm:prSet presAssocID="{6464265F-755C-4CD3-9B84-08BE14ED9285}" presName="invisiNode" presStyleLbl="node1" presStyleIdx="1" presStyleCnt="4"/>
      <dgm:spPr/>
    </dgm:pt>
    <dgm:pt modelId="{76DD7DFF-A262-4663-B8B1-F9A5C5C05848}" type="pres">
      <dgm:prSet presAssocID="{6464265F-755C-4CD3-9B84-08BE14ED9285}" presName="imagNode" presStyleLbl="fgImgPlace1" presStyleIdx="1" presStyleCnt="4" custLinFactNeighborY="-1892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  <dgm:extLst>
        <a:ext uri="{E40237B7-FDA0-4F09-8148-C483321AD2D9}">
          <dgm14:cNvPr xmlns:dgm14="http://schemas.microsoft.com/office/drawing/2010/diagram" id="0" name="" descr="Future with solid fill"/>
        </a:ext>
      </dgm:extLst>
    </dgm:pt>
    <dgm:pt modelId="{784054A0-80B3-41B5-88CA-83850A953114}" type="pres">
      <dgm:prSet presAssocID="{E6FBA79B-A5EA-428C-8E28-72F32FB03863}" presName="sibTrans" presStyleLbl="sibTrans2D1" presStyleIdx="0" presStyleCnt="0"/>
      <dgm:spPr/>
    </dgm:pt>
    <dgm:pt modelId="{32559549-C290-4EDD-A375-697897696840}" type="pres">
      <dgm:prSet presAssocID="{63F39E14-49BB-4530-AE6F-5E595AE152E6}" presName="compNode" presStyleCnt="0"/>
      <dgm:spPr/>
    </dgm:pt>
    <dgm:pt modelId="{411FFE6A-BE84-4CFB-90AF-28E37E9370C8}" type="pres">
      <dgm:prSet presAssocID="{63F39E14-49BB-4530-AE6F-5E595AE152E6}" presName="bkgdShape" presStyleLbl="node1" presStyleIdx="2" presStyleCnt="4" custLinFactNeighborX="-1500"/>
      <dgm:spPr/>
    </dgm:pt>
    <dgm:pt modelId="{A0CFE474-B2E8-4C11-BE5E-F59FC424D345}" type="pres">
      <dgm:prSet presAssocID="{63F39E14-49BB-4530-AE6F-5E595AE152E6}" presName="nodeTx" presStyleLbl="node1" presStyleIdx="2" presStyleCnt="4">
        <dgm:presLayoutVars>
          <dgm:bulletEnabled val="1"/>
        </dgm:presLayoutVars>
      </dgm:prSet>
      <dgm:spPr/>
    </dgm:pt>
    <dgm:pt modelId="{E1B20160-E3C5-4ACC-8834-EB6D037B1E9B}" type="pres">
      <dgm:prSet presAssocID="{63F39E14-49BB-4530-AE6F-5E595AE152E6}" presName="invisiNode" presStyleLbl="node1" presStyleIdx="2" presStyleCnt="4"/>
      <dgm:spPr/>
    </dgm:pt>
    <dgm:pt modelId="{303DA106-63B3-4EF5-9B55-E27896A63EEB}" type="pres">
      <dgm:prSet presAssocID="{63F39E14-49BB-4530-AE6F-5E595AE152E6}" presName="imagNode" presStyleLbl="fgImgPlace1" presStyleIdx="2" presStyleCnt="4" custLinFactNeighborY="-1892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  <dgm:extLst>
        <a:ext uri="{E40237B7-FDA0-4F09-8148-C483321AD2D9}">
          <dgm14:cNvPr xmlns:dgm14="http://schemas.microsoft.com/office/drawing/2010/diagram" id="0" name="" descr="Transfer with solid fill"/>
        </a:ext>
      </dgm:extLst>
    </dgm:pt>
    <dgm:pt modelId="{73E413EC-05AD-4452-B5EC-C412C91BCF87}" type="pres">
      <dgm:prSet presAssocID="{93483315-AD12-40A8-BEFD-6B347B3C1EAB}" presName="sibTrans" presStyleLbl="sibTrans2D1" presStyleIdx="0" presStyleCnt="0"/>
      <dgm:spPr/>
    </dgm:pt>
    <dgm:pt modelId="{05C17CF0-4955-4C68-A766-33A81B3974F2}" type="pres">
      <dgm:prSet presAssocID="{C077ED5D-4AD2-4276-A311-6AF532E60397}" presName="compNode" presStyleCnt="0"/>
      <dgm:spPr/>
    </dgm:pt>
    <dgm:pt modelId="{0B78DF30-E79B-438D-B4D5-AF89B6D11317}" type="pres">
      <dgm:prSet presAssocID="{C077ED5D-4AD2-4276-A311-6AF532E60397}" presName="bkgdShape" presStyleLbl="node1" presStyleIdx="3" presStyleCnt="4" custLinFactNeighborY="727"/>
      <dgm:spPr/>
    </dgm:pt>
    <dgm:pt modelId="{15B29AAB-D421-40AF-B417-98E25066E4B6}" type="pres">
      <dgm:prSet presAssocID="{C077ED5D-4AD2-4276-A311-6AF532E60397}" presName="nodeTx" presStyleLbl="node1" presStyleIdx="3" presStyleCnt="4">
        <dgm:presLayoutVars>
          <dgm:bulletEnabled val="1"/>
        </dgm:presLayoutVars>
      </dgm:prSet>
      <dgm:spPr/>
    </dgm:pt>
    <dgm:pt modelId="{71FE2AB6-9D48-4462-A4C2-76AAEF448315}" type="pres">
      <dgm:prSet presAssocID="{C077ED5D-4AD2-4276-A311-6AF532E60397}" presName="invisiNode" presStyleLbl="node1" presStyleIdx="3" presStyleCnt="4"/>
      <dgm:spPr/>
    </dgm:pt>
    <dgm:pt modelId="{391911FB-9194-43A6-9D23-EC71CDAB34C6}" type="pres">
      <dgm:prSet presAssocID="{C077ED5D-4AD2-4276-A311-6AF532E60397}" presName="imagNode" presStyleLbl="fgImgPlace1" presStyleIdx="3" presStyleCnt="4" custLinFactNeighborY="-1892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  <dgm:extLst>
        <a:ext uri="{E40237B7-FDA0-4F09-8148-C483321AD2D9}">
          <dgm14:cNvPr xmlns:dgm14="http://schemas.microsoft.com/office/drawing/2010/diagram" id="0" name="" descr="Group brainstorm with solid fill"/>
        </a:ext>
      </dgm:extLst>
    </dgm:pt>
  </dgm:ptLst>
  <dgm:cxnLst>
    <dgm:cxn modelId="{F820B009-5A36-4DFD-A171-2E6416437CA7}" type="presOf" srcId="{63F39E14-49BB-4530-AE6F-5E595AE152E6}" destId="{A0CFE474-B2E8-4C11-BE5E-F59FC424D345}" srcOrd="1" destOrd="0" presId="urn:microsoft.com/office/officeart/2005/8/layout/hList7"/>
    <dgm:cxn modelId="{8D125711-87E2-434D-BB66-08E65C655254}" type="presOf" srcId="{8B3827C6-2F1B-4B2D-95ED-BA03D0E7F306}" destId="{19666B3F-5DE1-4E4C-AA64-B92578993ECE}" srcOrd="0" destOrd="0" presId="urn:microsoft.com/office/officeart/2005/8/layout/hList7"/>
    <dgm:cxn modelId="{361B5419-DCDD-4ECC-B030-A612A29DF11F}" type="presOf" srcId="{63F39E14-49BB-4530-AE6F-5E595AE152E6}" destId="{411FFE6A-BE84-4CFB-90AF-28E37E9370C8}" srcOrd="0" destOrd="0" presId="urn:microsoft.com/office/officeart/2005/8/layout/hList7"/>
    <dgm:cxn modelId="{5779B145-4DD9-44DF-995F-A4AC4B387E6D}" srcId="{8B3827C6-2F1B-4B2D-95ED-BA03D0E7F306}" destId="{6464265F-755C-4CD3-9B84-08BE14ED9285}" srcOrd="1" destOrd="0" parTransId="{C226949E-81AC-413D-A639-81FC4622FBFA}" sibTransId="{E6FBA79B-A5EA-428C-8E28-72F32FB03863}"/>
    <dgm:cxn modelId="{34DCB950-8D54-44F5-9A5F-D14D438641AE}" type="presOf" srcId="{6464265F-755C-4CD3-9B84-08BE14ED9285}" destId="{47F3B737-75EC-42E7-A45B-1DAE49C32D7B}" srcOrd="0" destOrd="0" presId="urn:microsoft.com/office/officeart/2005/8/layout/hList7"/>
    <dgm:cxn modelId="{E7DF3678-E0C4-4629-8232-B9A2D9F76AA4}" srcId="{8B3827C6-2F1B-4B2D-95ED-BA03D0E7F306}" destId="{BF8664F2-5CB1-4AA2-ADDB-99BA41B342A1}" srcOrd="0" destOrd="0" parTransId="{F4EF9FFD-D35C-4BD4-8070-8F608C228F4C}" sibTransId="{C4F62513-DB99-4141-AB0B-A67EA6AE1057}"/>
    <dgm:cxn modelId="{39BF7E95-2372-4514-81CA-9124623691F7}" type="presOf" srcId="{C077ED5D-4AD2-4276-A311-6AF532E60397}" destId="{15B29AAB-D421-40AF-B417-98E25066E4B6}" srcOrd="1" destOrd="0" presId="urn:microsoft.com/office/officeart/2005/8/layout/hList7"/>
    <dgm:cxn modelId="{C000D3A6-AF73-4828-8F92-5BFA7E0BED36}" type="presOf" srcId="{C4F62513-DB99-4141-AB0B-A67EA6AE1057}" destId="{12F87D17-0A7E-4572-9D92-817217521280}" srcOrd="0" destOrd="0" presId="urn:microsoft.com/office/officeart/2005/8/layout/hList7"/>
    <dgm:cxn modelId="{F855C2AC-ED62-43DF-A951-FF559E3B703C}" type="presOf" srcId="{6464265F-755C-4CD3-9B84-08BE14ED9285}" destId="{621736DA-F3F3-48F5-9741-45438DB28EED}" srcOrd="1" destOrd="0" presId="urn:microsoft.com/office/officeart/2005/8/layout/hList7"/>
    <dgm:cxn modelId="{62208FAE-FBEC-40B1-AE5F-95AFEA479DB5}" type="presOf" srcId="{E6FBA79B-A5EA-428C-8E28-72F32FB03863}" destId="{784054A0-80B3-41B5-88CA-83850A953114}" srcOrd="0" destOrd="0" presId="urn:microsoft.com/office/officeart/2005/8/layout/hList7"/>
    <dgm:cxn modelId="{4A0BB6D5-EFAD-4030-AA02-9D04705A96A3}" type="presOf" srcId="{C077ED5D-4AD2-4276-A311-6AF532E60397}" destId="{0B78DF30-E79B-438D-B4D5-AF89B6D11317}" srcOrd="0" destOrd="0" presId="urn:microsoft.com/office/officeart/2005/8/layout/hList7"/>
    <dgm:cxn modelId="{A33E85E0-3D0D-4806-BC30-0874125B53F1}" srcId="{8B3827C6-2F1B-4B2D-95ED-BA03D0E7F306}" destId="{63F39E14-49BB-4530-AE6F-5E595AE152E6}" srcOrd="2" destOrd="0" parTransId="{D5D5A6FF-AA03-4B5D-9754-08724EB75BC1}" sibTransId="{93483315-AD12-40A8-BEFD-6B347B3C1EAB}"/>
    <dgm:cxn modelId="{44B6D9E4-91E1-4AFE-88C4-AB7E2B5142DE}" srcId="{8B3827C6-2F1B-4B2D-95ED-BA03D0E7F306}" destId="{C077ED5D-4AD2-4276-A311-6AF532E60397}" srcOrd="3" destOrd="0" parTransId="{0205DDED-0C2A-49AE-A9D1-0AF75986C90E}" sibTransId="{5326D081-FAE0-44C8-AF27-E468B103F32D}"/>
    <dgm:cxn modelId="{5A7C85EA-BCFC-4D18-96B2-FEF1276E54DF}" type="presOf" srcId="{BF8664F2-5CB1-4AA2-ADDB-99BA41B342A1}" destId="{01C9643C-6541-4BE8-ACCA-54F32AEA6CDB}" srcOrd="1" destOrd="0" presId="urn:microsoft.com/office/officeart/2005/8/layout/hList7"/>
    <dgm:cxn modelId="{D31D10F0-4BF6-4093-9A4F-C7C2C7FF0A53}" type="presOf" srcId="{BF8664F2-5CB1-4AA2-ADDB-99BA41B342A1}" destId="{8EFCFF67-A5FA-4EA2-A811-ACE64ED077D9}" srcOrd="0" destOrd="0" presId="urn:microsoft.com/office/officeart/2005/8/layout/hList7"/>
    <dgm:cxn modelId="{8A8340F9-39BF-4A7E-AC4A-A1CB66C995C9}" type="presOf" srcId="{93483315-AD12-40A8-BEFD-6B347B3C1EAB}" destId="{73E413EC-05AD-4452-B5EC-C412C91BCF87}" srcOrd="0" destOrd="0" presId="urn:microsoft.com/office/officeart/2005/8/layout/hList7"/>
    <dgm:cxn modelId="{19E7AA39-7375-4ED7-A09C-1A89C0EAB152}" type="presParOf" srcId="{19666B3F-5DE1-4E4C-AA64-B92578993ECE}" destId="{DBDBC9BC-8F74-4829-BAC5-845A41CFB274}" srcOrd="0" destOrd="0" presId="urn:microsoft.com/office/officeart/2005/8/layout/hList7"/>
    <dgm:cxn modelId="{06CDEFC3-F1EC-49EC-AD64-E6F2D631C212}" type="presParOf" srcId="{19666B3F-5DE1-4E4C-AA64-B92578993ECE}" destId="{E2B0D1B6-0CFB-44CA-BE23-FD26760D11B1}" srcOrd="1" destOrd="0" presId="urn:microsoft.com/office/officeart/2005/8/layout/hList7"/>
    <dgm:cxn modelId="{4A8830A2-6ADA-42CD-8542-8AE29830CE11}" type="presParOf" srcId="{E2B0D1B6-0CFB-44CA-BE23-FD26760D11B1}" destId="{98CB6A48-B65B-4CA8-86BF-4E61C0F10452}" srcOrd="0" destOrd="0" presId="urn:microsoft.com/office/officeart/2005/8/layout/hList7"/>
    <dgm:cxn modelId="{AAA8958C-B9AC-4D33-A8B2-A55D9BBBF115}" type="presParOf" srcId="{98CB6A48-B65B-4CA8-86BF-4E61C0F10452}" destId="{8EFCFF67-A5FA-4EA2-A811-ACE64ED077D9}" srcOrd="0" destOrd="0" presId="urn:microsoft.com/office/officeart/2005/8/layout/hList7"/>
    <dgm:cxn modelId="{A720DF36-B0B0-4BB4-85CC-30D193C95679}" type="presParOf" srcId="{98CB6A48-B65B-4CA8-86BF-4E61C0F10452}" destId="{01C9643C-6541-4BE8-ACCA-54F32AEA6CDB}" srcOrd="1" destOrd="0" presId="urn:microsoft.com/office/officeart/2005/8/layout/hList7"/>
    <dgm:cxn modelId="{C14E0C2B-B8FB-486E-97B6-9AEF8EE61C99}" type="presParOf" srcId="{98CB6A48-B65B-4CA8-86BF-4E61C0F10452}" destId="{31852C77-D3EB-4B61-AC1E-090473B6DCA7}" srcOrd="2" destOrd="0" presId="urn:microsoft.com/office/officeart/2005/8/layout/hList7"/>
    <dgm:cxn modelId="{9A67C133-1F71-476F-8A98-11D450834CD5}" type="presParOf" srcId="{98CB6A48-B65B-4CA8-86BF-4E61C0F10452}" destId="{96E56F69-B905-470F-BBEA-BB7CAD281390}" srcOrd="3" destOrd="0" presId="urn:microsoft.com/office/officeart/2005/8/layout/hList7"/>
    <dgm:cxn modelId="{C1AB78F0-6513-45D0-8089-748BAF44BFBE}" type="presParOf" srcId="{E2B0D1B6-0CFB-44CA-BE23-FD26760D11B1}" destId="{12F87D17-0A7E-4572-9D92-817217521280}" srcOrd="1" destOrd="0" presId="urn:microsoft.com/office/officeart/2005/8/layout/hList7"/>
    <dgm:cxn modelId="{DE8F808A-1844-4714-820C-D02102C13054}" type="presParOf" srcId="{E2B0D1B6-0CFB-44CA-BE23-FD26760D11B1}" destId="{C8FA8542-0520-4C61-A8D7-161921BC6D5C}" srcOrd="2" destOrd="0" presId="urn:microsoft.com/office/officeart/2005/8/layout/hList7"/>
    <dgm:cxn modelId="{925A423F-4F04-4779-834D-F0ABAFE40589}" type="presParOf" srcId="{C8FA8542-0520-4C61-A8D7-161921BC6D5C}" destId="{47F3B737-75EC-42E7-A45B-1DAE49C32D7B}" srcOrd="0" destOrd="0" presId="urn:microsoft.com/office/officeart/2005/8/layout/hList7"/>
    <dgm:cxn modelId="{607F67BE-77C6-4720-BE6A-D031C693F0F3}" type="presParOf" srcId="{C8FA8542-0520-4C61-A8D7-161921BC6D5C}" destId="{621736DA-F3F3-48F5-9741-45438DB28EED}" srcOrd="1" destOrd="0" presId="urn:microsoft.com/office/officeart/2005/8/layout/hList7"/>
    <dgm:cxn modelId="{4CB9DC2C-6D40-4385-B0EB-3D74FE065631}" type="presParOf" srcId="{C8FA8542-0520-4C61-A8D7-161921BC6D5C}" destId="{80913D4A-890A-43CE-8492-FA053FD6FD9D}" srcOrd="2" destOrd="0" presId="urn:microsoft.com/office/officeart/2005/8/layout/hList7"/>
    <dgm:cxn modelId="{BB5FEB8B-B2E0-4717-84F7-0E30D8417A9B}" type="presParOf" srcId="{C8FA8542-0520-4C61-A8D7-161921BC6D5C}" destId="{76DD7DFF-A262-4663-B8B1-F9A5C5C05848}" srcOrd="3" destOrd="0" presId="urn:microsoft.com/office/officeart/2005/8/layout/hList7"/>
    <dgm:cxn modelId="{178D68B4-8E2C-4C57-898C-EE4768D33F02}" type="presParOf" srcId="{E2B0D1B6-0CFB-44CA-BE23-FD26760D11B1}" destId="{784054A0-80B3-41B5-88CA-83850A953114}" srcOrd="3" destOrd="0" presId="urn:microsoft.com/office/officeart/2005/8/layout/hList7"/>
    <dgm:cxn modelId="{96D6CB9D-C91A-4ABF-B7F7-887EA04BFC0E}" type="presParOf" srcId="{E2B0D1B6-0CFB-44CA-BE23-FD26760D11B1}" destId="{32559549-C290-4EDD-A375-697897696840}" srcOrd="4" destOrd="0" presId="urn:microsoft.com/office/officeart/2005/8/layout/hList7"/>
    <dgm:cxn modelId="{0F046907-E7EC-42CE-A49E-25901BD10284}" type="presParOf" srcId="{32559549-C290-4EDD-A375-697897696840}" destId="{411FFE6A-BE84-4CFB-90AF-28E37E9370C8}" srcOrd="0" destOrd="0" presId="urn:microsoft.com/office/officeart/2005/8/layout/hList7"/>
    <dgm:cxn modelId="{6E1E0625-8F41-4D48-91F2-2BDB9376BB57}" type="presParOf" srcId="{32559549-C290-4EDD-A375-697897696840}" destId="{A0CFE474-B2E8-4C11-BE5E-F59FC424D345}" srcOrd="1" destOrd="0" presId="urn:microsoft.com/office/officeart/2005/8/layout/hList7"/>
    <dgm:cxn modelId="{6E02324F-7841-4DDD-ACB0-4E8B70F9AA27}" type="presParOf" srcId="{32559549-C290-4EDD-A375-697897696840}" destId="{E1B20160-E3C5-4ACC-8834-EB6D037B1E9B}" srcOrd="2" destOrd="0" presId="urn:microsoft.com/office/officeart/2005/8/layout/hList7"/>
    <dgm:cxn modelId="{0F43090F-48FB-4817-8E79-B8D6CA26E00F}" type="presParOf" srcId="{32559549-C290-4EDD-A375-697897696840}" destId="{303DA106-63B3-4EF5-9B55-E27896A63EEB}" srcOrd="3" destOrd="0" presId="urn:microsoft.com/office/officeart/2005/8/layout/hList7"/>
    <dgm:cxn modelId="{1B27004D-BF8E-4C49-8C1C-3BE33AF2F1CF}" type="presParOf" srcId="{E2B0D1B6-0CFB-44CA-BE23-FD26760D11B1}" destId="{73E413EC-05AD-4452-B5EC-C412C91BCF87}" srcOrd="5" destOrd="0" presId="urn:microsoft.com/office/officeart/2005/8/layout/hList7"/>
    <dgm:cxn modelId="{B2F05F4E-8083-4320-898E-ACB8512DB980}" type="presParOf" srcId="{E2B0D1B6-0CFB-44CA-BE23-FD26760D11B1}" destId="{05C17CF0-4955-4C68-A766-33A81B3974F2}" srcOrd="6" destOrd="0" presId="urn:microsoft.com/office/officeart/2005/8/layout/hList7"/>
    <dgm:cxn modelId="{008B774B-ADC1-4DA7-9C10-4AF4948DD15A}" type="presParOf" srcId="{05C17CF0-4955-4C68-A766-33A81B3974F2}" destId="{0B78DF30-E79B-438D-B4D5-AF89B6D11317}" srcOrd="0" destOrd="0" presId="urn:microsoft.com/office/officeart/2005/8/layout/hList7"/>
    <dgm:cxn modelId="{BCCD31B8-66E6-43FB-84AE-64A5633F79A5}" type="presParOf" srcId="{05C17CF0-4955-4C68-A766-33A81B3974F2}" destId="{15B29AAB-D421-40AF-B417-98E25066E4B6}" srcOrd="1" destOrd="0" presId="urn:microsoft.com/office/officeart/2005/8/layout/hList7"/>
    <dgm:cxn modelId="{2AD60DC0-62FF-42AD-9CC4-332B131481EB}" type="presParOf" srcId="{05C17CF0-4955-4C68-A766-33A81B3974F2}" destId="{71FE2AB6-9D48-4462-A4C2-76AAEF448315}" srcOrd="2" destOrd="0" presId="urn:microsoft.com/office/officeart/2005/8/layout/hList7"/>
    <dgm:cxn modelId="{6B6CF609-7B9D-4F55-BC4A-9BB9FE7126E5}" type="presParOf" srcId="{05C17CF0-4955-4C68-A766-33A81B3974F2}" destId="{391911FB-9194-43A6-9D23-EC71CDAB34C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5E8282-1497-44CF-804B-9EED71F851B2}" type="doc">
      <dgm:prSet loTypeId="urn:microsoft.com/office/officeart/2009/3/layout/RandomtoResultProcess" loCatId="process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ACBB2A2-5256-4E00-8CA6-0F304F1DEAE2}">
      <dgm:prSet phldrT="[Text]"/>
      <dgm:spPr/>
      <dgm:t>
        <a:bodyPr/>
        <a:lstStyle/>
        <a:p>
          <a:r>
            <a:rPr lang="en-US" dirty="0"/>
            <a:t>Internalities &amp; Externalities</a:t>
          </a:r>
        </a:p>
      </dgm:t>
    </dgm:pt>
    <dgm:pt modelId="{5E271347-D214-4988-8BE9-39F68447D006}" type="parTrans" cxnId="{E6B49508-572D-45EA-9F44-9BC1DBECCB6E}">
      <dgm:prSet/>
      <dgm:spPr/>
      <dgm:t>
        <a:bodyPr/>
        <a:lstStyle/>
        <a:p>
          <a:endParaRPr lang="en-US"/>
        </a:p>
      </dgm:t>
    </dgm:pt>
    <dgm:pt modelId="{36FD678F-807B-4087-8F4D-D83B125D0B0D}" type="sibTrans" cxnId="{E6B49508-572D-45EA-9F44-9BC1DBECCB6E}">
      <dgm:prSet/>
      <dgm:spPr/>
      <dgm:t>
        <a:bodyPr/>
        <a:lstStyle/>
        <a:p>
          <a:endParaRPr lang="en-US"/>
        </a:p>
      </dgm:t>
    </dgm:pt>
    <dgm:pt modelId="{442E00BE-1B97-42E5-8230-7C996C107602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b="1" dirty="0">
              <a:latin typeface="Arial Narrow" panose="020B0606020202030204" pitchFamily="34" charset="0"/>
              <a:cs typeface="Rubik Light" panose="02000604000000020004" pitchFamily="2" charset="-79"/>
            </a:rPr>
            <a:t>Internalities</a:t>
          </a:r>
          <a:endParaRPr lang="en-US" sz="1200" b="1" dirty="0"/>
        </a:p>
      </dgm:t>
    </dgm:pt>
    <dgm:pt modelId="{05FDA534-485A-4701-BF31-7CB866979478}" type="parTrans" cxnId="{1139BB63-5870-4DAC-9A0D-608B7F3576FB}">
      <dgm:prSet/>
      <dgm:spPr/>
      <dgm:t>
        <a:bodyPr/>
        <a:lstStyle/>
        <a:p>
          <a:endParaRPr lang="en-US"/>
        </a:p>
      </dgm:t>
    </dgm:pt>
    <dgm:pt modelId="{8831C12C-ADAE-4402-A553-789003E40045}" type="sibTrans" cxnId="{1139BB63-5870-4DAC-9A0D-608B7F3576FB}">
      <dgm:prSet/>
      <dgm:spPr/>
      <dgm:t>
        <a:bodyPr/>
        <a:lstStyle/>
        <a:p>
          <a:endParaRPr lang="en-US"/>
        </a:p>
      </dgm:t>
    </dgm:pt>
    <dgm:pt modelId="{434A773A-541F-4BC0-A0D6-684D18AD6E4E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Goals</a:t>
          </a:r>
        </a:p>
      </dgm:t>
    </dgm:pt>
    <dgm:pt modelId="{44071E44-5B87-46AB-84C8-1F4DEFACA340}" type="parTrans" cxnId="{221B93AB-3571-4564-BFE6-7DDF03CDAE9C}">
      <dgm:prSet/>
      <dgm:spPr/>
      <dgm:t>
        <a:bodyPr/>
        <a:lstStyle/>
        <a:p>
          <a:endParaRPr lang="en-US"/>
        </a:p>
      </dgm:t>
    </dgm:pt>
    <dgm:pt modelId="{68CB18AF-A425-4D62-9D92-A9D7E43BEF08}" type="sibTrans" cxnId="{221B93AB-3571-4564-BFE6-7DDF03CDAE9C}">
      <dgm:prSet/>
      <dgm:spPr/>
      <dgm:t>
        <a:bodyPr/>
        <a:lstStyle/>
        <a:p>
          <a:endParaRPr lang="en-US"/>
        </a:p>
      </dgm:t>
    </dgm:pt>
    <dgm:pt modelId="{F0C0F15E-7DEA-43F5-9C17-2FA504E92E21}">
      <dgm:prSet phldrT="[Text]" custT="1"/>
      <dgm:spPr/>
      <dgm:t>
        <a:bodyPr/>
        <a:lstStyle/>
        <a:p>
          <a:r>
            <a:rPr lang="en-US" sz="1200" dirty="0">
              <a:latin typeface="Arial Narrow" panose="020B0606020202030204" pitchFamily="34" charset="0"/>
              <a:ea typeface="Rubik Light" charset="0"/>
              <a:cs typeface="Rubik Light" panose="02000604000000020004" pitchFamily="2" charset="-79"/>
            </a:rPr>
            <a:t>More sustainable food system</a:t>
          </a:r>
          <a:endParaRPr lang="en-US" sz="1200" dirty="0"/>
        </a:p>
      </dgm:t>
    </dgm:pt>
    <dgm:pt modelId="{8C51E8D6-D52F-4AD8-BB5F-E7FABA36E0CE}" type="parTrans" cxnId="{55D21EFA-1E20-413D-B666-ADD4646E1904}">
      <dgm:prSet/>
      <dgm:spPr/>
      <dgm:t>
        <a:bodyPr/>
        <a:lstStyle/>
        <a:p>
          <a:endParaRPr lang="en-US"/>
        </a:p>
      </dgm:t>
    </dgm:pt>
    <dgm:pt modelId="{43B95338-DD83-44D4-8BF3-CEF0FF1D2F12}" type="sibTrans" cxnId="{55D21EFA-1E20-413D-B666-ADD4646E1904}">
      <dgm:prSet/>
      <dgm:spPr/>
      <dgm:t>
        <a:bodyPr/>
        <a:lstStyle/>
        <a:p>
          <a:endParaRPr lang="en-US"/>
        </a:p>
      </dgm:t>
    </dgm:pt>
    <dgm:pt modelId="{E238C605-C86C-4516-890E-857AA6855033}">
      <dgm:prSet custT="1"/>
      <dgm:spPr/>
      <dgm:t>
        <a:bodyPr/>
        <a:lstStyle/>
        <a:p>
          <a:r>
            <a:rPr lang="en-US" sz="1200" dirty="0">
              <a:latin typeface="Arial Narrow" panose="020B0606020202030204" pitchFamily="34" charset="0"/>
              <a:cs typeface="Rubik Light" panose="02000604000000020004" pitchFamily="2" charset="-79"/>
            </a:rPr>
            <a:t>Planogram issues</a:t>
          </a:r>
        </a:p>
      </dgm:t>
    </dgm:pt>
    <dgm:pt modelId="{4CBBB3D6-F69B-43F9-B417-60ACC9F39FC4}" type="parTrans" cxnId="{EFC615FC-420D-4D14-B6D7-228F65430A3C}">
      <dgm:prSet/>
      <dgm:spPr/>
      <dgm:t>
        <a:bodyPr/>
        <a:lstStyle/>
        <a:p>
          <a:endParaRPr lang="en-US"/>
        </a:p>
      </dgm:t>
    </dgm:pt>
    <dgm:pt modelId="{554C7225-F311-41E2-A646-6BA651868B8A}" type="sibTrans" cxnId="{EFC615FC-420D-4D14-B6D7-228F65430A3C}">
      <dgm:prSet/>
      <dgm:spPr/>
      <dgm:t>
        <a:bodyPr/>
        <a:lstStyle/>
        <a:p>
          <a:endParaRPr lang="en-US"/>
        </a:p>
      </dgm:t>
    </dgm:pt>
    <dgm:pt modelId="{2852C568-2BD5-472E-9242-630EF53634A6}">
      <dgm:prSet custT="1"/>
      <dgm:spPr/>
      <dgm:t>
        <a:bodyPr/>
        <a:lstStyle/>
        <a:p>
          <a:r>
            <a:rPr lang="en-US" sz="1200" dirty="0">
              <a:latin typeface="Arial Narrow" panose="020B0606020202030204" pitchFamily="34" charset="0"/>
              <a:cs typeface="Rubik Light" panose="02000604000000020004" pitchFamily="2" charset="-79"/>
            </a:rPr>
            <a:t>Labor</a:t>
          </a:r>
        </a:p>
      </dgm:t>
    </dgm:pt>
    <dgm:pt modelId="{8A2BE919-1BBC-4C8C-9320-EB433AB5C1A3}" type="parTrans" cxnId="{EE1BC1CE-14EF-4EB3-9650-CC8D2B74C2A6}">
      <dgm:prSet/>
      <dgm:spPr/>
      <dgm:t>
        <a:bodyPr/>
        <a:lstStyle/>
        <a:p>
          <a:endParaRPr lang="en-US"/>
        </a:p>
      </dgm:t>
    </dgm:pt>
    <dgm:pt modelId="{598AD106-09CB-47E3-A7BD-DAC1855514DA}" type="sibTrans" cxnId="{EE1BC1CE-14EF-4EB3-9650-CC8D2B74C2A6}">
      <dgm:prSet/>
      <dgm:spPr/>
      <dgm:t>
        <a:bodyPr/>
        <a:lstStyle/>
        <a:p>
          <a:endParaRPr lang="en-US"/>
        </a:p>
      </dgm:t>
    </dgm:pt>
    <dgm:pt modelId="{89CEFFEF-DCB4-4FC8-AE8E-E85C6A1BD4A5}">
      <dgm:prSet custT="1"/>
      <dgm:spPr/>
      <dgm:t>
        <a:bodyPr/>
        <a:lstStyle/>
        <a:p>
          <a:r>
            <a:rPr lang="en-US" sz="1200" dirty="0">
              <a:latin typeface="Arial Narrow" panose="020B0606020202030204" pitchFamily="34" charset="0"/>
              <a:cs typeface="Rubik Light" panose="02000604000000020004" pitchFamily="2" charset="-79"/>
            </a:rPr>
            <a:t>OOS</a:t>
          </a:r>
        </a:p>
      </dgm:t>
    </dgm:pt>
    <dgm:pt modelId="{9B8003C5-1866-4D12-BA6D-2E67C0A4DCC2}" type="parTrans" cxnId="{FEA86C4B-A950-4AE4-85FF-70A9A2778536}">
      <dgm:prSet/>
      <dgm:spPr/>
      <dgm:t>
        <a:bodyPr/>
        <a:lstStyle/>
        <a:p>
          <a:endParaRPr lang="en-US"/>
        </a:p>
      </dgm:t>
    </dgm:pt>
    <dgm:pt modelId="{C45AFF47-682D-4DAA-A4A7-EA9D81C87336}" type="sibTrans" cxnId="{FEA86C4B-A950-4AE4-85FF-70A9A2778536}">
      <dgm:prSet/>
      <dgm:spPr/>
      <dgm:t>
        <a:bodyPr/>
        <a:lstStyle/>
        <a:p>
          <a:endParaRPr lang="en-US"/>
        </a:p>
      </dgm:t>
    </dgm:pt>
    <dgm:pt modelId="{5BC87F94-80B0-466F-B310-CD11267AA1A5}">
      <dgm:prSet custT="1"/>
      <dgm:spPr/>
      <dgm:t>
        <a:bodyPr/>
        <a:lstStyle/>
        <a:p>
          <a:r>
            <a:rPr lang="en-US" sz="1200" dirty="0">
              <a:latin typeface="Arial Narrow" panose="020B0606020202030204" pitchFamily="34" charset="0"/>
              <a:cs typeface="Rubik Light" panose="02000604000000020004" pitchFamily="2" charset="-79"/>
            </a:rPr>
            <a:t>Unmet consumer needs for size and product</a:t>
          </a:r>
        </a:p>
      </dgm:t>
    </dgm:pt>
    <dgm:pt modelId="{57DEDA62-44AF-4F1D-BB77-2BE4176FDDAD}" type="parTrans" cxnId="{9C459797-DC88-4FBD-953B-D972CE4CE3B1}">
      <dgm:prSet/>
      <dgm:spPr/>
      <dgm:t>
        <a:bodyPr/>
        <a:lstStyle/>
        <a:p>
          <a:endParaRPr lang="en-US"/>
        </a:p>
      </dgm:t>
    </dgm:pt>
    <dgm:pt modelId="{19393C48-912A-4F10-9506-41AB5753DE40}" type="sibTrans" cxnId="{9C459797-DC88-4FBD-953B-D972CE4CE3B1}">
      <dgm:prSet/>
      <dgm:spPr/>
      <dgm:t>
        <a:bodyPr/>
        <a:lstStyle/>
        <a:p>
          <a:endParaRPr lang="en-US"/>
        </a:p>
      </dgm:t>
    </dgm:pt>
    <dgm:pt modelId="{6610545A-26AF-4716-81E8-EE188B784F03}">
      <dgm:prSet custT="1"/>
      <dgm:spPr/>
      <dgm:t>
        <a:bodyPr/>
        <a:lstStyle/>
        <a:p>
          <a:r>
            <a:rPr lang="en-US" sz="1200" dirty="0">
              <a:latin typeface="Arial Narrow" panose="020B0606020202030204" pitchFamily="34" charset="0"/>
              <a:ea typeface="Times New Roman" panose="02020603050405020304" pitchFamily="18" charset="0"/>
              <a:cs typeface="Rubik Light" panose="02000604000000020004" pitchFamily="2" charset="-79"/>
            </a:rPr>
            <a:t>Shifts in value chain drivers</a:t>
          </a:r>
          <a:endParaRPr lang="en-US" sz="1200" dirty="0">
            <a:latin typeface="Arial Narrow" panose="020B060602020203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9C43C1D4-00C8-4BD1-9E13-7A71A0E32BB5}" type="parTrans" cxnId="{DB1A63D0-E37E-4C19-9015-29136DA62C4A}">
      <dgm:prSet/>
      <dgm:spPr/>
      <dgm:t>
        <a:bodyPr/>
        <a:lstStyle/>
        <a:p>
          <a:endParaRPr lang="en-US"/>
        </a:p>
      </dgm:t>
    </dgm:pt>
    <dgm:pt modelId="{584A78BC-2B73-44E4-A7DB-25DEF9734679}" type="sibTrans" cxnId="{DB1A63D0-E37E-4C19-9015-29136DA62C4A}">
      <dgm:prSet/>
      <dgm:spPr/>
      <dgm:t>
        <a:bodyPr/>
        <a:lstStyle/>
        <a:p>
          <a:endParaRPr lang="en-US"/>
        </a:p>
      </dgm:t>
    </dgm:pt>
    <dgm:pt modelId="{533EA817-F979-4D5E-A476-10F84451350E}">
      <dgm:prSet custT="1"/>
      <dgm:spPr/>
      <dgm:t>
        <a:bodyPr/>
        <a:lstStyle/>
        <a:p>
          <a:r>
            <a:rPr lang="en-US" sz="1200" dirty="0">
              <a:latin typeface="Arial Narrow" panose="020B0606020202030204" pitchFamily="34" charset="0"/>
              <a:ea typeface="Rubik Light" charset="0"/>
              <a:cs typeface="Rubik Light" panose="02000604000000020004" pitchFamily="2" charset="-79"/>
            </a:rPr>
            <a:t>Less food waste</a:t>
          </a:r>
        </a:p>
      </dgm:t>
    </dgm:pt>
    <dgm:pt modelId="{1BBDC397-6249-4A1F-88A7-C05391B98E9A}" type="parTrans" cxnId="{BBA4AF70-9F8E-4013-B5B3-48F12CF09DC3}">
      <dgm:prSet/>
      <dgm:spPr/>
      <dgm:t>
        <a:bodyPr/>
        <a:lstStyle/>
        <a:p>
          <a:endParaRPr lang="en-US"/>
        </a:p>
      </dgm:t>
    </dgm:pt>
    <dgm:pt modelId="{5B21F1F7-2DA7-4D17-9833-5DA45A004BB4}" type="sibTrans" cxnId="{BBA4AF70-9F8E-4013-B5B3-48F12CF09DC3}">
      <dgm:prSet/>
      <dgm:spPr/>
      <dgm:t>
        <a:bodyPr/>
        <a:lstStyle/>
        <a:p>
          <a:endParaRPr lang="en-US"/>
        </a:p>
      </dgm:t>
    </dgm:pt>
    <dgm:pt modelId="{4C7F405A-06B5-45CB-A941-CA198F5DC1FF}">
      <dgm:prSet custT="1"/>
      <dgm:spPr/>
      <dgm:t>
        <a:bodyPr/>
        <a:lstStyle/>
        <a:p>
          <a:r>
            <a:rPr lang="en-US" sz="1200" dirty="0">
              <a:latin typeface="Arial Narrow" panose="020B0606020202030204" pitchFamily="34" charset="0"/>
              <a:ea typeface="Rubik Light" charset="0"/>
              <a:cs typeface="Rubik Light" panose="02000604000000020004" pitchFamily="2" charset="-79"/>
            </a:rPr>
            <a:t>Greater Resilience</a:t>
          </a:r>
          <a:endParaRPr lang="en-US" sz="1200" dirty="0">
            <a:latin typeface="Arial Narrow" panose="020B0606020202030204" pitchFamily="34" charset="0"/>
            <a:ea typeface="Rubik Light" charset="0"/>
            <a:cs typeface="Arial" panose="020B0604020202020204" pitchFamily="34" charset="0"/>
          </a:endParaRPr>
        </a:p>
      </dgm:t>
    </dgm:pt>
    <dgm:pt modelId="{4116FD9B-B093-4EFB-B8AB-2AAECE480156}" type="parTrans" cxnId="{4CE6D185-734F-475A-A4EC-BDBE006A0389}">
      <dgm:prSet/>
      <dgm:spPr/>
      <dgm:t>
        <a:bodyPr/>
        <a:lstStyle/>
        <a:p>
          <a:endParaRPr lang="en-US"/>
        </a:p>
      </dgm:t>
    </dgm:pt>
    <dgm:pt modelId="{AE4C85E4-6CB6-404F-89E7-DA000D35B342}" type="sibTrans" cxnId="{4CE6D185-734F-475A-A4EC-BDBE006A0389}">
      <dgm:prSet/>
      <dgm:spPr/>
      <dgm:t>
        <a:bodyPr/>
        <a:lstStyle/>
        <a:p>
          <a:endParaRPr lang="en-US"/>
        </a:p>
      </dgm:t>
    </dgm:pt>
    <dgm:pt modelId="{98296F3A-D6D2-4260-A40E-271234A264B4}">
      <dgm:prSet custT="1"/>
      <dgm:spPr/>
      <dgm:t>
        <a:bodyPr/>
        <a:lstStyle/>
        <a:p>
          <a:r>
            <a:rPr lang="en-US" sz="1200" dirty="0">
              <a:latin typeface="Arial Narrow" panose="020B0606020202030204" pitchFamily="34" charset="0"/>
              <a:ea typeface="Rubik Light" charset="0"/>
              <a:cs typeface="Arial" panose="020B0604020202020204" pitchFamily="34" charset="0"/>
            </a:rPr>
            <a:t>Optimized costs</a:t>
          </a:r>
          <a:endParaRPr lang="en-US" sz="1200" dirty="0"/>
        </a:p>
      </dgm:t>
    </dgm:pt>
    <dgm:pt modelId="{448AA7AE-3290-4320-84CE-B8165CB928DD}" type="parTrans" cxnId="{5ED9C8BC-70BE-4AEC-8811-4468C4972DA8}">
      <dgm:prSet/>
      <dgm:spPr/>
      <dgm:t>
        <a:bodyPr/>
        <a:lstStyle/>
        <a:p>
          <a:endParaRPr lang="en-US"/>
        </a:p>
      </dgm:t>
    </dgm:pt>
    <dgm:pt modelId="{2C354ADE-E1CD-4748-9D2B-3958857D4A9D}" type="sibTrans" cxnId="{5ED9C8BC-70BE-4AEC-8811-4468C4972DA8}">
      <dgm:prSet/>
      <dgm:spPr/>
      <dgm:t>
        <a:bodyPr/>
        <a:lstStyle/>
        <a:p>
          <a:endParaRPr lang="en-US"/>
        </a:p>
      </dgm:t>
    </dgm:pt>
    <dgm:pt modelId="{7E477E04-5C45-4191-9941-16C39744CA9B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dirty="0">
              <a:latin typeface="Arial Narrow" panose="020B0606020202030204" pitchFamily="34" charset="0"/>
              <a:cs typeface="Rubik Light" panose="02000604000000020004" pitchFamily="2" charset="-79"/>
            </a:rPr>
            <a:t>Space external to retail </a:t>
          </a:r>
          <a:endParaRPr lang="en-US" sz="1200" dirty="0"/>
        </a:p>
      </dgm:t>
    </dgm:pt>
    <dgm:pt modelId="{3E5AD800-1870-4E5E-B71C-690393F7C087}" type="parTrans" cxnId="{1F094041-2562-4C07-BA26-6F6839B5FB9D}">
      <dgm:prSet/>
      <dgm:spPr/>
      <dgm:t>
        <a:bodyPr/>
        <a:lstStyle/>
        <a:p>
          <a:endParaRPr lang="en-US"/>
        </a:p>
      </dgm:t>
    </dgm:pt>
    <dgm:pt modelId="{5D1EA23D-69AC-4882-9ACE-CE05C020C7D5}" type="sibTrans" cxnId="{1F094041-2562-4C07-BA26-6F6839B5FB9D}">
      <dgm:prSet/>
      <dgm:spPr/>
      <dgm:t>
        <a:bodyPr/>
        <a:lstStyle/>
        <a:p>
          <a:endParaRPr lang="en-US"/>
        </a:p>
      </dgm:t>
    </dgm:pt>
    <dgm:pt modelId="{7E88BB07-1DBB-4A31-8405-03BB7341DD02}" type="pres">
      <dgm:prSet presAssocID="{7A5E8282-1497-44CF-804B-9EED71F851B2}" presName="Name0" presStyleCnt="0">
        <dgm:presLayoutVars>
          <dgm:dir/>
          <dgm:animOne val="branch"/>
          <dgm:animLvl val="lvl"/>
        </dgm:presLayoutVars>
      </dgm:prSet>
      <dgm:spPr/>
    </dgm:pt>
    <dgm:pt modelId="{7531E4F1-24FD-441C-930C-57AA74730AF8}" type="pres">
      <dgm:prSet presAssocID="{0ACBB2A2-5256-4E00-8CA6-0F304F1DEAE2}" presName="chaos" presStyleCnt="0"/>
      <dgm:spPr/>
    </dgm:pt>
    <dgm:pt modelId="{BE9E127E-7C15-44EC-AA2E-EF0732BAABC0}" type="pres">
      <dgm:prSet presAssocID="{0ACBB2A2-5256-4E00-8CA6-0F304F1DEAE2}" presName="parTx1" presStyleLbl="revTx" presStyleIdx="0" presStyleCnt="3"/>
      <dgm:spPr/>
    </dgm:pt>
    <dgm:pt modelId="{F8B5FF49-2F8C-4119-BEC4-9FD1B3291CB3}" type="pres">
      <dgm:prSet presAssocID="{0ACBB2A2-5256-4E00-8CA6-0F304F1DEAE2}" presName="desTx1" presStyleLbl="revTx" presStyleIdx="1" presStyleCnt="3" custScaleX="73837" custLinFactNeighborX="-43159" custLinFactNeighborY="-9306">
        <dgm:presLayoutVars>
          <dgm:bulletEnabled val="1"/>
        </dgm:presLayoutVars>
      </dgm:prSet>
      <dgm:spPr/>
    </dgm:pt>
    <dgm:pt modelId="{8494BCEF-E6ED-4007-997D-387935F72442}" type="pres">
      <dgm:prSet presAssocID="{0ACBB2A2-5256-4E00-8CA6-0F304F1DEAE2}" presName="c1" presStyleLbl="node1" presStyleIdx="0" presStyleCnt="19"/>
      <dgm:spPr/>
    </dgm:pt>
    <dgm:pt modelId="{F6323E95-3CF6-4EA9-BA0C-369CBE0C859E}" type="pres">
      <dgm:prSet presAssocID="{0ACBB2A2-5256-4E00-8CA6-0F304F1DEAE2}" presName="c2" presStyleLbl="node1" presStyleIdx="1" presStyleCnt="19"/>
      <dgm:spPr/>
    </dgm:pt>
    <dgm:pt modelId="{6D8E0F5D-1C00-49CD-B181-7C254DB90328}" type="pres">
      <dgm:prSet presAssocID="{0ACBB2A2-5256-4E00-8CA6-0F304F1DEAE2}" presName="c3" presStyleLbl="node1" presStyleIdx="2" presStyleCnt="19"/>
      <dgm:spPr/>
    </dgm:pt>
    <dgm:pt modelId="{75867FAA-CE6A-45C2-8686-BBC9F565B4B0}" type="pres">
      <dgm:prSet presAssocID="{0ACBB2A2-5256-4E00-8CA6-0F304F1DEAE2}" presName="c4" presStyleLbl="node1" presStyleIdx="3" presStyleCnt="19"/>
      <dgm:spPr/>
    </dgm:pt>
    <dgm:pt modelId="{59345CA6-86F7-4F8A-A35A-4503EFB44E1F}" type="pres">
      <dgm:prSet presAssocID="{0ACBB2A2-5256-4E00-8CA6-0F304F1DEAE2}" presName="c5" presStyleLbl="node1" presStyleIdx="4" presStyleCnt="19"/>
      <dgm:spPr/>
    </dgm:pt>
    <dgm:pt modelId="{7410E0B6-C930-4574-A5B2-EBC2C8AFA953}" type="pres">
      <dgm:prSet presAssocID="{0ACBB2A2-5256-4E00-8CA6-0F304F1DEAE2}" presName="c6" presStyleLbl="node1" presStyleIdx="5" presStyleCnt="19"/>
      <dgm:spPr/>
    </dgm:pt>
    <dgm:pt modelId="{9E276BF7-5E5E-4733-BCE8-FF74517D7B6B}" type="pres">
      <dgm:prSet presAssocID="{0ACBB2A2-5256-4E00-8CA6-0F304F1DEAE2}" presName="c7" presStyleLbl="node1" presStyleIdx="6" presStyleCnt="19"/>
      <dgm:spPr/>
    </dgm:pt>
    <dgm:pt modelId="{A745188E-0514-45FD-A6AC-DF86CF70D850}" type="pres">
      <dgm:prSet presAssocID="{0ACBB2A2-5256-4E00-8CA6-0F304F1DEAE2}" presName="c8" presStyleLbl="node1" presStyleIdx="7" presStyleCnt="19"/>
      <dgm:spPr/>
    </dgm:pt>
    <dgm:pt modelId="{27AA5030-9991-4819-A280-3721ABC27F9D}" type="pres">
      <dgm:prSet presAssocID="{0ACBB2A2-5256-4E00-8CA6-0F304F1DEAE2}" presName="c9" presStyleLbl="node1" presStyleIdx="8" presStyleCnt="19"/>
      <dgm:spPr/>
    </dgm:pt>
    <dgm:pt modelId="{63EFB90D-932A-4D37-9F7F-C3E878DE9DF0}" type="pres">
      <dgm:prSet presAssocID="{0ACBB2A2-5256-4E00-8CA6-0F304F1DEAE2}" presName="c10" presStyleLbl="node1" presStyleIdx="9" presStyleCnt="19"/>
      <dgm:spPr/>
    </dgm:pt>
    <dgm:pt modelId="{5941F6F7-B09D-4895-9278-95AD804F4AD2}" type="pres">
      <dgm:prSet presAssocID="{0ACBB2A2-5256-4E00-8CA6-0F304F1DEAE2}" presName="c11" presStyleLbl="node1" presStyleIdx="10" presStyleCnt="19"/>
      <dgm:spPr/>
    </dgm:pt>
    <dgm:pt modelId="{E02E169E-996E-488E-B805-98D3910DF3B9}" type="pres">
      <dgm:prSet presAssocID="{0ACBB2A2-5256-4E00-8CA6-0F304F1DEAE2}" presName="c12" presStyleLbl="node1" presStyleIdx="11" presStyleCnt="19"/>
      <dgm:spPr/>
    </dgm:pt>
    <dgm:pt modelId="{A2168B91-94EB-4D09-8ACA-A3C0E5EAB2FC}" type="pres">
      <dgm:prSet presAssocID="{0ACBB2A2-5256-4E00-8CA6-0F304F1DEAE2}" presName="c13" presStyleLbl="node1" presStyleIdx="12" presStyleCnt="19"/>
      <dgm:spPr/>
    </dgm:pt>
    <dgm:pt modelId="{EE23FAEB-D091-41B2-870E-6B1A4A944205}" type="pres">
      <dgm:prSet presAssocID="{0ACBB2A2-5256-4E00-8CA6-0F304F1DEAE2}" presName="c14" presStyleLbl="node1" presStyleIdx="13" presStyleCnt="19"/>
      <dgm:spPr/>
    </dgm:pt>
    <dgm:pt modelId="{2B4FCC56-230D-46D1-8A0F-7DECFD3EC7C0}" type="pres">
      <dgm:prSet presAssocID="{0ACBB2A2-5256-4E00-8CA6-0F304F1DEAE2}" presName="c15" presStyleLbl="node1" presStyleIdx="14" presStyleCnt="19"/>
      <dgm:spPr/>
    </dgm:pt>
    <dgm:pt modelId="{F5AB4EBB-77CA-41F7-B3BB-6828B0982612}" type="pres">
      <dgm:prSet presAssocID="{0ACBB2A2-5256-4E00-8CA6-0F304F1DEAE2}" presName="c16" presStyleLbl="node1" presStyleIdx="15" presStyleCnt="19"/>
      <dgm:spPr/>
    </dgm:pt>
    <dgm:pt modelId="{82DDE1A5-AC01-4010-8762-1C1536279A38}" type="pres">
      <dgm:prSet presAssocID="{0ACBB2A2-5256-4E00-8CA6-0F304F1DEAE2}" presName="c17" presStyleLbl="node1" presStyleIdx="16" presStyleCnt="19"/>
      <dgm:spPr/>
    </dgm:pt>
    <dgm:pt modelId="{CF2AB2B9-516B-4AE6-88CC-E099D4AD5232}" type="pres">
      <dgm:prSet presAssocID="{0ACBB2A2-5256-4E00-8CA6-0F304F1DEAE2}" presName="c18" presStyleLbl="node1" presStyleIdx="17" presStyleCnt="19"/>
      <dgm:spPr/>
    </dgm:pt>
    <dgm:pt modelId="{F67B16FD-9E2A-4240-8CC8-7CBBEBF343F6}" type="pres">
      <dgm:prSet presAssocID="{36FD678F-807B-4087-8F4D-D83B125D0B0D}" presName="chevronComposite1" presStyleCnt="0"/>
      <dgm:spPr/>
    </dgm:pt>
    <dgm:pt modelId="{578B760B-A75E-4DA3-9EE1-F5942DD86890}" type="pres">
      <dgm:prSet presAssocID="{36FD678F-807B-4087-8F4D-D83B125D0B0D}" presName="chevron1" presStyleLbl="sibTrans2D1" presStyleIdx="0" presStyleCnt="2" custLinFactNeighborX="67656"/>
      <dgm:spPr/>
    </dgm:pt>
    <dgm:pt modelId="{F2653BF3-962E-4120-823B-56E54FEB6CBB}" type="pres">
      <dgm:prSet presAssocID="{36FD678F-807B-4087-8F4D-D83B125D0B0D}" presName="spChevron1" presStyleCnt="0"/>
      <dgm:spPr/>
    </dgm:pt>
    <dgm:pt modelId="{C7A89AA9-F9FE-4E57-A834-7B062639F870}" type="pres">
      <dgm:prSet presAssocID="{36FD678F-807B-4087-8F4D-D83B125D0B0D}" presName="overlap" presStyleCnt="0"/>
      <dgm:spPr/>
    </dgm:pt>
    <dgm:pt modelId="{C0627B28-9362-42E5-AEB7-DF5BB7F21062}" type="pres">
      <dgm:prSet presAssocID="{36FD678F-807B-4087-8F4D-D83B125D0B0D}" presName="chevronComposite2" presStyleCnt="0"/>
      <dgm:spPr/>
    </dgm:pt>
    <dgm:pt modelId="{DF96B811-7F62-4B76-84BF-3830A79BC145}" type="pres">
      <dgm:prSet presAssocID="{36FD678F-807B-4087-8F4D-D83B125D0B0D}" presName="chevron2" presStyleLbl="sibTrans2D1" presStyleIdx="1" presStyleCnt="2" custLinFactNeighborX="67656"/>
      <dgm:spPr/>
    </dgm:pt>
    <dgm:pt modelId="{EEF854AA-96A9-4D9E-869F-914E9A7488B8}" type="pres">
      <dgm:prSet presAssocID="{36FD678F-807B-4087-8F4D-D83B125D0B0D}" presName="spChevron2" presStyleCnt="0"/>
      <dgm:spPr/>
    </dgm:pt>
    <dgm:pt modelId="{F5C18F04-8E19-4F6D-A088-694BA12E80E4}" type="pres">
      <dgm:prSet presAssocID="{434A773A-541F-4BC0-A0D6-684D18AD6E4E}" presName="last" presStyleCnt="0"/>
      <dgm:spPr/>
    </dgm:pt>
    <dgm:pt modelId="{38982A02-1A46-41B5-AD7B-373E1DFD77FF}" type="pres">
      <dgm:prSet presAssocID="{434A773A-541F-4BC0-A0D6-684D18AD6E4E}" presName="circleTx" presStyleLbl="node1" presStyleIdx="18" presStyleCnt="19" custLinFactNeighborX="38807"/>
      <dgm:spPr/>
    </dgm:pt>
    <dgm:pt modelId="{7A03597E-C894-4FFC-9975-990067931CE5}" type="pres">
      <dgm:prSet presAssocID="{434A773A-541F-4BC0-A0D6-684D18AD6E4E}" presName="desTxN" presStyleLbl="revTx" presStyleIdx="2" presStyleCnt="3" custScaleX="70351" custLinFactNeighborX="34421" custLinFactNeighborY="-806">
        <dgm:presLayoutVars>
          <dgm:bulletEnabled val="1"/>
        </dgm:presLayoutVars>
      </dgm:prSet>
      <dgm:spPr/>
    </dgm:pt>
    <dgm:pt modelId="{5B42E3F4-A156-4711-A45C-2BD232D35F73}" type="pres">
      <dgm:prSet presAssocID="{434A773A-541F-4BC0-A0D6-684D18AD6E4E}" presName="spN" presStyleCnt="0"/>
      <dgm:spPr/>
    </dgm:pt>
  </dgm:ptLst>
  <dgm:cxnLst>
    <dgm:cxn modelId="{71818502-7D27-4194-AB68-3133E362436B}" type="presOf" srcId="{7E477E04-5C45-4191-9941-16C39744CA9B}" destId="{F8B5FF49-2F8C-4119-BEC4-9FD1B3291CB3}" srcOrd="0" destOrd="1" presId="urn:microsoft.com/office/officeart/2009/3/layout/RandomtoResultProcess"/>
    <dgm:cxn modelId="{E6B49508-572D-45EA-9F44-9BC1DBECCB6E}" srcId="{7A5E8282-1497-44CF-804B-9EED71F851B2}" destId="{0ACBB2A2-5256-4E00-8CA6-0F304F1DEAE2}" srcOrd="0" destOrd="0" parTransId="{5E271347-D214-4988-8BE9-39F68447D006}" sibTransId="{36FD678F-807B-4087-8F4D-D83B125D0B0D}"/>
    <dgm:cxn modelId="{6E1B4810-112F-4E43-B575-2C1939C65B16}" type="presOf" srcId="{533EA817-F979-4D5E-A476-10F84451350E}" destId="{7A03597E-C894-4FFC-9975-990067931CE5}" srcOrd="0" destOrd="1" presId="urn:microsoft.com/office/officeart/2009/3/layout/RandomtoResultProcess"/>
    <dgm:cxn modelId="{4728723D-B3F2-4071-ABFC-A9196CABB3AA}" type="presOf" srcId="{4C7F405A-06B5-45CB-A941-CA198F5DC1FF}" destId="{7A03597E-C894-4FFC-9975-990067931CE5}" srcOrd="0" destOrd="2" presId="urn:microsoft.com/office/officeart/2009/3/layout/RandomtoResultProcess"/>
    <dgm:cxn modelId="{1F094041-2562-4C07-BA26-6F6839B5FB9D}" srcId="{442E00BE-1B97-42E5-8230-7C996C107602}" destId="{7E477E04-5C45-4191-9941-16C39744CA9B}" srcOrd="0" destOrd="0" parTransId="{3E5AD800-1870-4E5E-B71C-690393F7C087}" sibTransId="{5D1EA23D-69AC-4882-9ACE-CE05C020C7D5}"/>
    <dgm:cxn modelId="{1139BB63-5870-4DAC-9A0D-608B7F3576FB}" srcId="{0ACBB2A2-5256-4E00-8CA6-0F304F1DEAE2}" destId="{442E00BE-1B97-42E5-8230-7C996C107602}" srcOrd="0" destOrd="0" parTransId="{05FDA534-485A-4701-BF31-7CB866979478}" sibTransId="{8831C12C-ADAE-4402-A553-789003E40045}"/>
    <dgm:cxn modelId="{4C3DB648-ABAC-43E9-BCBA-22CC405B83E7}" type="presOf" srcId="{434A773A-541F-4BC0-A0D6-684D18AD6E4E}" destId="{38982A02-1A46-41B5-AD7B-373E1DFD77FF}" srcOrd="0" destOrd="0" presId="urn:microsoft.com/office/officeart/2009/3/layout/RandomtoResultProcess"/>
    <dgm:cxn modelId="{FEA86C4B-A950-4AE4-85FF-70A9A2778536}" srcId="{442E00BE-1B97-42E5-8230-7C996C107602}" destId="{89CEFFEF-DCB4-4FC8-AE8E-E85C6A1BD4A5}" srcOrd="3" destOrd="0" parTransId="{9B8003C5-1866-4D12-BA6D-2E67C0A4DCC2}" sibTransId="{C45AFF47-682D-4DAA-A4A7-EA9D81C87336}"/>
    <dgm:cxn modelId="{78440E6F-65C9-48C8-BFAB-691A3FAAFD54}" type="presOf" srcId="{7A5E8282-1497-44CF-804B-9EED71F851B2}" destId="{7E88BB07-1DBB-4A31-8405-03BB7341DD02}" srcOrd="0" destOrd="0" presId="urn:microsoft.com/office/officeart/2009/3/layout/RandomtoResultProcess"/>
    <dgm:cxn modelId="{BBA4AF70-9F8E-4013-B5B3-48F12CF09DC3}" srcId="{434A773A-541F-4BC0-A0D6-684D18AD6E4E}" destId="{533EA817-F979-4D5E-A476-10F84451350E}" srcOrd="1" destOrd="0" parTransId="{1BBDC397-6249-4A1F-88A7-C05391B98E9A}" sibTransId="{5B21F1F7-2DA7-4D17-9833-5DA45A004BB4}"/>
    <dgm:cxn modelId="{50BFF254-7E0B-4D0A-8E2D-4DE0ABACFC31}" type="presOf" srcId="{98296F3A-D6D2-4260-A40E-271234A264B4}" destId="{7A03597E-C894-4FFC-9975-990067931CE5}" srcOrd="0" destOrd="3" presId="urn:microsoft.com/office/officeart/2009/3/layout/RandomtoResultProcess"/>
    <dgm:cxn modelId="{4CE6D185-734F-475A-A4EC-BDBE006A0389}" srcId="{434A773A-541F-4BC0-A0D6-684D18AD6E4E}" destId="{4C7F405A-06B5-45CB-A941-CA198F5DC1FF}" srcOrd="2" destOrd="0" parTransId="{4116FD9B-B093-4EFB-B8AB-2AAECE480156}" sibTransId="{AE4C85E4-6CB6-404F-89E7-DA000D35B342}"/>
    <dgm:cxn modelId="{9E9BD387-6544-40F1-91A8-979B18029149}" type="presOf" srcId="{F0C0F15E-7DEA-43F5-9C17-2FA504E92E21}" destId="{7A03597E-C894-4FFC-9975-990067931CE5}" srcOrd="0" destOrd="0" presId="urn:microsoft.com/office/officeart/2009/3/layout/RandomtoResultProcess"/>
    <dgm:cxn modelId="{C531BE96-25CE-4640-B456-8422C78AF5EE}" type="presOf" srcId="{E238C605-C86C-4516-890E-857AA6855033}" destId="{F8B5FF49-2F8C-4119-BEC4-9FD1B3291CB3}" srcOrd="0" destOrd="2" presId="urn:microsoft.com/office/officeart/2009/3/layout/RandomtoResultProcess"/>
    <dgm:cxn modelId="{9C459797-DC88-4FBD-953B-D972CE4CE3B1}" srcId="{442E00BE-1B97-42E5-8230-7C996C107602}" destId="{5BC87F94-80B0-466F-B310-CD11267AA1A5}" srcOrd="4" destOrd="0" parTransId="{57DEDA62-44AF-4F1D-BB77-2BE4176FDDAD}" sibTransId="{19393C48-912A-4F10-9506-41AB5753DE40}"/>
    <dgm:cxn modelId="{221B93AB-3571-4564-BFE6-7DDF03CDAE9C}" srcId="{7A5E8282-1497-44CF-804B-9EED71F851B2}" destId="{434A773A-541F-4BC0-A0D6-684D18AD6E4E}" srcOrd="1" destOrd="0" parTransId="{44071E44-5B87-46AB-84C8-1F4DEFACA340}" sibTransId="{68CB18AF-A425-4D62-9D92-A9D7E43BEF08}"/>
    <dgm:cxn modelId="{5ED9C8BC-70BE-4AEC-8811-4468C4972DA8}" srcId="{434A773A-541F-4BC0-A0D6-684D18AD6E4E}" destId="{98296F3A-D6D2-4260-A40E-271234A264B4}" srcOrd="3" destOrd="0" parTransId="{448AA7AE-3290-4320-84CE-B8165CB928DD}" sibTransId="{2C354ADE-E1CD-4748-9D2B-3958857D4A9D}"/>
    <dgm:cxn modelId="{EE1BC1CE-14EF-4EB3-9650-CC8D2B74C2A6}" srcId="{442E00BE-1B97-42E5-8230-7C996C107602}" destId="{2852C568-2BD5-472E-9242-630EF53634A6}" srcOrd="2" destOrd="0" parTransId="{8A2BE919-1BBC-4C8C-9320-EB433AB5C1A3}" sibTransId="{598AD106-09CB-47E3-A7BD-DAC1855514DA}"/>
    <dgm:cxn modelId="{DB1A63D0-E37E-4C19-9015-29136DA62C4A}" srcId="{442E00BE-1B97-42E5-8230-7C996C107602}" destId="{6610545A-26AF-4716-81E8-EE188B784F03}" srcOrd="5" destOrd="0" parTransId="{9C43C1D4-00C8-4BD1-9E13-7A71A0E32BB5}" sibTransId="{584A78BC-2B73-44E4-A7DB-25DEF9734679}"/>
    <dgm:cxn modelId="{B163ADD2-5610-4001-A0C2-7F12ACCC888B}" type="presOf" srcId="{5BC87F94-80B0-466F-B310-CD11267AA1A5}" destId="{F8B5FF49-2F8C-4119-BEC4-9FD1B3291CB3}" srcOrd="0" destOrd="5" presId="urn:microsoft.com/office/officeart/2009/3/layout/RandomtoResultProcess"/>
    <dgm:cxn modelId="{599EBBD2-AC9F-4467-813D-C35BC898F9AE}" type="presOf" srcId="{2852C568-2BD5-472E-9242-630EF53634A6}" destId="{F8B5FF49-2F8C-4119-BEC4-9FD1B3291CB3}" srcOrd="0" destOrd="3" presId="urn:microsoft.com/office/officeart/2009/3/layout/RandomtoResultProcess"/>
    <dgm:cxn modelId="{0AD865D4-2D7C-414F-8B40-FDF6533C1638}" type="presOf" srcId="{442E00BE-1B97-42E5-8230-7C996C107602}" destId="{F8B5FF49-2F8C-4119-BEC4-9FD1B3291CB3}" srcOrd="0" destOrd="0" presId="urn:microsoft.com/office/officeart/2009/3/layout/RandomtoResultProcess"/>
    <dgm:cxn modelId="{E694C7DC-F5A3-4034-B381-F0A31F1D1576}" type="presOf" srcId="{89CEFFEF-DCB4-4FC8-AE8E-E85C6A1BD4A5}" destId="{F8B5FF49-2F8C-4119-BEC4-9FD1B3291CB3}" srcOrd="0" destOrd="4" presId="urn:microsoft.com/office/officeart/2009/3/layout/RandomtoResultProcess"/>
    <dgm:cxn modelId="{9AAB5BEA-D34C-4C70-85CB-D8955B3E1C87}" type="presOf" srcId="{0ACBB2A2-5256-4E00-8CA6-0F304F1DEAE2}" destId="{BE9E127E-7C15-44EC-AA2E-EF0732BAABC0}" srcOrd="0" destOrd="0" presId="urn:microsoft.com/office/officeart/2009/3/layout/RandomtoResultProcess"/>
    <dgm:cxn modelId="{BE7018F3-187F-4A07-B070-68C7F91359D1}" type="presOf" srcId="{6610545A-26AF-4716-81E8-EE188B784F03}" destId="{F8B5FF49-2F8C-4119-BEC4-9FD1B3291CB3}" srcOrd="0" destOrd="6" presId="urn:microsoft.com/office/officeart/2009/3/layout/RandomtoResultProcess"/>
    <dgm:cxn modelId="{55D21EFA-1E20-413D-B666-ADD4646E1904}" srcId="{434A773A-541F-4BC0-A0D6-684D18AD6E4E}" destId="{F0C0F15E-7DEA-43F5-9C17-2FA504E92E21}" srcOrd="0" destOrd="0" parTransId="{8C51E8D6-D52F-4AD8-BB5F-E7FABA36E0CE}" sibTransId="{43B95338-DD83-44D4-8BF3-CEF0FF1D2F12}"/>
    <dgm:cxn modelId="{EFC615FC-420D-4D14-B6D7-228F65430A3C}" srcId="{442E00BE-1B97-42E5-8230-7C996C107602}" destId="{E238C605-C86C-4516-890E-857AA6855033}" srcOrd="1" destOrd="0" parTransId="{4CBBB3D6-F69B-43F9-B417-60ACC9F39FC4}" sibTransId="{554C7225-F311-41E2-A646-6BA651868B8A}"/>
    <dgm:cxn modelId="{B37C0BEA-3706-471D-8231-142C3DBEFE6C}" type="presParOf" srcId="{7E88BB07-1DBB-4A31-8405-03BB7341DD02}" destId="{7531E4F1-24FD-441C-930C-57AA74730AF8}" srcOrd="0" destOrd="0" presId="urn:microsoft.com/office/officeart/2009/3/layout/RandomtoResultProcess"/>
    <dgm:cxn modelId="{029A4E3E-8C14-4BE9-9D42-7AEA82B92275}" type="presParOf" srcId="{7531E4F1-24FD-441C-930C-57AA74730AF8}" destId="{BE9E127E-7C15-44EC-AA2E-EF0732BAABC0}" srcOrd="0" destOrd="0" presId="urn:microsoft.com/office/officeart/2009/3/layout/RandomtoResultProcess"/>
    <dgm:cxn modelId="{EC316C72-B1FB-467F-8F91-77CDD7757BDA}" type="presParOf" srcId="{7531E4F1-24FD-441C-930C-57AA74730AF8}" destId="{F8B5FF49-2F8C-4119-BEC4-9FD1B3291CB3}" srcOrd="1" destOrd="0" presId="urn:microsoft.com/office/officeart/2009/3/layout/RandomtoResultProcess"/>
    <dgm:cxn modelId="{255AA4A5-716F-4937-AE8E-77F42E44C16F}" type="presParOf" srcId="{7531E4F1-24FD-441C-930C-57AA74730AF8}" destId="{8494BCEF-E6ED-4007-997D-387935F72442}" srcOrd="2" destOrd="0" presId="urn:microsoft.com/office/officeart/2009/3/layout/RandomtoResultProcess"/>
    <dgm:cxn modelId="{B2940261-EBE6-4AB6-B5AE-98B5AB73C9BB}" type="presParOf" srcId="{7531E4F1-24FD-441C-930C-57AA74730AF8}" destId="{F6323E95-3CF6-4EA9-BA0C-369CBE0C859E}" srcOrd="3" destOrd="0" presId="urn:microsoft.com/office/officeart/2009/3/layout/RandomtoResultProcess"/>
    <dgm:cxn modelId="{61D783E7-FC2F-4D4F-94C3-E6FF48A1F728}" type="presParOf" srcId="{7531E4F1-24FD-441C-930C-57AA74730AF8}" destId="{6D8E0F5D-1C00-49CD-B181-7C254DB90328}" srcOrd="4" destOrd="0" presId="urn:microsoft.com/office/officeart/2009/3/layout/RandomtoResultProcess"/>
    <dgm:cxn modelId="{81BD79A1-A3E9-49C9-9383-99E3435DF220}" type="presParOf" srcId="{7531E4F1-24FD-441C-930C-57AA74730AF8}" destId="{75867FAA-CE6A-45C2-8686-BBC9F565B4B0}" srcOrd="5" destOrd="0" presId="urn:microsoft.com/office/officeart/2009/3/layout/RandomtoResultProcess"/>
    <dgm:cxn modelId="{CDB9FAA6-DAA4-49E9-89B9-8B72F521519B}" type="presParOf" srcId="{7531E4F1-24FD-441C-930C-57AA74730AF8}" destId="{59345CA6-86F7-4F8A-A35A-4503EFB44E1F}" srcOrd="6" destOrd="0" presId="urn:microsoft.com/office/officeart/2009/3/layout/RandomtoResultProcess"/>
    <dgm:cxn modelId="{53E4DD53-4983-4372-A941-210111BAF7EF}" type="presParOf" srcId="{7531E4F1-24FD-441C-930C-57AA74730AF8}" destId="{7410E0B6-C930-4574-A5B2-EBC2C8AFA953}" srcOrd="7" destOrd="0" presId="urn:microsoft.com/office/officeart/2009/3/layout/RandomtoResultProcess"/>
    <dgm:cxn modelId="{F8BA42D4-BD9D-40E8-88DC-59FF35BD6784}" type="presParOf" srcId="{7531E4F1-24FD-441C-930C-57AA74730AF8}" destId="{9E276BF7-5E5E-4733-BCE8-FF74517D7B6B}" srcOrd="8" destOrd="0" presId="urn:microsoft.com/office/officeart/2009/3/layout/RandomtoResultProcess"/>
    <dgm:cxn modelId="{191114A0-CBDF-4394-BF7A-B24DB04C7806}" type="presParOf" srcId="{7531E4F1-24FD-441C-930C-57AA74730AF8}" destId="{A745188E-0514-45FD-A6AC-DF86CF70D850}" srcOrd="9" destOrd="0" presId="urn:microsoft.com/office/officeart/2009/3/layout/RandomtoResultProcess"/>
    <dgm:cxn modelId="{ED1CB463-E72A-4834-8611-91CD5FD1BB4E}" type="presParOf" srcId="{7531E4F1-24FD-441C-930C-57AA74730AF8}" destId="{27AA5030-9991-4819-A280-3721ABC27F9D}" srcOrd="10" destOrd="0" presId="urn:microsoft.com/office/officeart/2009/3/layout/RandomtoResultProcess"/>
    <dgm:cxn modelId="{C17CA2A5-0564-4EA8-8AE4-10A6330D4E28}" type="presParOf" srcId="{7531E4F1-24FD-441C-930C-57AA74730AF8}" destId="{63EFB90D-932A-4D37-9F7F-C3E878DE9DF0}" srcOrd="11" destOrd="0" presId="urn:microsoft.com/office/officeart/2009/3/layout/RandomtoResultProcess"/>
    <dgm:cxn modelId="{4D260788-4014-46FA-8341-FC0818C70ED7}" type="presParOf" srcId="{7531E4F1-24FD-441C-930C-57AA74730AF8}" destId="{5941F6F7-B09D-4895-9278-95AD804F4AD2}" srcOrd="12" destOrd="0" presId="urn:microsoft.com/office/officeart/2009/3/layout/RandomtoResultProcess"/>
    <dgm:cxn modelId="{B8D03D57-C846-4B7C-936E-E46877F800D9}" type="presParOf" srcId="{7531E4F1-24FD-441C-930C-57AA74730AF8}" destId="{E02E169E-996E-488E-B805-98D3910DF3B9}" srcOrd="13" destOrd="0" presId="urn:microsoft.com/office/officeart/2009/3/layout/RandomtoResultProcess"/>
    <dgm:cxn modelId="{403B45BB-2945-460A-8663-83B0C9A47BA4}" type="presParOf" srcId="{7531E4F1-24FD-441C-930C-57AA74730AF8}" destId="{A2168B91-94EB-4D09-8ACA-A3C0E5EAB2FC}" srcOrd="14" destOrd="0" presId="urn:microsoft.com/office/officeart/2009/3/layout/RandomtoResultProcess"/>
    <dgm:cxn modelId="{AEFB5B2D-EAEF-4F60-8EFD-C2EC766DAEED}" type="presParOf" srcId="{7531E4F1-24FD-441C-930C-57AA74730AF8}" destId="{EE23FAEB-D091-41B2-870E-6B1A4A944205}" srcOrd="15" destOrd="0" presId="urn:microsoft.com/office/officeart/2009/3/layout/RandomtoResultProcess"/>
    <dgm:cxn modelId="{8A24F102-CABF-40E1-89D3-7A617FC0619A}" type="presParOf" srcId="{7531E4F1-24FD-441C-930C-57AA74730AF8}" destId="{2B4FCC56-230D-46D1-8A0F-7DECFD3EC7C0}" srcOrd="16" destOrd="0" presId="urn:microsoft.com/office/officeart/2009/3/layout/RandomtoResultProcess"/>
    <dgm:cxn modelId="{D6606843-6CA4-421B-9BCE-DBD1DB35647A}" type="presParOf" srcId="{7531E4F1-24FD-441C-930C-57AA74730AF8}" destId="{F5AB4EBB-77CA-41F7-B3BB-6828B0982612}" srcOrd="17" destOrd="0" presId="urn:microsoft.com/office/officeart/2009/3/layout/RandomtoResultProcess"/>
    <dgm:cxn modelId="{81AABB33-B16C-4C36-9FA5-FE7C2E7254F8}" type="presParOf" srcId="{7531E4F1-24FD-441C-930C-57AA74730AF8}" destId="{82DDE1A5-AC01-4010-8762-1C1536279A38}" srcOrd="18" destOrd="0" presId="urn:microsoft.com/office/officeart/2009/3/layout/RandomtoResultProcess"/>
    <dgm:cxn modelId="{F36A2251-F919-439F-8F5E-3BD5839C55DC}" type="presParOf" srcId="{7531E4F1-24FD-441C-930C-57AA74730AF8}" destId="{CF2AB2B9-516B-4AE6-88CC-E099D4AD5232}" srcOrd="19" destOrd="0" presId="urn:microsoft.com/office/officeart/2009/3/layout/RandomtoResultProcess"/>
    <dgm:cxn modelId="{1F8F5E76-B15E-4AFA-A81C-5D46197FC214}" type="presParOf" srcId="{7E88BB07-1DBB-4A31-8405-03BB7341DD02}" destId="{F67B16FD-9E2A-4240-8CC8-7CBBEBF343F6}" srcOrd="1" destOrd="0" presId="urn:microsoft.com/office/officeart/2009/3/layout/RandomtoResultProcess"/>
    <dgm:cxn modelId="{6C3D28E6-1484-4209-BA3C-BECEBF60B6F2}" type="presParOf" srcId="{F67B16FD-9E2A-4240-8CC8-7CBBEBF343F6}" destId="{578B760B-A75E-4DA3-9EE1-F5942DD86890}" srcOrd="0" destOrd="0" presId="urn:microsoft.com/office/officeart/2009/3/layout/RandomtoResultProcess"/>
    <dgm:cxn modelId="{86F4D273-C97A-4DDA-9DB1-39EDF9D270ED}" type="presParOf" srcId="{F67B16FD-9E2A-4240-8CC8-7CBBEBF343F6}" destId="{F2653BF3-962E-4120-823B-56E54FEB6CBB}" srcOrd="1" destOrd="0" presId="urn:microsoft.com/office/officeart/2009/3/layout/RandomtoResultProcess"/>
    <dgm:cxn modelId="{0518844C-66CF-4938-B442-947B17690981}" type="presParOf" srcId="{7E88BB07-1DBB-4A31-8405-03BB7341DD02}" destId="{C7A89AA9-F9FE-4E57-A834-7B062639F870}" srcOrd="2" destOrd="0" presId="urn:microsoft.com/office/officeart/2009/3/layout/RandomtoResultProcess"/>
    <dgm:cxn modelId="{BC8CFB90-B905-43CE-A614-E7B89043E538}" type="presParOf" srcId="{7E88BB07-1DBB-4A31-8405-03BB7341DD02}" destId="{C0627B28-9362-42E5-AEB7-DF5BB7F21062}" srcOrd="3" destOrd="0" presId="urn:microsoft.com/office/officeart/2009/3/layout/RandomtoResultProcess"/>
    <dgm:cxn modelId="{3C1EF9CA-A85B-4514-88AA-AE5E208AA333}" type="presParOf" srcId="{C0627B28-9362-42E5-AEB7-DF5BB7F21062}" destId="{DF96B811-7F62-4B76-84BF-3830A79BC145}" srcOrd="0" destOrd="0" presId="urn:microsoft.com/office/officeart/2009/3/layout/RandomtoResultProcess"/>
    <dgm:cxn modelId="{C0A0EF1B-A2BF-49CB-AC3D-DDB709906180}" type="presParOf" srcId="{C0627B28-9362-42E5-AEB7-DF5BB7F21062}" destId="{EEF854AA-96A9-4D9E-869F-914E9A7488B8}" srcOrd="1" destOrd="0" presId="urn:microsoft.com/office/officeart/2009/3/layout/RandomtoResultProcess"/>
    <dgm:cxn modelId="{AAA716ED-1233-4AC7-AD90-886F6EE44227}" type="presParOf" srcId="{7E88BB07-1DBB-4A31-8405-03BB7341DD02}" destId="{F5C18F04-8E19-4F6D-A088-694BA12E80E4}" srcOrd="4" destOrd="0" presId="urn:microsoft.com/office/officeart/2009/3/layout/RandomtoResultProcess"/>
    <dgm:cxn modelId="{612AFC84-0B47-4D51-B30A-1F282B5AEC60}" type="presParOf" srcId="{F5C18F04-8E19-4F6D-A088-694BA12E80E4}" destId="{38982A02-1A46-41B5-AD7B-373E1DFD77FF}" srcOrd="0" destOrd="0" presId="urn:microsoft.com/office/officeart/2009/3/layout/RandomtoResultProcess"/>
    <dgm:cxn modelId="{42702565-0009-4D65-8AF5-ED33609D142A}" type="presParOf" srcId="{F5C18F04-8E19-4F6D-A088-694BA12E80E4}" destId="{7A03597E-C894-4FFC-9975-990067931CE5}" srcOrd="1" destOrd="0" presId="urn:microsoft.com/office/officeart/2009/3/layout/RandomtoResultProcess"/>
    <dgm:cxn modelId="{DCCE81E6-7876-4EA3-80C9-037FD94831D1}" type="presParOf" srcId="{F5C18F04-8E19-4F6D-A088-694BA12E80E4}" destId="{5B42E3F4-A156-4711-A45C-2BD232D35F73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3827C6-2F1B-4B2D-95ED-BA03D0E7F306}" type="doc">
      <dgm:prSet loTypeId="urn:microsoft.com/office/officeart/2005/8/layout/hList7" loCatId="list" qsTypeId="urn:microsoft.com/office/officeart/2005/8/quickstyle/simple1" qsCatId="simple" csTypeId="urn:microsoft.com/office/officeart/2005/8/colors/accent2_2" csCatId="accent2" phldr="1"/>
      <dgm:spPr/>
    </dgm:pt>
    <dgm:pt modelId="{BF8664F2-5CB1-4AA2-ADDB-99BA41B342A1}">
      <dgm:prSet phldrT="[Text]" custT="1"/>
      <dgm:spPr/>
      <dgm:t>
        <a:bodyPr/>
        <a:lstStyle/>
        <a:p>
          <a:r>
            <a:rPr lang="en-US" sz="1400" b="0" i="0" dirty="0">
              <a:solidFill>
                <a:schemeClr val="bg1"/>
              </a:solidFill>
              <a:effectLst/>
              <a:latin typeface="+mn-lt"/>
            </a:rPr>
            <a:t>Packaging has </a:t>
          </a:r>
          <a:r>
            <a:rPr lang="en-US" sz="1400" b="1" i="0" dirty="0">
              <a:solidFill>
                <a:schemeClr val="tx1"/>
              </a:solidFill>
            </a:rPr>
            <a:t>far-reaching implications beyond shelf life</a:t>
          </a:r>
        </a:p>
      </dgm:t>
    </dgm:pt>
    <dgm:pt modelId="{F4EF9FFD-D35C-4BD4-8070-8F608C228F4C}" type="parTrans" cxnId="{E7DF3678-E0C4-4629-8232-B9A2D9F76AA4}">
      <dgm:prSet/>
      <dgm:spPr/>
      <dgm:t>
        <a:bodyPr/>
        <a:lstStyle/>
        <a:p>
          <a:endParaRPr lang="en-US"/>
        </a:p>
      </dgm:t>
    </dgm:pt>
    <dgm:pt modelId="{C4F62513-DB99-4141-AB0B-A67EA6AE1057}" type="sibTrans" cxnId="{E7DF3678-E0C4-4629-8232-B9A2D9F76AA4}">
      <dgm:prSet/>
      <dgm:spPr/>
      <dgm:t>
        <a:bodyPr/>
        <a:lstStyle/>
        <a:p>
          <a:endParaRPr lang="en-US"/>
        </a:p>
      </dgm:t>
    </dgm:pt>
    <dgm:pt modelId="{63F39E14-49BB-4530-AE6F-5E595AE152E6}">
      <dgm:prSet phldrT="[Text]" custT="1"/>
      <dgm:spPr/>
      <dgm:t>
        <a:bodyPr/>
        <a:lstStyle/>
        <a:p>
          <a:r>
            <a:rPr lang="en-US" sz="1400" b="0" i="0" dirty="0">
              <a:latin typeface="+mn-lt"/>
            </a:rPr>
            <a:t>Bayesian</a:t>
          </a:r>
          <a:r>
            <a:rPr lang="en-US" sz="1400" dirty="0">
              <a:latin typeface="+mn-lt"/>
            </a:rPr>
            <a:t> Models </a:t>
          </a:r>
          <a:r>
            <a:rPr lang="en-US" sz="1400" b="1" dirty="0">
              <a:solidFill>
                <a:schemeClr val="tx1"/>
              </a:solidFill>
              <a:latin typeface="+mn-lt"/>
            </a:rPr>
            <a:t>i</a:t>
          </a:r>
          <a:r>
            <a:rPr lang="en-US" sz="1400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rPr>
            <a:t>dentify critical aspects and </a:t>
          </a:r>
          <a:r>
            <a:rPr lang="en-US" sz="1400" b="1" dirty="0">
              <a:solidFill>
                <a:schemeClr val="tx1"/>
              </a:solidFill>
              <a:latin typeface="+mn-lt"/>
            </a:rPr>
            <a:t>unintended </a:t>
          </a:r>
          <a:r>
            <a:rPr lang="en-US" sz="1400" dirty="0">
              <a:latin typeface="+mn-lt"/>
            </a:rPr>
            <a:t>consequences </a:t>
          </a:r>
          <a:r>
            <a:rPr lang="en-US" sz="1400" dirty="0">
              <a:latin typeface="+mn-lt"/>
              <a:ea typeface="Times New Roman" panose="02020603050405020304" pitchFamily="18" charset="0"/>
              <a:cs typeface="Calibri" panose="020F0502020204030204" pitchFamily="34" charset="0"/>
            </a:rPr>
            <a:t>to enable implementation of this and other use cases</a:t>
          </a:r>
          <a:r>
            <a:rPr lang="en-US" sz="1400" dirty="0">
              <a:latin typeface="+mn-lt"/>
            </a:rPr>
            <a:t> </a:t>
          </a:r>
        </a:p>
      </dgm:t>
    </dgm:pt>
    <dgm:pt modelId="{D5D5A6FF-AA03-4B5D-9754-08724EB75BC1}" type="parTrans" cxnId="{A33E85E0-3D0D-4806-BC30-0874125B53F1}">
      <dgm:prSet/>
      <dgm:spPr/>
      <dgm:t>
        <a:bodyPr/>
        <a:lstStyle/>
        <a:p>
          <a:endParaRPr lang="en-US"/>
        </a:p>
      </dgm:t>
    </dgm:pt>
    <dgm:pt modelId="{93483315-AD12-40A8-BEFD-6B347B3C1EAB}" type="sibTrans" cxnId="{A33E85E0-3D0D-4806-BC30-0874125B53F1}">
      <dgm:prSet/>
      <dgm:spPr/>
      <dgm:t>
        <a:bodyPr/>
        <a:lstStyle/>
        <a:p>
          <a:endParaRPr lang="en-US"/>
        </a:p>
      </dgm:t>
    </dgm:pt>
    <dgm:pt modelId="{C077ED5D-4AD2-4276-A311-6AF532E60397}">
      <dgm:prSet phldrT="[Text]" custT="1"/>
      <dgm:spPr/>
      <dgm:t>
        <a:bodyPr/>
        <a:lstStyle/>
        <a:p>
          <a:endParaRPr lang="en-US" sz="1400" b="0" i="0" dirty="0">
            <a:solidFill>
              <a:schemeClr val="bg1"/>
            </a:solidFill>
            <a:latin typeface="+mn-lt"/>
          </a:endParaRPr>
        </a:p>
        <a:p>
          <a:r>
            <a:rPr lang="en-US" sz="1400" b="0" i="0" dirty="0">
              <a:solidFill>
                <a:schemeClr val="bg1"/>
              </a:solidFill>
              <a:latin typeface="+mn-lt"/>
            </a:rPr>
            <a:t>Use case results </a:t>
          </a:r>
          <a:r>
            <a:rPr lang="en-US" sz="1400" b="1" i="0" dirty="0">
              <a:solidFill>
                <a:schemeClr val="tx1"/>
              </a:solidFill>
              <a:effectLst/>
              <a:latin typeface="+mn-lt"/>
            </a:rPr>
            <a:t>can be seen in </a:t>
          </a:r>
          <a:r>
            <a:rPr lang="en-US" sz="1400" b="1" i="0" dirty="0">
              <a:solidFill>
                <a:schemeClr val="tx1"/>
              </a:solidFill>
              <a:latin typeface="+mn-lt"/>
            </a:rPr>
            <a:t>Bayesian Models</a:t>
          </a:r>
        </a:p>
      </dgm:t>
    </dgm:pt>
    <dgm:pt modelId="{0205DDED-0C2A-49AE-A9D1-0AF75986C90E}" type="parTrans" cxnId="{44B6D9E4-91E1-4AFE-88C4-AB7E2B5142DE}">
      <dgm:prSet/>
      <dgm:spPr/>
      <dgm:t>
        <a:bodyPr/>
        <a:lstStyle/>
        <a:p>
          <a:endParaRPr lang="en-US"/>
        </a:p>
      </dgm:t>
    </dgm:pt>
    <dgm:pt modelId="{5326D081-FAE0-44C8-AF27-E468B103F32D}" type="sibTrans" cxnId="{44B6D9E4-91E1-4AFE-88C4-AB7E2B5142DE}">
      <dgm:prSet/>
      <dgm:spPr/>
      <dgm:t>
        <a:bodyPr/>
        <a:lstStyle/>
        <a:p>
          <a:endParaRPr lang="en-US"/>
        </a:p>
      </dgm:t>
    </dgm:pt>
    <dgm:pt modelId="{6464265F-755C-4CD3-9B84-08BE14ED9285}">
      <dgm:prSet/>
      <dgm:spPr/>
      <dgm:t>
        <a:bodyPr/>
        <a:lstStyle/>
        <a:p>
          <a:endParaRPr lang="en-US" dirty="0"/>
        </a:p>
      </dgm:t>
    </dgm:pt>
    <dgm:pt modelId="{C226949E-81AC-413D-A639-81FC4622FBFA}" type="parTrans" cxnId="{5779B145-4DD9-44DF-995F-A4AC4B387E6D}">
      <dgm:prSet/>
      <dgm:spPr/>
      <dgm:t>
        <a:bodyPr/>
        <a:lstStyle/>
        <a:p>
          <a:endParaRPr lang="en-US"/>
        </a:p>
      </dgm:t>
    </dgm:pt>
    <dgm:pt modelId="{E6FBA79B-A5EA-428C-8E28-72F32FB03863}" type="sibTrans" cxnId="{5779B145-4DD9-44DF-995F-A4AC4B387E6D}">
      <dgm:prSet/>
      <dgm:spPr/>
      <dgm:t>
        <a:bodyPr/>
        <a:lstStyle/>
        <a:p>
          <a:endParaRPr lang="en-US"/>
        </a:p>
      </dgm:t>
    </dgm:pt>
    <dgm:pt modelId="{19666B3F-5DE1-4E4C-AA64-B92578993ECE}" type="pres">
      <dgm:prSet presAssocID="{8B3827C6-2F1B-4B2D-95ED-BA03D0E7F306}" presName="Name0" presStyleCnt="0">
        <dgm:presLayoutVars>
          <dgm:dir/>
          <dgm:resizeHandles val="exact"/>
        </dgm:presLayoutVars>
      </dgm:prSet>
      <dgm:spPr/>
    </dgm:pt>
    <dgm:pt modelId="{DBDBC9BC-8F74-4829-BAC5-845A41CFB274}" type="pres">
      <dgm:prSet presAssocID="{8B3827C6-2F1B-4B2D-95ED-BA03D0E7F306}" presName="fgShape" presStyleLbl="fgShp" presStyleIdx="0" presStyleCnt="1" custScaleY="153153" custLinFactY="84800" custLinFactNeighborX="-2905" custLinFactNeighborY="100000"/>
      <dgm:spPr>
        <a:solidFill>
          <a:schemeClr val="accent2">
            <a:lumMod val="20000"/>
            <a:lumOff val="80000"/>
          </a:schemeClr>
        </a:solidFill>
        <a:ln>
          <a:noFill/>
        </a:ln>
      </dgm:spPr>
    </dgm:pt>
    <dgm:pt modelId="{E2B0D1B6-0CFB-44CA-BE23-FD26760D11B1}" type="pres">
      <dgm:prSet presAssocID="{8B3827C6-2F1B-4B2D-95ED-BA03D0E7F306}" presName="linComp" presStyleCnt="0"/>
      <dgm:spPr/>
    </dgm:pt>
    <dgm:pt modelId="{98CB6A48-B65B-4CA8-86BF-4E61C0F10452}" type="pres">
      <dgm:prSet presAssocID="{BF8664F2-5CB1-4AA2-ADDB-99BA41B342A1}" presName="compNode" presStyleCnt="0"/>
      <dgm:spPr/>
    </dgm:pt>
    <dgm:pt modelId="{8EFCFF67-A5FA-4EA2-A811-ACE64ED077D9}" type="pres">
      <dgm:prSet presAssocID="{BF8664F2-5CB1-4AA2-ADDB-99BA41B342A1}" presName="bkgdShape" presStyleLbl="node1" presStyleIdx="0" presStyleCnt="4" custLinFactNeighborX="1637"/>
      <dgm:spPr/>
    </dgm:pt>
    <dgm:pt modelId="{01C9643C-6541-4BE8-ACCA-54F32AEA6CDB}" type="pres">
      <dgm:prSet presAssocID="{BF8664F2-5CB1-4AA2-ADDB-99BA41B342A1}" presName="nodeTx" presStyleLbl="node1" presStyleIdx="0" presStyleCnt="4">
        <dgm:presLayoutVars>
          <dgm:bulletEnabled val="1"/>
        </dgm:presLayoutVars>
      </dgm:prSet>
      <dgm:spPr/>
    </dgm:pt>
    <dgm:pt modelId="{31852C77-D3EB-4B61-AC1E-090473B6DCA7}" type="pres">
      <dgm:prSet presAssocID="{BF8664F2-5CB1-4AA2-ADDB-99BA41B342A1}" presName="invisiNode" presStyleLbl="node1" presStyleIdx="0" presStyleCnt="4"/>
      <dgm:spPr/>
    </dgm:pt>
    <dgm:pt modelId="{96E56F69-B905-470F-BBEA-BB7CAD281390}" type="pres">
      <dgm:prSet presAssocID="{BF8664F2-5CB1-4AA2-ADDB-99BA41B342A1}" presName="imagNode" presStyleLbl="fgImgPlace1" presStyleIdx="0" presStyleCnt="4" custLinFactNeighborY="-1892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  <dgm:extLst>
        <a:ext uri="{E40237B7-FDA0-4F09-8148-C483321AD2D9}">
          <dgm14:cNvPr xmlns:dgm14="http://schemas.microsoft.com/office/drawing/2010/diagram" id="0" name="" descr="Packing Box Open with solid fill"/>
        </a:ext>
      </dgm:extLst>
    </dgm:pt>
    <dgm:pt modelId="{12F87D17-0A7E-4572-9D92-817217521280}" type="pres">
      <dgm:prSet presAssocID="{C4F62513-DB99-4141-AB0B-A67EA6AE1057}" presName="sibTrans" presStyleLbl="sibTrans2D1" presStyleIdx="0" presStyleCnt="0"/>
      <dgm:spPr/>
    </dgm:pt>
    <dgm:pt modelId="{C8FA8542-0520-4C61-A8D7-161921BC6D5C}" type="pres">
      <dgm:prSet presAssocID="{6464265F-755C-4CD3-9B84-08BE14ED9285}" presName="compNode" presStyleCnt="0"/>
      <dgm:spPr/>
    </dgm:pt>
    <dgm:pt modelId="{47F3B737-75EC-42E7-A45B-1DAE49C32D7B}" type="pres">
      <dgm:prSet presAssocID="{6464265F-755C-4CD3-9B84-08BE14ED9285}" presName="bkgdShape" presStyleLbl="node1" presStyleIdx="1" presStyleCnt="4"/>
      <dgm:spPr/>
    </dgm:pt>
    <dgm:pt modelId="{621736DA-F3F3-48F5-9741-45438DB28EED}" type="pres">
      <dgm:prSet presAssocID="{6464265F-755C-4CD3-9B84-08BE14ED9285}" presName="nodeTx" presStyleLbl="node1" presStyleIdx="1" presStyleCnt="4">
        <dgm:presLayoutVars>
          <dgm:bulletEnabled val="1"/>
        </dgm:presLayoutVars>
      </dgm:prSet>
      <dgm:spPr/>
    </dgm:pt>
    <dgm:pt modelId="{80913D4A-890A-43CE-8492-FA053FD6FD9D}" type="pres">
      <dgm:prSet presAssocID="{6464265F-755C-4CD3-9B84-08BE14ED9285}" presName="invisiNode" presStyleLbl="node1" presStyleIdx="1" presStyleCnt="4"/>
      <dgm:spPr/>
    </dgm:pt>
    <dgm:pt modelId="{76DD7DFF-A262-4663-B8B1-F9A5C5C05848}" type="pres">
      <dgm:prSet presAssocID="{6464265F-755C-4CD3-9B84-08BE14ED9285}" presName="imagNode" presStyleLbl="fgImgPlace1" presStyleIdx="1" presStyleCnt="4" custLinFactNeighborY="-1892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  <dgm:extLst>
        <a:ext uri="{E40237B7-FDA0-4F09-8148-C483321AD2D9}">
          <dgm14:cNvPr xmlns:dgm14="http://schemas.microsoft.com/office/drawing/2010/diagram" id="0" name="" descr="Future with solid fill"/>
        </a:ext>
      </dgm:extLst>
    </dgm:pt>
    <dgm:pt modelId="{784054A0-80B3-41B5-88CA-83850A953114}" type="pres">
      <dgm:prSet presAssocID="{E6FBA79B-A5EA-428C-8E28-72F32FB03863}" presName="sibTrans" presStyleLbl="sibTrans2D1" presStyleIdx="0" presStyleCnt="0"/>
      <dgm:spPr/>
    </dgm:pt>
    <dgm:pt modelId="{32559549-C290-4EDD-A375-697897696840}" type="pres">
      <dgm:prSet presAssocID="{63F39E14-49BB-4530-AE6F-5E595AE152E6}" presName="compNode" presStyleCnt="0"/>
      <dgm:spPr/>
    </dgm:pt>
    <dgm:pt modelId="{411FFE6A-BE84-4CFB-90AF-28E37E9370C8}" type="pres">
      <dgm:prSet presAssocID="{63F39E14-49BB-4530-AE6F-5E595AE152E6}" presName="bkgdShape" presStyleLbl="node1" presStyleIdx="2" presStyleCnt="4" custLinFactNeighborX="-1500"/>
      <dgm:spPr/>
    </dgm:pt>
    <dgm:pt modelId="{A0CFE474-B2E8-4C11-BE5E-F59FC424D345}" type="pres">
      <dgm:prSet presAssocID="{63F39E14-49BB-4530-AE6F-5E595AE152E6}" presName="nodeTx" presStyleLbl="node1" presStyleIdx="2" presStyleCnt="4">
        <dgm:presLayoutVars>
          <dgm:bulletEnabled val="1"/>
        </dgm:presLayoutVars>
      </dgm:prSet>
      <dgm:spPr/>
    </dgm:pt>
    <dgm:pt modelId="{E1B20160-E3C5-4ACC-8834-EB6D037B1E9B}" type="pres">
      <dgm:prSet presAssocID="{63F39E14-49BB-4530-AE6F-5E595AE152E6}" presName="invisiNode" presStyleLbl="node1" presStyleIdx="2" presStyleCnt="4"/>
      <dgm:spPr/>
    </dgm:pt>
    <dgm:pt modelId="{303DA106-63B3-4EF5-9B55-E27896A63EEB}" type="pres">
      <dgm:prSet presAssocID="{63F39E14-49BB-4530-AE6F-5E595AE152E6}" presName="imagNode" presStyleLbl="fgImgPlace1" presStyleIdx="2" presStyleCnt="4" custLinFactNeighborY="-1892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  <dgm:extLst>
        <a:ext uri="{E40237B7-FDA0-4F09-8148-C483321AD2D9}">
          <dgm14:cNvPr xmlns:dgm14="http://schemas.microsoft.com/office/drawing/2010/diagram" id="0" name="" descr="Transfer with solid fill"/>
        </a:ext>
      </dgm:extLst>
    </dgm:pt>
    <dgm:pt modelId="{73E413EC-05AD-4452-B5EC-C412C91BCF87}" type="pres">
      <dgm:prSet presAssocID="{93483315-AD12-40A8-BEFD-6B347B3C1EAB}" presName="sibTrans" presStyleLbl="sibTrans2D1" presStyleIdx="0" presStyleCnt="0"/>
      <dgm:spPr/>
    </dgm:pt>
    <dgm:pt modelId="{05C17CF0-4955-4C68-A766-33A81B3974F2}" type="pres">
      <dgm:prSet presAssocID="{C077ED5D-4AD2-4276-A311-6AF532E60397}" presName="compNode" presStyleCnt="0"/>
      <dgm:spPr/>
    </dgm:pt>
    <dgm:pt modelId="{0B78DF30-E79B-438D-B4D5-AF89B6D11317}" type="pres">
      <dgm:prSet presAssocID="{C077ED5D-4AD2-4276-A311-6AF532E60397}" presName="bkgdShape" presStyleLbl="node1" presStyleIdx="3" presStyleCnt="4" custLinFactNeighborY="727"/>
      <dgm:spPr/>
    </dgm:pt>
    <dgm:pt modelId="{15B29AAB-D421-40AF-B417-98E25066E4B6}" type="pres">
      <dgm:prSet presAssocID="{C077ED5D-4AD2-4276-A311-6AF532E60397}" presName="nodeTx" presStyleLbl="node1" presStyleIdx="3" presStyleCnt="4">
        <dgm:presLayoutVars>
          <dgm:bulletEnabled val="1"/>
        </dgm:presLayoutVars>
      </dgm:prSet>
      <dgm:spPr/>
    </dgm:pt>
    <dgm:pt modelId="{71FE2AB6-9D48-4462-A4C2-76AAEF448315}" type="pres">
      <dgm:prSet presAssocID="{C077ED5D-4AD2-4276-A311-6AF532E60397}" presName="invisiNode" presStyleLbl="node1" presStyleIdx="3" presStyleCnt="4"/>
      <dgm:spPr/>
    </dgm:pt>
    <dgm:pt modelId="{391911FB-9194-43A6-9D23-EC71CDAB34C6}" type="pres">
      <dgm:prSet presAssocID="{C077ED5D-4AD2-4276-A311-6AF532E60397}" presName="imagNode" presStyleLbl="fgImgPlace1" presStyleIdx="3" presStyleCnt="4" custLinFactNeighborY="-1892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  <dgm:extLst>
        <a:ext uri="{E40237B7-FDA0-4F09-8148-C483321AD2D9}">
          <dgm14:cNvPr xmlns:dgm14="http://schemas.microsoft.com/office/drawing/2010/diagram" id="0" name="" descr="Group brainstorm with solid fill"/>
        </a:ext>
      </dgm:extLst>
    </dgm:pt>
  </dgm:ptLst>
  <dgm:cxnLst>
    <dgm:cxn modelId="{F820B009-5A36-4DFD-A171-2E6416437CA7}" type="presOf" srcId="{63F39E14-49BB-4530-AE6F-5E595AE152E6}" destId="{A0CFE474-B2E8-4C11-BE5E-F59FC424D345}" srcOrd="1" destOrd="0" presId="urn:microsoft.com/office/officeart/2005/8/layout/hList7"/>
    <dgm:cxn modelId="{8D125711-87E2-434D-BB66-08E65C655254}" type="presOf" srcId="{8B3827C6-2F1B-4B2D-95ED-BA03D0E7F306}" destId="{19666B3F-5DE1-4E4C-AA64-B92578993ECE}" srcOrd="0" destOrd="0" presId="urn:microsoft.com/office/officeart/2005/8/layout/hList7"/>
    <dgm:cxn modelId="{361B5419-DCDD-4ECC-B030-A612A29DF11F}" type="presOf" srcId="{63F39E14-49BB-4530-AE6F-5E595AE152E6}" destId="{411FFE6A-BE84-4CFB-90AF-28E37E9370C8}" srcOrd="0" destOrd="0" presId="urn:microsoft.com/office/officeart/2005/8/layout/hList7"/>
    <dgm:cxn modelId="{5779B145-4DD9-44DF-995F-A4AC4B387E6D}" srcId="{8B3827C6-2F1B-4B2D-95ED-BA03D0E7F306}" destId="{6464265F-755C-4CD3-9B84-08BE14ED9285}" srcOrd="1" destOrd="0" parTransId="{C226949E-81AC-413D-A639-81FC4622FBFA}" sibTransId="{E6FBA79B-A5EA-428C-8E28-72F32FB03863}"/>
    <dgm:cxn modelId="{34DCB950-8D54-44F5-9A5F-D14D438641AE}" type="presOf" srcId="{6464265F-755C-4CD3-9B84-08BE14ED9285}" destId="{47F3B737-75EC-42E7-A45B-1DAE49C32D7B}" srcOrd="0" destOrd="0" presId="urn:microsoft.com/office/officeart/2005/8/layout/hList7"/>
    <dgm:cxn modelId="{E7DF3678-E0C4-4629-8232-B9A2D9F76AA4}" srcId="{8B3827C6-2F1B-4B2D-95ED-BA03D0E7F306}" destId="{BF8664F2-5CB1-4AA2-ADDB-99BA41B342A1}" srcOrd="0" destOrd="0" parTransId="{F4EF9FFD-D35C-4BD4-8070-8F608C228F4C}" sibTransId="{C4F62513-DB99-4141-AB0B-A67EA6AE1057}"/>
    <dgm:cxn modelId="{39BF7E95-2372-4514-81CA-9124623691F7}" type="presOf" srcId="{C077ED5D-4AD2-4276-A311-6AF532E60397}" destId="{15B29AAB-D421-40AF-B417-98E25066E4B6}" srcOrd="1" destOrd="0" presId="urn:microsoft.com/office/officeart/2005/8/layout/hList7"/>
    <dgm:cxn modelId="{C000D3A6-AF73-4828-8F92-5BFA7E0BED36}" type="presOf" srcId="{C4F62513-DB99-4141-AB0B-A67EA6AE1057}" destId="{12F87D17-0A7E-4572-9D92-817217521280}" srcOrd="0" destOrd="0" presId="urn:microsoft.com/office/officeart/2005/8/layout/hList7"/>
    <dgm:cxn modelId="{F855C2AC-ED62-43DF-A951-FF559E3B703C}" type="presOf" srcId="{6464265F-755C-4CD3-9B84-08BE14ED9285}" destId="{621736DA-F3F3-48F5-9741-45438DB28EED}" srcOrd="1" destOrd="0" presId="urn:microsoft.com/office/officeart/2005/8/layout/hList7"/>
    <dgm:cxn modelId="{62208FAE-FBEC-40B1-AE5F-95AFEA479DB5}" type="presOf" srcId="{E6FBA79B-A5EA-428C-8E28-72F32FB03863}" destId="{784054A0-80B3-41B5-88CA-83850A953114}" srcOrd="0" destOrd="0" presId="urn:microsoft.com/office/officeart/2005/8/layout/hList7"/>
    <dgm:cxn modelId="{4A0BB6D5-EFAD-4030-AA02-9D04705A96A3}" type="presOf" srcId="{C077ED5D-4AD2-4276-A311-6AF532E60397}" destId="{0B78DF30-E79B-438D-B4D5-AF89B6D11317}" srcOrd="0" destOrd="0" presId="urn:microsoft.com/office/officeart/2005/8/layout/hList7"/>
    <dgm:cxn modelId="{A33E85E0-3D0D-4806-BC30-0874125B53F1}" srcId="{8B3827C6-2F1B-4B2D-95ED-BA03D0E7F306}" destId="{63F39E14-49BB-4530-AE6F-5E595AE152E6}" srcOrd="2" destOrd="0" parTransId="{D5D5A6FF-AA03-4B5D-9754-08724EB75BC1}" sibTransId="{93483315-AD12-40A8-BEFD-6B347B3C1EAB}"/>
    <dgm:cxn modelId="{44B6D9E4-91E1-4AFE-88C4-AB7E2B5142DE}" srcId="{8B3827C6-2F1B-4B2D-95ED-BA03D0E7F306}" destId="{C077ED5D-4AD2-4276-A311-6AF532E60397}" srcOrd="3" destOrd="0" parTransId="{0205DDED-0C2A-49AE-A9D1-0AF75986C90E}" sibTransId="{5326D081-FAE0-44C8-AF27-E468B103F32D}"/>
    <dgm:cxn modelId="{5A7C85EA-BCFC-4D18-96B2-FEF1276E54DF}" type="presOf" srcId="{BF8664F2-5CB1-4AA2-ADDB-99BA41B342A1}" destId="{01C9643C-6541-4BE8-ACCA-54F32AEA6CDB}" srcOrd="1" destOrd="0" presId="urn:microsoft.com/office/officeart/2005/8/layout/hList7"/>
    <dgm:cxn modelId="{D31D10F0-4BF6-4093-9A4F-C7C2C7FF0A53}" type="presOf" srcId="{BF8664F2-5CB1-4AA2-ADDB-99BA41B342A1}" destId="{8EFCFF67-A5FA-4EA2-A811-ACE64ED077D9}" srcOrd="0" destOrd="0" presId="urn:microsoft.com/office/officeart/2005/8/layout/hList7"/>
    <dgm:cxn modelId="{8A8340F9-39BF-4A7E-AC4A-A1CB66C995C9}" type="presOf" srcId="{93483315-AD12-40A8-BEFD-6B347B3C1EAB}" destId="{73E413EC-05AD-4452-B5EC-C412C91BCF87}" srcOrd="0" destOrd="0" presId="urn:microsoft.com/office/officeart/2005/8/layout/hList7"/>
    <dgm:cxn modelId="{19E7AA39-7375-4ED7-A09C-1A89C0EAB152}" type="presParOf" srcId="{19666B3F-5DE1-4E4C-AA64-B92578993ECE}" destId="{DBDBC9BC-8F74-4829-BAC5-845A41CFB274}" srcOrd="0" destOrd="0" presId="urn:microsoft.com/office/officeart/2005/8/layout/hList7"/>
    <dgm:cxn modelId="{06CDEFC3-F1EC-49EC-AD64-E6F2D631C212}" type="presParOf" srcId="{19666B3F-5DE1-4E4C-AA64-B92578993ECE}" destId="{E2B0D1B6-0CFB-44CA-BE23-FD26760D11B1}" srcOrd="1" destOrd="0" presId="urn:microsoft.com/office/officeart/2005/8/layout/hList7"/>
    <dgm:cxn modelId="{4A8830A2-6ADA-42CD-8542-8AE29830CE11}" type="presParOf" srcId="{E2B0D1B6-0CFB-44CA-BE23-FD26760D11B1}" destId="{98CB6A48-B65B-4CA8-86BF-4E61C0F10452}" srcOrd="0" destOrd="0" presId="urn:microsoft.com/office/officeart/2005/8/layout/hList7"/>
    <dgm:cxn modelId="{AAA8958C-B9AC-4D33-A8B2-A55D9BBBF115}" type="presParOf" srcId="{98CB6A48-B65B-4CA8-86BF-4E61C0F10452}" destId="{8EFCFF67-A5FA-4EA2-A811-ACE64ED077D9}" srcOrd="0" destOrd="0" presId="urn:microsoft.com/office/officeart/2005/8/layout/hList7"/>
    <dgm:cxn modelId="{A720DF36-B0B0-4BB4-85CC-30D193C95679}" type="presParOf" srcId="{98CB6A48-B65B-4CA8-86BF-4E61C0F10452}" destId="{01C9643C-6541-4BE8-ACCA-54F32AEA6CDB}" srcOrd="1" destOrd="0" presId="urn:microsoft.com/office/officeart/2005/8/layout/hList7"/>
    <dgm:cxn modelId="{C14E0C2B-B8FB-486E-97B6-9AEF8EE61C99}" type="presParOf" srcId="{98CB6A48-B65B-4CA8-86BF-4E61C0F10452}" destId="{31852C77-D3EB-4B61-AC1E-090473B6DCA7}" srcOrd="2" destOrd="0" presId="urn:microsoft.com/office/officeart/2005/8/layout/hList7"/>
    <dgm:cxn modelId="{9A67C133-1F71-476F-8A98-11D450834CD5}" type="presParOf" srcId="{98CB6A48-B65B-4CA8-86BF-4E61C0F10452}" destId="{96E56F69-B905-470F-BBEA-BB7CAD281390}" srcOrd="3" destOrd="0" presId="urn:microsoft.com/office/officeart/2005/8/layout/hList7"/>
    <dgm:cxn modelId="{C1AB78F0-6513-45D0-8089-748BAF44BFBE}" type="presParOf" srcId="{E2B0D1B6-0CFB-44CA-BE23-FD26760D11B1}" destId="{12F87D17-0A7E-4572-9D92-817217521280}" srcOrd="1" destOrd="0" presId="urn:microsoft.com/office/officeart/2005/8/layout/hList7"/>
    <dgm:cxn modelId="{DE8F808A-1844-4714-820C-D02102C13054}" type="presParOf" srcId="{E2B0D1B6-0CFB-44CA-BE23-FD26760D11B1}" destId="{C8FA8542-0520-4C61-A8D7-161921BC6D5C}" srcOrd="2" destOrd="0" presId="urn:microsoft.com/office/officeart/2005/8/layout/hList7"/>
    <dgm:cxn modelId="{925A423F-4F04-4779-834D-F0ABAFE40589}" type="presParOf" srcId="{C8FA8542-0520-4C61-A8D7-161921BC6D5C}" destId="{47F3B737-75EC-42E7-A45B-1DAE49C32D7B}" srcOrd="0" destOrd="0" presId="urn:microsoft.com/office/officeart/2005/8/layout/hList7"/>
    <dgm:cxn modelId="{607F67BE-77C6-4720-BE6A-D031C693F0F3}" type="presParOf" srcId="{C8FA8542-0520-4C61-A8D7-161921BC6D5C}" destId="{621736DA-F3F3-48F5-9741-45438DB28EED}" srcOrd="1" destOrd="0" presId="urn:microsoft.com/office/officeart/2005/8/layout/hList7"/>
    <dgm:cxn modelId="{4CB9DC2C-6D40-4385-B0EB-3D74FE065631}" type="presParOf" srcId="{C8FA8542-0520-4C61-A8D7-161921BC6D5C}" destId="{80913D4A-890A-43CE-8492-FA053FD6FD9D}" srcOrd="2" destOrd="0" presId="urn:microsoft.com/office/officeart/2005/8/layout/hList7"/>
    <dgm:cxn modelId="{BB5FEB8B-B2E0-4717-84F7-0E30D8417A9B}" type="presParOf" srcId="{C8FA8542-0520-4C61-A8D7-161921BC6D5C}" destId="{76DD7DFF-A262-4663-B8B1-F9A5C5C05848}" srcOrd="3" destOrd="0" presId="urn:microsoft.com/office/officeart/2005/8/layout/hList7"/>
    <dgm:cxn modelId="{178D68B4-8E2C-4C57-898C-EE4768D33F02}" type="presParOf" srcId="{E2B0D1B6-0CFB-44CA-BE23-FD26760D11B1}" destId="{784054A0-80B3-41B5-88CA-83850A953114}" srcOrd="3" destOrd="0" presId="urn:microsoft.com/office/officeart/2005/8/layout/hList7"/>
    <dgm:cxn modelId="{96D6CB9D-C91A-4ABF-B7F7-887EA04BFC0E}" type="presParOf" srcId="{E2B0D1B6-0CFB-44CA-BE23-FD26760D11B1}" destId="{32559549-C290-4EDD-A375-697897696840}" srcOrd="4" destOrd="0" presId="urn:microsoft.com/office/officeart/2005/8/layout/hList7"/>
    <dgm:cxn modelId="{0F046907-E7EC-42CE-A49E-25901BD10284}" type="presParOf" srcId="{32559549-C290-4EDD-A375-697897696840}" destId="{411FFE6A-BE84-4CFB-90AF-28E37E9370C8}" srcOrd="0" destOrd="0" presId="urn:microsoft.com/office/officeart/2005/8/layout/hList7"/>
    <dgm:cxn modelId="{6E1E0625-8F41-4D48-91F2-2BDB9376BB57}" type="presParOf" srcId="{32559549-C290-4EDD-A375-697897696840}" destId="{A0CFE474-B2E8-4C11-BE5E-F59FC424D345}" srcOrd="1" destOrd="0" presId="urn:microsoft.com/office/officeart/2005/8/layout/hList7"/>
    <dgm:cxn modelId="{6E02324F-7841-4DDD-ACB0-4E8B70F9AA27}" type="presParOf" srcId="{32559549-C290-4EDD-A375-697897696840}" destId="{E1B20160-E3C5-4ACC-8834-EB6D037B1E9B}" srcOrd="2" destOrd="0" presId="urn:microsoft.com/office/officeart/2005/8/layout/hList7"/>
    <dgm:cxn modelId="{0F43090F-48FB-4817-8E79-B8D6CA26E00F}" type="presParOf" srcId="{32559549-C290-4EDD-A375-697897696840}" destId="{303DA106-63B3-4EF5-9B55-E27896A63EEB}" srcOrd="3" destOrd="0" presId="urn:microsoft.com/office/officeart/2005/8/layout/hList7"/>
    <dgm:cxn modelId="{1B27004D-BF8E-4C49-8C1C-3BE33AF2F1CF}" type="presParOf" srcId="{E2B0D1B6-0CFB-44CA-BE23-FD26760D11B1}" destId="{73E413EC-05AD-4452-B5EC-C412C91BCF87}" srcOrd="5" destOrd="0" presId="urn:microsoft.com/office/officeart/2005/8/layout/hList7"/>
    <dgm:cxn modelId="{B2F05F4E-8083-4320-898E-ACB8512DB980}" type="presParOf" srcId="{E2B0D1B6-0CFB-44CA-BE23-FD26760D11B1}" destId="{05C17CF0-4955-4C68-A766-33A81B3974F2}" srcOrd="6" destOrd="0" presId="urn:microsoft.com/office/officeart/2005/8/layout/hList7"/>
    <dgm:cxn modelId="{008B774B-ADC1-4DA7-9C10-4AF4948DD15A}" type="presParOf" srcId="{05C17CF0-4955-4C68-A766-33A81B3974F2}" destId="{0B78DF30-E79B-438D-B4D5-AF89B6D11317}" srcOrd="0" destOrd="0" presId="urn:microsoft.com/office/officeart/2005/8/layout/hList7"/>
    <dgm:cxn modelId="{BCCD31B8-66E6-43FB-84AE-64A5633F79A5}" type="presParOf" srcId="{05C17CF0-4955-4C68-A766-33A81B3974F2}" destId="{15B29AAB-D421-40AF-B417-98E25066E4B6}" srcOrd="1" destOrd="0" presId="urn:microsoft.com/office/officeart/2005/8/layout/hList7"/>
    <dgm:cxn modelId="{2AD60DC0-62FF-42AD-9CC4-332B131481EB}" type="presParOf" srcId="{05C17CF0-4955-4C68-A766-33A81B3974F2}" destId="{71FE2AB6-9D48-4462-A4C2-76AAEF448315}" srcOrd="2" destOrd="0" presId="urn:microsoft.com/office/officeart/2005/8/layout/hList7"/>
    <dgm:cxn modelId="{6B6CF609-7B9D-4F55-BC4A-9BB9FE7126E5}" type="presParOf" srcId="{05C17CF0-4955-4C68-A766-33A81B3974F2}" destId="{391911FB-9194-43A6-9D23-EC71CDAB34C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CFF67-A5FA-4EA2-A811-ACE64ED077D9}">
      <dsp:nvSpPr>
        <dsp:cNvPr id="0" name=""/>
        <dsp:cNvSpPr/>
      </dsp:nvSpPr>
      <dsp:spPr>
        <a:xfrm>
          <a:off x="37752" y="0"/>
          <a:ext cx="2179169" cy="37472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solidFill>
                <a:schemeClr val="bg1"/>
              </a:solidFill>
              <a:effectLst/>
              <a:latin typeface="+mn-lt"/>
            </a:rPr>
            <a:t>Packaging has </a:t>
          </a:r>
          <a:r>
            <a:rPr lang="en-US" sz="1400" b="1" i="0" kern="1200" dirty="0">
              <a:solidFill>
                <a:schemeClr val="tx1"/>
              </a:solidFill>
            </a:rPr>
            <a:t>far-reaching implications beyond shelf life</a:t>
          </a:r>
        </a:p>
      </dsp:txBody>
      <dsp:txXfrm>
        <a:off x="37752" y="1498897"/>
        <a:ext cx="2179169" cy="1498897"/>
      </dsp:txXfrm>
    </dsp:sp>
    <dsp:sp modelId="{96E56F69-B905-470F-BBEA-BB7CAD281390}">
      <dsp:nvSpPr>
        <dsp:cNvPr id="0" name=""/>
        <dsp:cNvSpPr/>
      </dsp:nvSpPr>
      <dsp:spPr>
        <a:xfrm>
          <a:off x="467747" y="0"/>
          <a:ext cx="1247832" cy="124783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3B737-75EC-42E7-A45B-1DAE49C32D7B}">
      <dsp:nvSpPr>
        <dsp:cNvPr id="0" name=""/>
        <dsp:cNvSpPr/>
      </dsp:nvSpPr>
      <dsp:spPr>
        <a:xfrm>
          <a:off x="2246623" y="0"/>
          <a:ext cx="2179169" cy="37472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400" kern="1200" dirty="0"/>
        </a:p>
      </dsp:txBody>
      <dsp:txXfrm>
        <a:off x="2246623" y="1498897"/>
        <a:ext cx="2179169" cy="1498897"/>
      </dsp:txXfrm>
    </dsp:sp>
    <dsp:sp modelId="{76DD7DFF-A262-4663-B8B1-F9A5C5C05848}">
      <dsp:nvSpPr>
        <dsp:cNvPr id="0" name=""/>
        <dsp:cNvSpPr/>
      </dsp:nvSpPr>
      <dsp:spPr>
        <a:xfrm>
          <a:off x="2712291" y="0"/>
          <a:ext cx="1247832" cy="124783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FFE6A-BE84-4CFB-90AF-28E37E9370C8}">
      <dsp:nvSpPr>
        <dsp:cNvPr id="0" name=""/>
        <dsp:cNvSpPr/>
      </dsp:nvSpPr>
      <dsp:spPr>
        <a:xfrm>
          <a:off x="4458479" y="0"/>
          <a:ext cx="2179169" cy="37472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latin typeface="+mn-lt"/>
            </a:rPr>
            <a:t>Bayesian</a:t>
          </a:r>
          <a:r>
            <a:rPr lang="en-US" sz="1400" kern="1200" dirty="0">
              <a:latin typeface="+mn-lt"/>
            </a:rPr>
            <a:t> Models </a:t>
          </a:r>
          <a:r>
            <a:rPr lang="en-US" sz="1400" b="1" kern="1200" dirty="0">
              <a:solidFill>
                <a:schemeClr val="tx1"/>
              </a:solidFill>
              <a:latin typeface="+mn-lt"/>
            </a:rPr>
            <a:t>i</a:t>
          </a:r>
          <a:r>
            <a:rPr lang="en-US" sz="1400" b="1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rPr>
            <a:t>dentify critical aspects and </a:t>
          </a:r>
          <a:r>
            <a:rPr lang="en-US" sz="1400" b="1" kern="1200" dirty="0">
              <a:solidFill>
                <a:schemeClr val="tx1"/>
              </a:solidFill>
              <a:latin typeface="+mn-lt"/>
            </a:rPr>
            <a:t>unintended </a:t>
          </a:r>
          <a:r>
            <a:rPr lang="en-US" sz="1400" kern="1200" dirty="0">
              <a:latin typeface="+mn-lt"/>
            </a:rPr>
            <a:t>consequences </a:t>
          </a:r>
          <a:r>
            <a:rPr lang="en-US" sz="1400" kern="1200" dirty="0">
              <a:latin typeface="+mn-lt"/>
              <a:ea typeface="Times New Roman" panose="02020603050405020304" pitchFamily="18" charset="0"/>
              <a:cs typeface="Calibri" panose="020F0502020204030204" pitchFamily="34" charset="0"/>
            </a:rPr>
            <a:t>to enable implementation of this and other use cases</a:t>
          </a:r>
          <a:r>
            <a:rPr lang="en-US" sz="1400" kern="1200" dirty="0">
              <a:latin typeface="+mn-lt"/>
            </a:rPr>
            <a:t> </a:t>
          </a:r>
        </a:p>
      </dsp:txBody>
      <dsp:txXfrm>
        <a:off x="4458479" y="1498897"/>
        <a:ext cx="2179169" cy="1498897"/>
      </dsp:txXfrm>
    </dsp:sp>
    <dsp:sp modelId="{303DA106-63B3-4EF5-9B55-E27896A63EEB}">
      <dsp:nvSpPr>
        <dsp:cNvPr id="0" name=""/>
        <dsp:cNvSpPr/>
      </dsp:nvSpPr>
      <dsp:spPr>
        <a:xfrm>
          <a:off x="4956836" y="0"/>
          <a:ext cx="1247832" cy="124783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78DF30-E79B-438D-B4D5-AF89B6D11317}">
      <dsp:nvSpPr>
        <dsp:cNvPr id="0" name=""/>
        <dsp:cNvSpPr/>
      </dsp:nvSpPr>
      <dsp:spPr>
        <a:xfrm>
          <a:off x="6735711" y="0"/>
          <a:ext cx="2179169" cy="37472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0" i="0" kern="1200" dirty="0">
            <a:solidFill>
              <a:schemeClr val="bg1"/>
            </a:solidFill>
            <a:latin typeface="+mn-lt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solidFill>
                <a:schemeClr val="bg1"/>
              </a:solidFill>
              <a:latin typeface="+mn-lt"/>
            </a:rPr>
            <a:t>Use case results </a:t>
          </a:r>
          <a:r>
            <a:rPr lang="en-US" sz="1400" b="1" i="0" kern="1200" dirty="0">
              <a:solidFill>
                <a:schemeClr val="tx1"/>
              </a:solidFill>
              <a:effectLst/>
              <a:latin typeface="+mn-lt"/>
            </a:rPr>
            <a:t>can be seen in </a:t>
          </a:r>
          <a:r>
            <a:rPr lang="en-US" sz="1400" b="1" i="0" kern="1200" dirty="0">
              <a:solidFill>
                <a:schemeClr val="tx1"/>
              </a:solidFill>
              <a:latin typeface="+mn-lt"/>
            </a:rPr>
            <a:t>Bayesian Models</a:t>
          </a:r>
        </a:p>
      </dsp:txBody>
      <dsp:txXfrm>
        <a:off x="6735711" y="1498897"/>
        <a:ext cx="2179169" cy="1498897"/>
      </dsp:txXfrm>
    </dsp:sp>
    <dsp:sp modelId="{391911FB-9194-43A6-9D23-EC71CDAB34C6}">
      <dsp:nvSpPr>
        <dsp:cNvPr id="0" name=""/>
        <dsp:cNvSpPr/>
      </dsp:nvSpPr>
      <dsp:spPr>
        <a:xfrm>
          <a:off x="7201380" y="0"/>
          <a:ext cx="1247832" cy="1247832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DBC9BC-8F74-4829-BAC5-845A41CFB274}">
      <dsp:nvSpPr>
        <dsp:cNvPr id="0" name=""/>
        <dsp:cNvSpPr/>
      </dsp:nvSpPr>
      <dsp:spPr>
        <a:xfrm>
          <a:off x="118363" y="2886391"/>
          <a:ext cx="8203603" cy="860852"/>
        </a:xfrm>
        <a:prstGeom prst="leftRightArrow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E127E-7C15-44EC-AA2E-EF0732BAABC0}">
      <dsp:nvSpPr>
        <dsp:cNvPr id="0" name=""/>
        <dsp:cNvSpPr/>
      </dsp:nvSpPr>
      <dsp:spPr>
        <a:xfrm>
          <a:off x="908494" y="945287"/>
          <a:ext cx="2652592" cy="874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Internalities &amp; Externalities</a:t>
          </a:r>
        </a:p>
      </dsp:txBody>
      <dsp:txXfrm>
        <a:off x="908494" y="945287"/>
        <a:ext cx="2652592" cy="874149"/>
      </dsp:txXfrm>
    </dsp:sp>
    <dsp:sp modelId="{F8B5FF49-2F8C-4119-BEC4-9FD1B3291CB3}">
      <dsp:nvSpPr>
        <dsp:cNvPr id="0" name=""/>
        <dsp:cNvSpPr/>
      </dsp:nvSpPr>
      <dsp:spPr>
        <a:xfrm>
          <a:off x="110661" y="2636161"/>
          <a:ext cx="1958594" cy="1637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b="1" kern="1200" dirty="0">
              <a:latin typeface="Arial Narrow" panose="020B0606020202030204" pitchFamily="34" charset="0"/>
              <a:cs typeface="Rubik Light" panose="02000604000000020004" pitchFamily="2" charset="-79"/>
            </a:rPr>
            <a:t>Internalities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>
              <a:latin typeface="Arial Narrow" panose="020B0606020202030204" pitchFamily="34" charset="0"/>
              <a:cs typeface="Rubik Light" panose="02000604000000020004" pitchFamily="2" charset="-79"/>
            </a:rPr>
            <a:t>Space external to retail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Arial Narrow" panose="020B0606020202030204" pitchFamily="34" charset="0"/>
              <a:cs typeface="Rubik Light" panose="02000604000000020004" pitchFamily="2" charset="-79"/>
            </a:rPr>
            <a:t>Planogram issues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Arial Narrow" panose="020B0606020202030204" pitchFamily="34" charset="0"/>
              <a:cs typeface="Rubik Light" panose="02000604000000020004" pitchFamily="2" charset="-79"/>
            </a:rPr>
            <a:t>Labor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Arial Narrow" panose="020B0606020202030204" pitchFamily="34" charset="0"/>
              <a:cs typeface="Rubik Light" panose="02000604000000020004" pitchFamily="2" charset="-79"/>
            </a:rPr>
            <a:t>OOS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Arial Narrow" panose="020B0606020202030204" pitchFamily="34" charset="0"/>
              <a:cs typeface="Rubik Light" panose="02000604000000020004" pitchFamily="2" charset="-79"/>
            </a:rPr>
            <a:t>Unmet consumer needs for size and product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Arial Narrow" panose="020B0606020202030204" pitchFamily="34" charset="0"/>
              <a:ea typeface="Times New Roman" panose="02020603050405020304" pitchFamily="18" charset="0"/>
              <a:cs typeface="Rubik Light" panose="02000604000000020004" pitchFamily="2" charset="-79"/>
            </a:rPr>
            <a:t>Shifts in value chain drivers</a:t>
          </a:r>
          <a:endParaRPr lang="en-US" sz="1200" kern="1200" dirty="0">
            <a:latin typeface="Arial Narrow" panose="020B060602020203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sp:txBody>
      <dsp:txXfrm>
        <a:off x="110661" y="2636161"/>
        <a:ext cx="1958594" cy="1637730"/>
      </dsp:txXfrm>
    </dsp:sp>
    <dsp:sp modelId="{8494BCEF-E6ED-4007-997D-387935F72442}">
      <dsp:nvSpPr>
        <dsp:cNvPr id="0" name=""/>
        <dsp:cNvSpPr/>
      </dsp:nvSpPr>
      <dsp:spPr>
        <a:xfrm>
          <a:off x="905480" y="679425"/>
          <a:ext cx="211001" cy="2110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323E95-3CF6-4EA9-BA0C-369CBE0C859E}">
      <dsp:nvSpPr>
        <dsp:cNvPr id="0" name=""/>
        <dsp:cNvSpPr/>
      </dsp:nvSpPr>
      <dsp:spPr>
        <a:xfrm>
          <a:off x="1053181" y="384023"/>
          <a:ext cx="211001" cy="2110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8E0F5D-1C00-49CD-B181-7C254DB90328}">
      <dsp:nvSpPr>
        <dsp:cNvPr id="0" name=""/>
        <dsp:cNvSpPr/>
      </dsp:nvSpPr>
      <dsp:spPr>
        <a:xfrm>
          <a:off x="1407664" y="443103"/>
          <a:ext cx="331574" cy="3315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67FAA-CE6A-45C2-8686-BBC9F565B4B0}">
      <dsp:nvSpPr>
        <dsp:cNvPr id="0" name=""/>
        <dsp:cNvSpPr/>
      </dsp:nvSpPr>
      <dsp:spPr>
        <a:xfrm>
          <a:off x="1703066" y="118160"/>
          <a:ext cx="211001" cy="2110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345CA6-86F7-4F8A-A35A-4503EFB44E1F}">
      <dsp:nvSpPr>
        <dsp:cNvPr id="0" name=""/>
        <dsp:cNvSpPr/>
      </dsp:nvSpPr>
      <dsp:spPr>
        <a:xfrm>
          <a:off x="2087089" y="0"/>
          <a:ext cx="211001" cy="2110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0E0B6-C930-4574-A5B2-EBC2C8AFA953}">
      <dsp:nvSpPr>
        <dsp:cNvPr id="0" name=""/>
        <dsp:cNvSpPr/>
      </dsp:nvSpPr>
      <dsp:spPr>
        <a:xfrm>
          <a:off x="2559733" y="206781"/>
          <a:ext cx="211001" cy="2110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76BF7-5E5E-4733-BCE8-FF74517D7B6B}">
      <dsp:nvSpPr>
        <dsp:cNvPr id="0" name=""/>
        <dsp:cNvSpPr/>
      </dsp:nvSpPr>
      <dsp:spPr>
        <a:xfrm>
          <a:off x="2855135" y="354482"/>
          <a:ext cx="331574" cy="3315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5188E-0514-45FD-A6AC-DF86CF70D850}">
      <dsp:nvSpPr>
        <dsp:cNvPr id="0" name=""/>
        <dsp:cNvSpPr/>
      </dsp:nvSpPr>
      <dsp:spPr>
        <a:xfrm>
          <a:off x="3268698" y="679425"/>
          <a:ext cx="211001" cy="2110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A5030-9991-4819-A280-3721ABC27F9D}">
      <dsp:nvSpPr>
        <dsp:cNvPr id="0" name=""/>
        <dsp:cNvSpPr/>
      </dsp:nvSpPr>
      <dsp:spPr>
        <a:xfrm>
          <a:off x="3445940" y="1004367"/>
          <a:ext cx="211001" cy="2110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FB90D-932A-4D37-9F7F-C3E878DE9DF0}">
      <dsp:nvSpPr>
        <dsp:cNvPr id="0" name=""/>
        <dsp:cNvSpPr/>
      </dsp:nvSpPr>
      <dsp:spPr>
        <a:xfrm>
          <a:off x="1909848" y="384023"/>
          <a:ext cx="542575" cy="5425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1F6F7-B09D-4895-9278-95AD804F4AD2}">
      <dsp:nvSpPr>
        <dsp:cNvPr id="0" name=""/>
        <dsp:cNvSpPr/>
      </dsp:nvSpPr>
      <dsp:spPr>
        <a:xfrm>
          <a:off x="757779" y="1506551"/>
          <a:ext cx="211001" cy="2110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2E169E-996E-488E-B805-98D3910DF3B9}">
      <dsp:nvSpPr>
        <dsp:cNvPr id="0" name=""/>
        <dsp:cNvSpPr/>
      </dsp:nvSpPr>
      <dsp:spPr>
        <a:xfrm>
          <a:off x="935020" y="1772414"/>
          <a:ext cx="331574" cy="3315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168B91-94EB-4D09-8ACA-A3C0E5EAB2FC}">
      <dsp:nvSpPr>
        <dsp:cNvPr id="0" name=""/>
        <dsp:cNvSpPr/>
      </dsp:nvSpPr>
      <dsp:spPr>
        <a:xfrm>
          <a:off x="1378123" y="2008735"/>
          <a:ext cx="482289" cy="4822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3FAEB-D091-41B2-870E-6B1A4A944205}">
      <dsp:nvSpPr>
        <dsp:cNvPr id="0" name=""/>
        <dsp:cNvSpPr/>
      </dsp:nvSpPr>
      <dsp:spPr>
        <a:xfrm>
          <a:off x="1998468" y="2392758"/>
          <a:ext cx="211001" cy="2110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FCC56-230D-46D1-8A0F-7DECFD3EC7C0}">
      <dsp:nvSpPr>
        <dsp:cNvPr id="0" name=""/>
        <dsp:cNvSpPr/>
      </dsp:nvSpPr>
      <dsp:spPr>
        <a:xfrm>
          <a:off x="2116629" y="2008735"/>
          <a:ext cx="331574" cy="3315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AB4EBB-77CA-41F7-B3BB-6828B0982612}">
      <dsp:nvSpPr>
        <dsp:cNvPr id="0" name=""/>
        <dsp:cNvSpPr/>
      </dsp:nvSpPr>
      <dsp:spPr>
        <a:xfrm>
          <a:off x="2412032" y="2422299"/>
          <a:ext cx="211001" cy="2110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DE1A5-AC01-4010-8762-1C1536279A38}">
      <dsp:nvSpPr>
        <dsp:cNvPr id="0" name=""/>
        <dsp:cNvSpPr/>
      </dsp:nvSpPr>
      <dsp:spPr>
        <a:xfrm>
          <a:off x="2677894" y="1949655"/>
          <a:ext cx="482289" cy="4822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2AB2B9-516B-4AE6-88CC-E099D4AD5232}">
      <dsp:nvSpPr>
        <dsp:cNvPr id="0" name=""/>
        <dsp:cNvSpPr/>
      </dsp:nvSpPr>
      <dsp:spPr>
        <a:xfrm>
          <a:off x="3327779" y="1831494"/>
          <a:ext cx="331574" cy="3315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B760B-A75E-4DA3-9EE1-F5942DD86890}">
      <dsp:nvSpPr>
        <dsp:cNvPr id="0" name=""/>
        <dsp:cNvSpPr/>
      </dsp:nvSpPr>
      <dsp:spPr>
        <a:xfrm>
          <a:off x="4318178" y="442612"/>
          <a:ext cx="973785" cy="1859063"/>
        </a:xfrm>
        <a:prstGeom prst="chevron">
          <a:avLst>
            <a:gd name="adj" fmla="val 6231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96B811-7F62-4B76-84BF-3830A79BC145}">
      <dsp:nvSpPr>
        <dsp:cNvPr id="0" name=""/>
        <dsp:cNvSpPr/>
      </dsp:nvSpPr>
      <dsp:spPr>
        <a:xfrm>
          <a:off x="5114911" y="442612"/>
          <a:ext cx="973785" cy="1859063"/>
        </a:xfrm>
        <a:prstGeom prst="chevron">
          <a:avLst>
            <a:gd name="adj" fmla="val 6231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82A02-1A46-41B5-AD7B-373E1DFD77FF}">
      <dsp:nvSpPr>
        <dsp:cNvPr id="0" name=""/>
        <dsp:cNvSpPr/>
      </dsp:nvSpPr>
      <dsp:spPr>
        <a:xfrm>
          <a:off x="6400114" y="310726"/>
          <a:ext cx="2257412" cy="22574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tx1"/>
              </a:solidFill>
            </a:rPr>
            <a:t>Goals</a:t>
          </a:r>
        </a:p>
      </dsp:txBody>
      <dsp:txXfrm>
        <a:off x="6730704" y="641316"/>
        <a:ext cx="1596232" cy="1596232"/>
      </dsp:txXfrm>
    </dsp:sp>
    <dsp:sp modelId="{7A03597E-C894-4FFC-9975-990067931CE5}">
      <dsp:nvSpPr>
        <dsp:cNvPr id="0" name=""/>
        <dsp:cNvSpPr/>
      </dsp:nvSpPr>
      <dsp:spPr>
        <a:xfrm>
          <a:off x="6644772" y="2775368"/>
          <a:ext cx="1868367" cy="1637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Arial Narrow" panose="020B0606020202030204" pitchFamily="34" charset="0"/>
              <a:ea typeface="Rubik Light" charset="0"/>
              <a:cs typeface="Rubik Light" panose="02000604000000020004" pitchFamily="2" charset="-79"/>
            </a:rPr>
            <a:t>More sustainable food system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Arial Narrow" panose="020B0606020202030204" pitchFamily="34" charset="0"/>
              <a:ea typeface="Rubik Light" charset="0"/>
              <a:cs typeface="Rubik Light" panose="02000604000000020004" pitchFamily="2" charset="-79"/>
            </a:rPr>
            <a:t>Less food waste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Arial Narrow" panose="020B0606020202030204" pitchFamily="34" charset="0"/>
              <a:ea typeface="Rubik Light" charset="0"/>
              <a:cs typeface="Rubik Light" panose="02000604000000020004" pitchFamily="2" charset="-79"/>
            </a:rPr>
            <a:t>Greater Resilience</a:t>
          </a:r>
          <a:endParaRPr lang="en-US" sz="1200" kern="1200" dirty="0">
            <a:latin typeface="Arial Narrow" panose="020B0606020202030204" pitchFamily="34" charset="0"/>
            <a:ea typeface="Rubik Light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Arial Narrow" panose="020B0606020202030204" pitchFamily="34" charset="0"/>
              <a:ea typeface="Rubik Light" charset="0"/>
              <a:cs typeface="Arial" panose="020B0604020202020204" pitchFamily="34" charset="0"/>
            </a:rPr>
            <a:t>Optimized costs</a:t>
          </a:r>
          <a:endParaRPr lang="en-US" sz="1200" kern="1200" dirty="0"/>
        </a:p>
      </dsp:txBody>
      <dsp:txXfrm>
        <a:off x="6644772" y="2775368"/>
        <a:ext cx="1868367" cy="16377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CFF67-A5FA-4EA2-A811-ACE64ED077D9}">
      <dsp:nvSpPr>
        <dsp:cNvPr id="0" name=""/>
        <dsp:cNvSpPr/>
      </dsp:nvSpPr>
      <dsp:spPr>
        <a:xfrm>
          <a:off x="37752" y="0"/>
          <a:ext cx="2179169" cy="37472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solidFill>
                <a:schemeClr val="bg1"/>
              </a:solidFill>
              <a:effectLst/>
              <a:latin typeface="+mn-lt"/>
            </a:rPr>
            <a:t>Packaging has </a:t>
          </a:r>
          <a:r>
            <a:rPr lang="en-US" sz="1400" b="1" i="0" kern="1200" dirty="0">
              <a:solidFill>
                <a:schemeClr val="tx1"/>
              </a:solidFill>
            </a:rPr>
            <a:t>far-reaching implications beyond shelf life</a:t>
          </a:r>
        </a:p>
      </dsp:txBody>
      <dsp:txXfrm>
        <a:off x="37752" y="1498897"/>
        <a:ext cx="2179169" cy="1498897"/>
      </dsp:txXfrm>
    </dsp:sp>
    <dsp:sp modelId="{96E56F69-B905-470F-BBEA-BB7CAD281390}">
      <dsp:nvSpPr>
        <dsp:cNvPr id="0" name=""/>
        <dsp:cNvSpPr/>
      </dsp:nvSpPr>
      <dsp:spPr>
        <a:xfrm>
          <a:off x="467747" y="0"/>
          <a:ext cx="1247832" cy="124783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3B737-75EC-42E7-A45B-1DAE49C32D7B}">
      <dsp:nvSpPr>
        <dsp:cNvPr id="0" name=""/>
        <dsp:cNvSpPr/>
      </dsp:nvSpPr>
      <dsp:spPr>
        <a:xfrm>
          <a:off x="2246623" y="0"/>
          <a:ext cx="2179169" cy="37472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400" kern="1200" dirty="0"/>
        </a:p>
      </dsp:txBody>
      <dsp:txXfrm>
        <a:off x="2246623" y="1498897"/>
        <a:ext cx="2179169" cy="1498897"/>
      </dsp:txXfrm>
    </dsp:sp>
    <dsp:sp modelId="{76DD7DFF-A262-4663-B8B1-F9A5C5C05848}">
      <dsp:nvSpPr>
        <dsp:cNvPr id="0" name=""/>
        <dsp:cNvSpPr/>
      </dsp:nvSpPr>
      <dsp:spPr>
        <a:xfrm>
          <a:off x="2712291" y="0"/>
          <a:ext cx="1247832" cy="124783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FFE6A-BE84-4CFB-90AF-28E37E9370C8}">
      <dsp:nvSpPr>
        <dsp:cNvPr id="0" name=""/>
        <dsp:cNvSpPr/>
      </dsp:nvSpPr>
      <dsp:spPr>
        <a:xfrm>
          <a:off x="4458479" y="0"/>
          <a:ext cx="2179169" cy="37472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latin typeface="+mn-lt"/>
            </a:rPr>
            <a:t>Bayesian</a:t>
          </a:r>
          <a:r>
            <a:rPr lang="en-US" sz="1400" kern="1200" dirty="0">
              <a:latin typeface="+mn-lt"/>
            </a:rPr>
            <a:t> Models </a:t>
          </a:r>
          <a:r>
            <a:rPr lang="en-US" sz="1400" b="1" kern="1200" dirty="0">
              <a:solidFill>
                <a:schemeClr val="tx1"/>
              </a:solidFill>
              <a:latin typeface="+mn-lt"/>
            </a:rPr>
            <a:t>i</a:t>
          </a:r>
          <a:r>
            <a:rPr lang="en-US" sz="1400" b="1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rPr>
            <a:t>dentify critical aspects and </a:t>
          </a:r>
          <a:r>
            <a:rPr lang="en-US" sz="1400" b="1" kern="1200" dirty="0">
              <a:solidFill>
                <a:schemeClr val="tx1"/>
              </a:solidFill>
              <a:latin typeface="+mn-lt"/>
            </a:rPr>
            <a:t>unintended </a:t>
          </a:r>
          <a:r>
            <a:rPr lang="en-US" sz="1400" kern="1200" dirty="0">
              <a:latin typeface="+mn-lt"/>
            </a:rPr>
            <a:t>consequences </a:t>
          </a:r>
          <a:r>
            <a:rPr lang="en-US" sz="1400" kern="1200" dirty="0">
              <a:latin typeface="+mn-lt"/>
              <a:ea typeface="Times New Roman" panose="02020603050405020304" pitchFamily="18" charset="0"/>
              <a:cs typeface="Calibri" panose="020F0502020204030204" pitchFamily="34" charset="0"/>
            </a:rPr>
            <a:t>to enable implementation of this and other use cases</a:t>
          </a:r>
          <a:r>
            <a:rPr lang="en-US" sz="1400" kern="1200" dirty="0">
              <a:latin typeface="+mn-lt"/>
            </a:rPr>
            <a:t> </a:t>
          </a:r>
        </a:p>
      </dsp:txBody>
      <dsp:txXfrm>
        <a:off x="4458479" y="1498897"/>
        <a:ext cx="2179169" cy="1498897"/>
      </dsp:txXfrm>
    </dsp:sp>
    <dsp:sp modelId="{303DA106-63B3-4EF5-9B55-E27896A63EEB}">
      <dsp:nvSpPr>
        <dsp:cNvPr id="0" name=""/>
        <dsp:cNvSpPr/>
      </dsp:nvSpPr>
      <dsp:spPr>
        <a:xfrm>
          <a:off x="4956836" y="0"/>
          <a:ext cx="1247832" cy="124783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78DF30-E79B-438D-B4D5-AF89B6D11317}">
      <dsp:nvSpPr>
        <dsp:cNvPr id="0" name=""/>
        <dsp:cNvSpPr/>
      </dsp:nvSpPr>
      <dsp:spPr>
        <a:xfrm>
          <a:off x="6735711" y="0"/>
          <a:ext cx="2179169" cy="37472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0" i="0" kern="1200" dirty="0">
            <a:solidFill>
              <a:schemeClr val="bg1"/>
            </a:solidFill>
            <a:latin typeface="+mn-lt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solidFill>
                <a:schemeClr val="bg1"/>
              </a:solidFill>
              <a:latin typeface="+mn-lt"/>
            </a:rPr>
            <a:t>Use case results </a:t>
          </a:r>
          <a:r>
            <a:rPr lang="en-US" sz="1400" b="1" i="0" kern="1200" dirty="0">
              <a:solidFill>
                <a:schemeClr val="tx1"/>
              </a:solidFill>
              <a:effectLst/>
              <a:latin typeface="+mn-lt"/>
            </a:rPr>
            <a:t>can be seen in </a:t>
          </a:r>
          <a:r>
            <a:rPr lang="en-US" sz="1400" b="1" i="0" kern="1200" dirty="0">
              <a:solidFill>
                <a:schemeClr val="tx1"/>
              </a:solidFill>
              <a:latin typeface="+mn-lt"/>
            </a:rPr>
            <a:t>Bayesian Models</a:t>
          </a:r>
        </a:p>
      </dsp:txBody>
      <dsp:txXfrm>
        <a:off x="6735711" y="1498897"/>
        <a:ext cx="2179169" cy="1498897"/>
      </dsp:txXfrm>
    </dsp:sp>
    <dsp:sp modelId="{391911FB-9194-43A6-9D23-EC71CDAB34C6}">
      <dsp:nvSpPr>
        <dsp:cNvPr id="0" name=""/>
        <dsp:cNvSpPr/>
      </dsp:nvSpPr>
      <dsp:spPr>
        <a:xfrm>
          <a:off x="7201380" y="0"/>
          <a:ext cx="1247832" cy="1247832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DBC9BC-8F74-4829-BAC5-845A41CFB274}">
      <dsp:nvSpPr>
        <dsp:cNvPr id="0" name=""/>
        <dsp:cNvSpPr/>
      </dsp:nvSpPr>
      <dsp:spPr>
        <a:xfrm>
          <a:off x="118363" y="2886391"/>
          <a:ext cx="8203603" cy="860852"/>
        </a:xfrm>
        <a:prstGeom prst="leftRightArrow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205EC-79CA-49DE-BC72-940A07D1190C}" type="datetimeFigureOut">
              <a:rPr lang="en-US" smtClean="0"/>
              <a:t>12/14/2022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8DCDA-9A39-4723-A779-78CE525B7B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140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731E2-A62F-4625-8C30-CA261D9339A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297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2DB86-48E8-489D-8FED-235D6860A66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786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2DB86-48E8-489D-8FED-235D6860A66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263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2DB86-48E8-489D-8FED-235D6860A66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3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2DB86-48E8-489D-8FED-235D6860A66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21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2DB86-48E8-489D-8FED-235D6860A66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419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59337-EB37-0A41-A4C2-B97E16F7DDD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358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2DB86-48E8-489D-8FED-235D6860A66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581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5566F-1370-4B0F-8BB1-7ABE6E91CCD9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356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731E2-A62F-4625-8C30-CA261D9339A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962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731E2-A62F-4625-8C30-CA261D9339A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84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5566F-1370-4B0F-8BB1-7ABE6E91CCD9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997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59337-EB37-0A41-A4C2-B97E16F7DDD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162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59337-EB37-0A41-A4C2-B97E16F7DDD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240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59337-EB37-0A41-A4C2-B97E16F7DDD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825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59337-EB37-0A41-A4C2-B97E16F7DDD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23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2DB86-48E8-489D-8FED-235D6860A66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352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85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TR_Persp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F73ED5F-1CD0-5A4D-99A8-201F70046FA2}"/>
              </a:ext>
            </a:extLst>
          </p:cNvPr>
          <p:cNvGrpSpPr/>
          <p:nvPr/>
        </p:nvGrpSpPr>
        <p:grpSpPr>
          <a:xfrm flipV="1">
            <a:off x="1" y="1185795"/>
            <a:ext cx="7975076" cy="286094"/>
            <a:chOff x="0" y="2554664"/>
            <a:chExt cx="5000771" cy="216816"/>
          </a:xfrm>
          <a:solidFill>
            <a:srgbClr val="F06F3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0869AFC-D093-4543-9ACD-C57AE490E544}"/>
                </a:ext>
              </a:extLst>
            </p:cNvPr>
            <p:cNvSpPr/>
            <p:nvPr/>
          </p:nvSpPr>
          <p:spPr>
            <a:xfrm>
              <a:off x="0" y="2554664"/>
              <a:ext cx="4807670" cy="216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97594BBE-3BAF-3F40-B497-788AE9EE375B}"/>
                </a:ext>
              </a:extLst>
            </p:cNvPr>
            <p:cNvSpPr/>
            <p:nvPr/>
          </p:nvSpPr>
          <p:spPr>
            <a:xfrm>
              <a:off x="4807670" y="2554664"/>
              <a:ext cx="193101" cy="2168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2A9A28A-5C06-F647-8EF0-A9DE95148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00585"/>
            <a:ext cx="8050150" cy="744219"/>
          </a:xfrm>
        </p:spPr>
        <p:txBody>
          <a:bodyPr anchor="ctr">
            <a:noAutofit/>
          </a:bodyPr>
          <a:lstStyle>
            <a:lvl1pPr>
              <a:defRPr sz="4400" b="0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Rubik Light" panose="02000604000000020004" pitchFamily="2" charset="-79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99AC0-AE23-E642-BACC-276311050B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8AFF50-F27B-4B8C-9AC2-301204B639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1E2BC63-CC39-FA44-BDC7-D50544DBF9EB}"/>
              </a:ext>
            </a:extLst>
          </p:cNvPr>
          <p:cNvSpPr/>
          <p:nvPr/>
        </p:nvSpPr>
        <p:spPr>
          <a:xfrm>
            <a:off x="8135789" y="908799"/>
            <a:ext cx="828761" cy="1959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3206A191-49AF-D94D-B5DF-953C43E622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279" y="1638123"/>
            <a:ext cx="1966913" cy="5186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k" panose="02000604000000020004" pitchFamily="2" charset="-79"/>
                <a:cs typeface="Rubik" panose="02000604000000020004" pitchFamily="2" charset="-79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BD71396-B4C4-C64B-A0A4-8938AFAE75D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D1C65-7D1E-454F-9D2B-F639C990A806}"/>
              </a:ext>
            </a:extLst>
          </p:cNvPr>
          <p:cNvSpPr/>
          <p:nvPr userDrawn="1"/>
        </p:nvSpPr>
        <p:spPr>
          <a:xfrm>
            <a:off x="2267" y="-1"/>
            <a:ext cx="828761" cy="1471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1D0DD8C-29E3-3E53-6383-B1D5239DC9AB}"/>
              </a:ext>
            </a:extLst>
          </p:cNvPr>
          <p:cNvSpPr>
            <a:spLocks noChangeAspect="1"/>
          </p:cNvSpPr>
          <p:nvPr userDrawn="1"/>
        </p:nvSpPr>
        <p:spPr>
          <a:xfrm>
            <a:off x="67697" y="32614"/>
            <a:ext cx="640080" cy="64008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E05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3300653-5D52-0869-E525-3861FCF1D03D}"/>
              </a:ext>
            </a:extLst>
          </p:cNvPr>
          <p:cNvSpPr>
            <a:spLocks noChangeAspect="1"/>
          </p:cNvSpPr>
          <p:nvPr userDrawn="1"/>
        </p:nvSpPr>
        <p:spPr>
          <a:xfrm>
            <a:off x="344924" y="592124"/>
            <a:ext cx="640080" cy="64008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E05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210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TR_Persp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FC9A79-9B8D-1BA3-570F-0A737812824C}"/>
              </a:ext>
            </a:extLst>
          </p:cNvPr>
          <p:cNvSpPr/>
          <p:nvPr userDrawn="1"/>
        </p:nvSpPr>
        <p:spPr>
          <a:xfrm>
            <a:off x="0" y="1185795"/>
            <a:ext cx="9144000" cy="49308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F73ED5F-1CD0-5A4D-99A8-201F70046FA2}"/>
              </a:ext>
            </a:extLst>
          </p:cNvPr>
          <p:cNvGrpSpPr/>
          <p:nvPr/>
        </p:nvGrpSpPr>
        <p:grpSpPr>
          <a:xfrm flipV="1">
            <a:off x="1" y="1185795"/>
            <a:ext cx="7975076" cy="286094"/>
            <a:chOff x="0" y="2554664"/>
            <a:chExt cx="5000771" cy="216816"/>
          </a:xfrm>
          <a:solidFill>
            <a:srgbClr val="F06F3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0869AFC-D093-4543-9ACD-C57AE490E544}"/>
                </a:ext>
              </a:extLst>
            </p:cNvPr>
            <p:cNvSpPr/>
            <p:nvPr/>
          </p:nvSpPr>
          <p:spPr>
            <a:xfrm>
              <a:off x="0" y="2554664"/>
              <a:ext cx="4807670" cy="216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97594BBE-3BAF-3F40-B497-788AE9EE375B}"/>
                </a:ext>
              </a:extLst>
            </p:cNvPr>
            <p:cNvSpPr/>
            <p:nvPr/>
          </p:nvSpPr>
          <p:spPr>
            <a:xfrm>
              <a:off x="4807670" y="2554664"/>
              <a:ext cx="193101" cy="2168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2A9A28A-5C06-F647-8EF0-A9DE95148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00585"/>
            <a:ext cx="8050150" cy="744219"/>
          </a:xfrm>
        </p:spPr>
        <p:txBody>
          <a:bodyPr anchor="ctr">
            <a:noAutofit/>
          </a:bodyPr>
          <a:lstStyle>
            <a:lvl1pPr>
              <a:defRPr sz="4400" b="0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Rubik Light" panose="02000604000000020004" pitchFamily="2" charset="-79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99AC0-AE23-E642-BACC-276311050B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8AFF50-F27B-4B8C-9AC2-301204B639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1E2BC63-CC39-FA44-BDC7-D50544DBF9EB}"/>
              </a:ext>
            </a:extLst>
          </p:cNvPr>
          <p:cNvSpPr/>
          <p:nvPr userDrawn="1"/>
        </p:nvSpPr>
        <p:spPr>
          <a:xfrm>
            <a:off x="8135789" y="908799"/>
            <a:ext cx="828761" cy="1959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BD71396-B4C4-C64B-A0A4-8938AFAE75D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1D0DD8C-29E3-3E53-6383-B1D5239DC9AB}"/>
              </a:ext>
            </a:extLst>
          </p:cNvPr>
          <p:cNvSpPr>
            <a:spLocks noChangeAspect="1"/>
          </p:cNvSpPr>
          <p:nvPr userDrawn="1"/>
        </p:nvSpPr>
        <p:spPr>
          <a:xfrm>
            <a:off x="67697" y="32614"/>
            <a:ext cx="640080" cy="64008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E05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3300653-5D52-0869-E525-3861FCF1D03D}"/>
              </a:ext>
            </a:extLst>
          </p:cNvPr>
          <p:cNvSpPr>
            <a:spLocks noChangeAspect="1"/>
          </p:cNvSpPr>
          <p:nvPr userDrawn="1"/>
        </p:nvSpPr>
        <p:spPr>
          <a:xfrm>
            <a:off x="344924" y="592124"/>
            <a:ext cx="640080" cy="64008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E05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9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29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3155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58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218759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398" y="6384794"/>
            <a:ext cx="596733" cy="365125"/>
          </a:xfrm>
          <a:prstGeom prst="rect">
            <a:avLst/>
          </a:prstGeom>
        </p:spPr>
        <p:txBody>
          <a:bodyPr/>
          <a:lstStyle/>
          <a:p>
            <a:fld id="{45D02AA0-ABF2-4EE4-AD64-3CF02F4C3C70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8067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83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08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TR_Persp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F73ED5F-1CD0-5A4D-99A8-201F70046FA2}"/>
              </a:ext>
            </a:extLst>
          </p:cNvPr>
          <p:cNvGrpSpPr/>
          <p:nvPr/>
        </p:nvGrpSpPr>
        <p:grpSpPr>
          <a:xfrm flipV="1">
            <a:off x="1" y="1185795"/>
            <a:ext cx="7975076" cy="286094"/>
            <a:chOff x="0" y="2554664"/>
            <a:chExt cx="5000771" cy="216816"/>
          </a:xfrm>
          <a:solidFill>
            <a:srgbClr val="F06F3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0869AFC-D093-4543-9ACD-C57AE490E544}"/>
                </a:ext>
              </a:extLst>
            </p:cNvPr>
            <p:cNvSpPr/>
            <p:nvPr/>
          </p:nvSpPr>
          <p:spPr>
            <a:xfrm>
              <a:off x="0" y="2554664"/>
              <a:ext cx="4807670" cy="216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97594BBE-3BAF-3F40-B497-788AE9EE375B}"/>
                </a:ext>
              </a:extLst>
            </p:cNvPr>
            <p:cNvSpPr/>
            <p:nvPr/>
          </p:nvSpPr>
          <p:spPr>
            <a:xfrm>
              <a:off x="4807670" y="2554664"/>
              <a:ext cx="193101" cy="2168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2A9A28A-5C06-F647-8EF0-A9DE95148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00585"/>
            <a:ext cx="8050150" cy="744219"/>
          </a:xfrm>
        </p:spPr>
        <p:txBody>
          <a:bodyPr anchor="ctr">
            <a:noAutofit/>
          </a:bodyPr>
          <a:lstStyle>
            <a:lvl1pPr>
              <a:defRPr sz="4400" b="0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Rubik Light" panose="02000604000000020004" pitchFamily="2" charset="-79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99AC0-AE23-E642-BACC-276311050B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8AFF50-F27B-4B8C-9AC2-301204B639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1E2BC63-CC39-FA44-BDC7-D50544DBF9EB}"/>
              </a:ext>
            </a:extLst>
          </p:cNvPr>
          <p:cNvSpPr/>
          <p:nvPr/>
        </p:nvSpPr>
        <p:spPr>
          <a:xfrm>
            <a:off x="8135789" y="908799"/>
            <a:ext cx="828761" cy="1959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BD71396-B4C4-C64B-A0A4-8938AFAE75D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D1C65-7D1E-454F-9D2B-F639C990A806}"/>
              </a:ext>
            </a:extLst>
          </p:cNvPr>
          <p:cNvSpPr/>
          <p:nvPr userDrawn="1"/>
        </p:nvSpPr>
        <p:spPr>
          <a:xfrm>
            <a:off x="2267" y="-1"/>
            <a:ext cx="912132" cy="15943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B0B8DB-4C4F-402A-946C-04240DE8BF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3" y="118586"/>
            <a:ext cx="671548" cy="1067210"/>
          </a:xfrm>
          <a:prstGeom prst="rect">
            <a:avLst/>
          </a:prstGeom>
        </p:spPr>
      </p:pic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762B00C1-3655-171B-E51D-D178FF980E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3" y="118585"/>
            <a:ext cx="824432" cy="106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85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TR_Persp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F73ED5F-1CD0-5A4D-99A8-201F70046FA2}"/>
              </a:ext>
            </a:extLst>
          </p:cNvPr>
          <p:cNvGrpSpPr/>
          <p:nvPr/>
        </p:nvGrpSpPr>
        <p:grpSpPr>
          <a:xfrm flipV="1">
            <a:off x="1" y="1185795"/>
            <a:ext cx="7975076" cy="286094"/>
            <a:chOff x="0" y="2554664"/>
            <a:chExt cx="5000771" cy="216816"/>
          </a:xfrm>
          <a:solidFill>
            <a:srgbClr val="F06F3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0869AFC-D093-4543-9ACD-C57AE490E544}"/>
                </a:ext>
              </a:extLst>
            </p:cNvPr>
            <p:cNvSpPr/>
            <p:nvPr/>
          </p:nvSpPr>
          <p:spPr>
            <a:xfrm>
              <a:off x="0" y="2554664"/>
              <a:ext cx="4807670" cy="216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97594BBE-3BAF-3F40-B497-788AE9EE375B}"/>
                </a:ext>
              </a:extLst>
            </p:cNvPr>
            <p:cNvSpPr/>
            <p:nvPr/>
          </p:nvSpPr>
          <p:spPr>
            <a:xfrm>
              <a:off x="4807670" y="2554664"/>
              <a:ext cx="193101" cy="21681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2A9A28A-5C06-F647-8EF0-A9DE95148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00585"/>
            <a:ext cx="8050150" cy="744219"/>
          </a:xfrm>
        </p:spPr>
        <p:txBody>
          <a:bodyPr anchor="ctr">
            <a:noAutofit/>
          </a:bodyPr>
          <a:lstStyle>
            <a:lvl1pPr>
              <a:defRPr sz="4400" b="0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Rubik Light" panose="02000604000000020004" pitchFamily="2" charset="-79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99AC0-AE23-E642-BACC-276311050B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8AFF50-F27B-4B8C-9AC2-301204B639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1E2BC63-CC39-FA44-BDC7-D50544DBF9EB}"/>
              </a:ext>
            </a:extLst>
          </p:cNvPr>
          <p:cNvSpPr/>
          <p:nvPr/>
        </p:nvSpPr>
        <p:spPr>
          <a:xfrm>
            <a:off x="8135789" y="908799"/>
            <a:ext cx="828761" cy="1959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BD71396-B4C4-C64B-A0A4-8938AFAE75D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D1C65-7D1E-454F-9D2B-F639C990A806}"/>
              </a:ext>
            </a:extLst>
          </p:cNvPr>
          <p:cNvSpPr/>
          <p:nvPr userDrawn="1"/>
        </p:nvSpPr>
        <p:spPr>
          <a:xfrm>
            <a:off x="2267" y="-1"/>
            <a:ext cx="912132" cy="15943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028" name="Picture 4" descr="University of Florida logo">
            <a:extLst>
              <a:ext uri="{FF2B5EF4-FFF2-40B4-BE49-F238E27FC236}">
                <a16:creationId xmlns:a16="http://schemas.microsoft.com/office/drawing/2014/main" id="{455A3BDC-FA59-F8CD-458A-9631203ACA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3" y="18618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35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WordPictureWatermark13262685" descr="plantilla oficio X SLIM V3-01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2" t="1200" r="70782" b="87821"/>
          <a:stretch/>
        </p:blipFill>
        <p:spPr bwMode="auto">
          <a:xfrm>
            <a:off x="47450" y="6124567"/>
            <a:ext cx="818800" cy="72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WordPictureWatermark13262685" descr="plantilla oficio X SLIM V3-01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0" t="1049" r="10619" b="84677"/>
          <a:stretch/>
        </p:blipFill>
        <p:spPr bwMode="auto">
          <a:xfrm>
            <a:off x="7707100" y="0"/>
            <a:ext cx="1436900" cy="91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5275" y="174524"/>
            <a:ext cx="7258050" cy="1483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75" y="1825625"/>
            <a:ext cx="8305800" cy="4294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" b="16634"/>
          <a:stretch/>
        </p:blipFill>
        <p:spPr>
          <a:xfrm>
            <a:off x="4007153" y="6120528"/>
            <a:ext cx="1451162" cy="73053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4"/>
          <a:stretch/>
        </p:blipFill>
        <p:spPr>
          <a:xfrm>
            <a:off x="5617508" y="6157182"/>
            <a:ext cx="1415974" cy="69388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90"/>
          <a:stretch/>
        </p:blipFill>
        <p:spPr>
          <a:xfrm>
            <a:off x="7192676" y="5992201"/>
            <a:ext cx="1840716" cy="85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4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claire@packagingtechnologyandresearch.com" TargetMode="External"/><Relationship Id="rId13" Type="http://schemas.openxmlformats.org/officeDocument/2006/relationships/image" Target="../media/image20.png"/><Relationship Id="rId18" Type="http://schemas.openxmlformats.org/officeDocument/2006/relationships/image" Target="../media/image25.jpe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g"/><Relationship Id="rId11" Type="http://schemas.openxmlformats.org/officeDocument/2006/relationships/image" Target="../media/image18.jpeg"/><Relationship Id="rId5" Type="http://schemas.openxmlformats.org/officeDocument/2006/relationships/image" Target="../media/image13.png"/><Relationship Id="rId15" Type="http://schemas.openxmlformats.org/officeDocument/2006/relationships/image" Target="../media/image22.jpeg"/><Relationship Id="rId10" Type="http://schemas.openxmlformats.org/officeDocument/2006/relationships/image" Target="../media/image17.png"/><Relationship Id="rId4" Type="http://schemas.openxmlformats.org/officeDocument/2006/relationships/image" Target="../media/image12.jp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hyperlink" Target="mailto:claire@packagingtechnologyandresearch.com" TargetMode="External"/><Relationship Id="rId7" Type="http://schemas.openxmlformats.org/officeDocument/2006/relationships/image" Target="../media/image76.png"/><Relationship Id="rId2" Type="http://schemas.openxmlformats.org/officeDocument/2006/relationships/hyperlink" Target="mailto:claire@packagingtechnologyandresearch.com?subject=Set%20up%20a%20virtual%20cofee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5.jpe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18" Type="http://schemas.openxmlformats.org/officeDocument/2006/relationships/image" Target="../media/image39.svg"/><Relationship Id="rId3" Type="http://schemas.openxmlformats.org/officeDocument/2006/relationships/hyperlink" Target="mailto:claire@packagingtechnologyandresearch.com" TargetMode="External"/><Relationship Id="rId21" Type="http://schemas.openxmlformats.org/officeDocument/2006/relationships/image" Target="../media/image42.pn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7.emf"/><Relationship Id="rId20" Type="http://schemas.openxmlformats.org/officeDocument/2006/relationships/image" Target="../media/image41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7.jpg"/><Relationship Id="rId15" Type="http://schemas.openxmlformats.org/officeDocument/2006/relationships/image" Target="../media/image36.sv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6.emf"/><Relationship Id="rId9" Type="http://schemas.openxmlformats.org/officeDocument/2006/relationships/image" Target="../media/image30.svg"/><Relationship Id="rId14" Type="http://schemas.openxmlformats.org/officeDocument/2006/relationships/image" Target="../media/image35.png"/><Relationship Id="rId22" Type="http://schemas.openxmlformats.org/officeDocument/2006/relationships/image" Target="../media/image4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hyperlink" Target="mailto:claire@packagingtechnologyandresearch.com" TargetMode="External"/><Relationship Id="rId7" Type="http://schemas.openxmlformats.org/officeDocument/2006/relationships/image" Target="../media/image13.png"/><Relationship Id="rId12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11" Type="http://schemas.openxmlformats.org/officeDocument/2006/relationships/image" Target="../media/image20.png"/><Relationship Id="rId5" Type="http://schemas.openxmlformats.org/officeDocument/2006/relationships/image" Target="../media/image45.png"/><Relationship Id="rId10" Type="http://schemas.openxmlformats.org/officeDocument/2006/relationships/image" Target="../media/image47.png"/><Relationship Id="rId4" Type="http://schemas.openxmlformats.org/officeDocument/2006/relationships/image" Target="../media/image44.jpg"/><Relationship Id="rId9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1122363"/>
            <a:ext cx="9060872" cy="195334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05500"/>
                </a:solidFill>
              </a:rPr>
              <a:t>Implications of shelf life at the extremes</a:t>
            </a:r>
            <a:endParaRPr lang="es-CO" dirty="0">
              <a:solidFill>
                <a:srgbClr val="E055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8174" y="3546620"/>
            <a:ext cx="8211127" cy="2189017"/>
          </a:xfrm>
        </p:spPr>
        <p:txBody>
          <a:bodyPr>
            <a:normAutofit/>
          </a:bodyPr>
          <a:lstStyle/>
          <a:p>
            <a:r>
              <a:rPr lang="en-US" b="1" dirty="0"/>
              <a:t>Defining the value chain benefits of  packaging that drastically increases or decreases product shelf life</a:t>
            </a:r>
          </a:p>
          <a:p>
            <a:endParaRPr lang="en-US" dirty="0"/>
          </a:p>
          <a:p>
            <a:pPr algn="l"/>
            <a:r>
              <a:rPr lang="en-US" dirty="0"/>
              <a:t>		 Claire Sand &amp; Ziynet Boz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95336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89D05940-D9C9-CDF9-1C44-C681C2FD359B}"/>
              </a:ext>
            </a:extLst>
          </p:cNvPr>
          <p:cNvSpPr>
            <a:spLocks noChangeAspect="1"/>
          </p:cNvSpPr>
          <p:nvPr/>
        </p:nvSpPr>
        <p:spPr>
          <a:xfrm>
            <a:off x="6488411" y="1614432"/>
            <a:ext cx="2478801" cy="4012710"/>
          </a:xfrm>
          <a:prstGeom prst="snip2DiagRect">
            <a:avLst/>
          </a:prstGeom>
          <a:solidFill>
            <a:srgbClr val="E05500"/>
          </a:solidFill>
          <a:ln>
            <a:solidFill>
              <a:srgbClr val="F4A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43C4F0-4CBD-D625-2219-B8E600DA9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D5A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 Making I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Bayesian models translate industry needs into parameters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17B025-299D-F149-89B7-4A63ABD8EE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r" defTabSz="685800" rtl="0" eaLnBrk="1" latinLnBrk="0" hangingPunct="1">
              <a:defRPr sz="675" b="0" i="0" kern="1200">
                <a:solidFill>
                  <a:schemeClr val="bg1"/>
                </a:solidFill>
                <a:latin typeface="Rubik" panose="02000604000000020004" pitchFamily="2" charset="-79"/>
                <a:ea typeface="+mn-ea"/>
                <a:cs typeface="Rubik" panose="02000604000000020004" pitchFamily="2" charset="-79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E93103-D7C9-A94E-9DA4-7AAF7C649D1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72C08F-96F6-4B93-9897-972CB90B8720}"/>
              </a:ext>
            </a:extLst>
          </p:cNvPr>
          <p:cNvSpPr txBox="1"/>
          <p:nvPr/>
        </p:nvSpPr>
        <p:spPr>
          <a:xfrm>
            <a:off x="182468" y="2428104"/>
            <a:ext cx="37463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&gt; XR Expands Tacit Knowledge 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C76BE0-3C33-4FD4-88B8-EE6B895E0E32}"/>
              </a:ext>
            </a:extLst>
          </p:cNvPr>
          <p:cNvSpPr txBox="1"/>
          <p:nvPr/>
        </p:nvSpPr>
        <p:spPr>
          <a:xfrm>
            <a:off x="151277" y="2788262"/>
            <a:ext cx="3435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&gt; Beta-Packaging Provides Agility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D235F2-4C4D-4693-9C54-1D2371F85368}"/>
              </a:ext>
            </a:extLst>
          </p:cNvPr>
          <p:cNvSpPr txBox="1"/>
          <p:nvPr/>
        </p:nvSpPr>
        <p:spPr>
          <a:xfrm>
            <a:off x="182468" y="3176168"/>
            <a:ext cx="40185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&gt; AI to Achieve Planet-Centered Design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507E309-D90D-4142-A114-044A19142FE2}"/>
              </a:ext>
            </a:extLst>
          </p:cNvPr>
          <p:cNvSpPr txBox="1">
            <a:spLocks/>
          </p:cNvSpPr>
          <p:nvPr/>
        </p:nvSpPr>
        <p:spPr>
          <a:xfrm>
            <a:off x="151279" y="976865"/>
            <a:ext cx="7130670" cy="812945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k" panose="02000604000000020004" pitchFamily="2" charset="-79"/>
                <a:ea typeface="+mj-ea"/>
                <a:cs typeface="Rubik" panose="02000604000000020004" pitchFamily="2" charset="-79"/>
              </a:defRPr>
            </a:lvl1pPr>
          </a:lstStyle>
          <a:p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AE3CC5-B1BD-4B71-B09B-A67B81E1C614}"/>
              </a:ext>
            </a:extLst>
          </p:cNvPr>
          <p:cNvSpPr txBox="1"/>
          <p:nvPr/>
        </p:nvSpPr>
        <p:spPr>
          <a:xfrm>
            <a:off x="151278" y="2082616"/>
            <a:ext cx="86371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&gt;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Interactions 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5A9982-FD36-3414-83CF-ABF5ACFEC874}"/>
              </a:ext>
            </a:extLst>
          </p:cNvPr>
          <p:cNvSpPr txBox="1"/>
          <p:nvPr/>
        </p:nvSpPr>
        <p:spPr>
          <a:xfrm>
            <a:off x="1395667" y="1935386"/>
            <a:ext cx="4962354" cy="401271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Much of academic research is not applicable to industry needs</a:t>
            </a:r>
          </a:p>
          <a:p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Bio-derived films that compete against bPE and bPET are an example</a:t>
            </a:r>
          </a:p>
          <a:p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Using Bayesian models, parameters that need to be achieved, these films are better able to find a niche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79AA1F59-B5D6-D8FC-864C-BDB8C16FE9F8}"/>
              </a:ext>
            </a:extLst>
          </p:cNvPr>
          <p:cNvSpPr/>
          <p:nvPr/>
        </p:nvSpPr>
        <p:spPr>
          <a:xfrm>
            <a:off x="6369526" y="1578337"/>
            <a:ext cx="2430379" cy="3934326"/>
          </a:xfrm>
          <a:prstGeom prst="snip2DiagRect">
            <a:avLst/>
          </a:prstGeom>
          <a:solidFill>
            <a:srgbClr val="F4A573"/>
          </a:solidFill>
          <a:ln>
            <a:solidFill>
              <a:srgbClr val="F4A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512E0C-9A17-1882-9B34-3BAFA31DA4FD}"/>
              </a:ext>
            </a:extLst>
          </p:cNvPr>
          <p:cNvSpPr txBox="1"/>
          <p:nvPr/>
        </p:nvSpPr>
        <p:spPr>
          <a:xfrm>
            <a:off x="6421854" y="1960684"/>
            <a:ext cx="233045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Rubik Light" panose="02000604000000020004" pitchFamily="2" charset="-79"/>
              </a:rPr>
              <a:t>Examples</a:t>
            </a:r>
          </a:p>
          <a:p>
            <a:endParaRPr lang="en-US" sz="1800" b="1" dirty="0">
              <a:latin typeface="Arial Narrow" panose="020B0606020202030204" pitchFamily="34" charset="0"/>
              <a:ea typeface="Calibri" panose="020F0502020204030204" pitchFamily="34" charset="0"/>
              <a:cs typeface="Rubik Light" panose="02000604000000020004" pitchFamily="2" charset="-79"/>
            </a:endParaRPr>
          </a:p>
          <a:p>
            <a:pPr marL="257175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rial Narrow" panose="020B0606020202030204" pitchFamily="34" charset="0"/>
                <a:ea typeface="Calibri" panose="020F0502020204030204" pitchFamily="34" charset="0"/>
                <a:cs typeface="Rubik Light" panose="02000604000000020004" pitchFamily="2" charset="-79"/>
              </a:rPr>
              <a:t>Edible barrier for raw  pet food company</a:t>
            </a:r>
          </a:p>
          <a:p>
            <a:pPr marL="257175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rial Narrow" panose="020B0606020202030204" pitchFamily="34" charset="0"/>
                <a:ea typeface="Calibri" panose="020F0502020204030204" pitchFamily="34" charset="0"/>
                <a:cs typeface="Rubik Light" panose="02000604000000020004" pitchFamily="2" charset="-79"/>
              </a:rPr>
              <a:t>Intelligent packaging for frozen vegetable supplier to QSRs</a:t>
            </a:r>
          </a:p>
          <a:p>
            <a:pPr marL="257175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rial Narrow" panose="020B0606020202030204" pitchFamily="34" charset="0"/>
                <a:ea typeface="Calibri" panose="020F0502020204030204" pitchFamily="34" charset="0"/>
                <a:cs typeface="Rubik Light" panose="02000604000000020004" pitchFamily="2" charset="-79"/>
              </a:rPr>
              <a:t>Active packaging example with bread</a:t>
            </a:r>
            <a:endParaRPr lang="en-US" sz="1800" dirty="0">
              <a:latin typeface="Arial Narrow" panose="020B0606020202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pic>
        <p:nvPicPr>
          <p:cNvPr id="12" name="Graphic 11" descr="Iceberg with solid fill">
            <a:extLst>
              <a:ext uri="{FF2B5EF4-FFF2-40B4-BE49-F238E27FC236}">
                <a16:creationId xmlns:a16="http://schemas.microsoft.com/office/drawing/2014/main" id="{2B1E351E-8004-5ED1-3F38-1002B0215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7944" y="2080187"/>
            <a:ext cx="640080" cy="640080"/>
          </a:xfrm>
          <a:prstGeom prst="rect">
            <a:avLst/>
          </a:prstGeom>
        </p:spPr>
      </p:pic>
      <p:pic>
        <p:nvPicPr>
          <p:cNvPr id="13" name="Graphic 12" descr="Playbook">
            <a:extLst>
              <a:ext uri="{FF2B5EF4-FFF2-40B4-BE49-F238E27FC236}">
                <a16:creationId xmlns:a16="http://schemas.microsoft.com/office/drawing/2014/main" id="{2616FFCE-719B-6321-173B-741CFF8F3D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9891" y="4426758"/>
            <a:ext cx="640080" cy="640080"/>
          </a:xfrm>
          <a:prstGeom prst="rect">
            <a:avLst/>
          </a:prstGeom>
        </p:spPr>
      </p:pic>
      <p:pic>
        <p:nvPicPr>
          <p:cNvPr id="15" name="Graphic 14" descr="Competition with solid fill">
            <a:extLst>
              <a:ext uri="{FF2B5EF4-FFF2-40B4-BE49-F238E27FC236}">
                <a16:creationId xmlns:a16="http://schemas.microsoft.com/office/drawing/2014/main" id="{CD4B05C4-DBE5-6C6F-FE90-A3A78031CF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7944" y="2985038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19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8B211686-6033-4945-84C8-CECB06600F2B}"/>
              </a:ext>
            </a:extLst>
          </p:cNvPr>
          <p:cNvSpPr txBox="1"/>
          <p:nvPr/>
        </p:nvSpPr>
        <p:spPr>
          <a:xfrm>
            <a:off x="318741" y="1846729"/>
            <a:ext cx="5042239" cy="412258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marL="257175" indent="-2571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a typeface="Times New Roman" panose="02020603050405020304" pitchFamily="18" charset="0"/>
              </a:rPr>
              <a:t>This use case addresses what is considered when switching to a better barrier </a:t>
            </a:r>
          </a:p>
          <a:p>
            <a:pPr marL="257175" indent="-2571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a typeface="Times New Roman" panose="02020603050405020304" pitchFamily="18" charset="0"/>
                <a:cs typeface="Rubik Light" panose="02000604000000020004" pitchFamily="2" charset="-79"/>
              </a:rPr>
              <a:t>Bakery considering converting to metalized film from OPP</a:t>
            </a:r>
          </a:p>
          <a:p>
            <a:pPr marL="257175" indent="-2571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a typeface="Times New Roman" panose="02020603050405020304" pitchFamily="18" charset="0"/>
                <a:cs typeface="Rubik Light" panose="02000604000000020004" pitchFamily="2" charset="-79"/>
              </a:rPr>
              <a:t>Lower cost due to high oil prices and excess metalized capacity</a:t>
            </a:r>
          </a:p>
          <a:p>
            <a:pPr marL="257175" indent="-2571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a typeface="Times New Roman" panose="02020603050405020304" pitchFamily="18" charset="0"/>
                <a:cs typeface="Rubik Light" panose="02000604000000020004" pitchFamily="2" charset="-79"/>
              </a:rPr>
              <a:t>Shelf life models show this will increase shelf life from 60 to 370 days</a:t>
            </a:r>
          </a:p>
          <a:p>
            <a:pPr>
              <a:spcAft>
                <a:spcPts val="1800"/>
              </a:spcAft>
            </a:pPr>
            <a:endParaRPr lang="en-US" sz="2200" dirty="0">
              <a:ea typeface="Times New Roman" panose="02020603050405020304" pitchFamily="18" charset="0"/>
              <a:cs typeface="Rubik Light" panose="02000604000000020004" pitchFamily="2" charset="-79"/>
            </a:endParaRPr>
          </a:p>
          <a:p>
            <a:pPr>
              <a:spcAft>
                <a:spcPts val="1800"/>
              </a:spcAft>
            </a:pPr>
            <a:endParaRPr lang="en-US" sz="22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3">
            <a:extLst>
              <a:ext uri="{FF2B5EF4-FFF2-40B4-BE49-F238E27FC236}">
                <a16:creationId xmlns:a16="http://schemas.microsoft.com/office/drawing/2014/main" id="{BA7E965F-AC61-4C68-A7B0-16C32B509D11}"/>
              </a:ext>
            </a:extLst>
          </p:cNvPr>
          <p:cNvSpPr txBox="1">
            <a:spLocks/>
          </p:cNvSpPr>
          <p:nvPr/>
        </p:nvSpPr>
        <p:spPr>
          <a:xfrm>
            <a:off x="88343" y="1034476"/>
            <a:ext cx="8318686" cy="127754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endParaRPr lang="en-US" sz="3300" dirty="0">
              <a:solidFill>
                <a:srgbClr val="5FB1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879D37-9D31-5D7D-589F-D189237E2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D5A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 I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spc="-1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Use case scenario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 descr="A picture containing indoor&#10;&#10;Description automatically generated">
            <a:extLst>
              <a:ext uri="{FF2B5EF4-FFF2-40B4-BE49-F238E27FC236}">
                <a16:creationId xmlns:a16="http://schemas.microsoft.com/office/drawing/2014/main" id="{E654554F-FDCE-B634-B1E4-911898B46E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980" y="2055706"/>
            <a:ext cx="3464279" cy="3476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573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3">
            <a:extLst>
              <a:ext uri="{FF2B5EF4-FFF2-40B4-BE49-F238E27FC236}">
                <a16:creationId xmlns:a16="http://schemas.microsoft.com/office/drawing/2014/main" id="{BA7E965F-AC61-4C68-A7B0-16C32B509D11}"/>
              </a:ext>
            </a:extLst>
          </p:cNvPr>
          <p:cNvSpPr txBox="1">
            <a:spLocks/>
          </p:cNvSpPr>
          <p:nvPr/>
        </p:nvSpPr>
        <p:spPr>
          <a:xfrm>
            <a:off x="88343" y="1034476"/>
            <a:ext cx="8318686" cy="127754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endParaRPr lang="en-US" sz="3300" dirty="0">
              <a:solidFill>
                <a:srgbClr val="5FB1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879D37-9D31-5D7D-589F-D189237E2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D5A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 I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spc="-1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Defined Parent – Child relationships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48119D-7623-DD2A-8698-163334DE4E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47" t="3470" r="-11083" b="-10019"/>
          <a:stretch/>
        </p:blipFill>
        <p:spPr>
          <a:xfrm>
            <a:off x="88343" y="1673246"/>
            <a:ext cx="5049280" cy="5138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AD8111-80E4-47ED-9151-F7C7D4CF2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209" y="1651783"/>
            <a:ext cx="4293448" cy="490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7F118A6-31F2-4DC4-BDB2-39E1ADC4FCEA}"/>
              </a:ext>
            </a:extLst>
          </p:cNvPr>
          <p:cNvSpPr/>
          <p:nvPr/>
        </p:nvSpPr>
        <p:spPr>
          <a:xfrm>
            <a:off x="201759" y="3891583"/>
            <a:ext cx="2167370" cy="1340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B211686-6033-4945-84C8-CECB06600F2B}"/>
              </a:ext>
            </a:extLst>
          </p:cNvPr>
          <p:cNvSpPr txBox="1"/>
          <p:nvPr/>
        </p:nvSpPr>
        <p:spPr>
          <a:xfrm>
            <a:off x="293385" y="1673246"/>
            <a:ext cx="8557230" cy="2316235"/>
          </a:xfrm>
          <a:prstGeom prst="rect">
            <a:avLst/>
          </a:prstGeom>
        </p:spPr>
        <p:txBody>
          <a:bodyPr vert="horz" lIns="68580" tIns="34290" rIns="68580" bIns="34290" numCol="2" rtlCol="0">
            <a:noAutofit/>
          </a:bodyPr>
          <a:lstStyle/>
          <a:p>
            <a:pPr marL="257175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Quality Assurance </a:t>
            </a:r>
          </a:p>
          <a:p>
            <a:pPr marL="257175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Environment </a:t>
            </a:r>
          </a:p>
          <a:p>
            <a:pPr marL="257175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  <a:cs typeface="Rubik Light" panose="02000604000000020004" pitchFamily="2" charset="-79"/>
              </a:rPr>
              <a:t>Post Consumer  Package Handling</a:t>
            </a:r>
          </a:p>
          <a:p>
            <a:pPr marL="257175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  <a:cs typeface="Rubik Light" panose="02000604000000020004" pitchFamily="2" charset="-79"/>
              </a:rPr>
              <a:t>Food Waste</a:t>
            </a:r>
          </a:p>
          <a:p>
            <a:pPr marL="257175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  <a:cs typeface="Rubik Light" panose="02000604000000020004" pitchFamily="2" charset="-79"/>
              </a:rPr>
              <a:t>Rick</a:t>
            </a:r>
          </a:p>
          <a:p>
            <a:pPr marL="257175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  <a:cs typeface="Rubik Light" panose="02000604000000020004" pitchFamily="2" charset="-79"/>
              </a:rPr>
              <a:t>Innovation</a:t>
            </a:r>
          </a:p>
          <a:p>
            <a:pPr marL="257175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  <a:cs typeface="Rubik Light" panose="02000604000000020004" pitchFamily="2" charset="-79"/>
              </a:rPr>
              <a:t>Food Safety</a:t>
            </a:r>
          </a:p>
          <a:p>
            <a:pPr marL="257175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ea typeface="Times New Roman" panose="02020603050405020304" pitchFamily="18" charset="0"/>
              <a:cs typeface="Rubik Light" panose="02000604000000020004" pitchFamily="2" charset="-79"/>
            </a:endParaRPr>
          </a:p>
          <a:p>
            <a:pPr marL="257175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ea typeface="Times New Roman" panose="02020603050405020304" pitchFamily="18" charset="0"/>
              <a:cs typeface="Rubik Light" panose="02000604000000020004" pitchFamily="2" charset="-79"/>
            </a:endParaRPr>
          </a:p>
          <a:p>
            <a:pPr marL="257175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  <a:cs typeface="Rubik Light" panose="02000604000000020004" pitchFamily="2" charset="-79"/>
              </a:rPr>
              <a:t>Marketing Distribution</a:t>
            </a:r>
          </a:p>
          <a:p>
            <a:pPr marL="257175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  <a:cs typeface="Rubik Light" panose="02000604000000020004" pitchFamily="2" charset="-79"/>
              </a:rPr>
              <a:t>Retailer</a:t>
            </a:r>
          </a:p>
          <a:p>
            <a:pPr marL="257175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  <a:cs typeface="Rubik Light" panose="02000604000000020004" pitchFamily="2" charset="-79"/>
              </a:rPr>
              <a:t>Packaging Converters</a:t>
            </a:r>
          </a:p>
          <a:p>
            <a:pPr marL="257175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  <a:cs typeface="Rubik Light" panose="02000604000000020004" pitchFamily="2" charset="-79"/>
              </a:rPr>
              <a:t>Ingredient supplier</a:t>
            </a:r>
          </a:p>
          <a:p>
            <a:pPr marL="257175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  <a:cs typeface="Rubik Light" panose="02000604000000020004" pitchFamily="2" charset="-79"/>
              </a:rPr>
              <a:t>Package properties</a:t>
            </a:r>
          </a:p>
          <a:p>
            <a:pPr marL="257175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  <a:cs typeface="Rubik Light" panose="02000604000000020004" pitchFamily="2" charset="-79"/>
              </a:rPr>
              <a:t>Production </a:t>
            </a:r>
          </a:p>
          <a:p>
            <a:pPr marL="257175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  <a:cs typeface="Rubik Light" panose="02000604000000020004" pitchFamily="2" charset="-79"/>
              </a:rPr>
              <a:t>Capital Investment</a:t>
            </a:r>
          </a:p>
          <a:p>
            <a:pPr>
              <a:spcAft>
                <a:spcPts val="1200"/>
              </a:spcAft>
            </a:pPr>
            <a:endParaRPr lang="en-US" sz="2400" dirty="0">
              <a:ea typeface="Times New Roman" panose="02020603050405020304" pitchFamily="18" charset="0"/>
              <a:cs typeface="Rubik Light" panose="02000604000000020004" pitchFamily="2" charset="-79"/>
            </a:endParaRPr>
          </a:p>
          <a:p>
            <a:pPr>
              <a:spcAft>
                <a:spcPts val="1200"/>
              </a:spcAft>
            </a:pPr>
            <a:endParaRPr lang="en-US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-17145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3">
            <a:extLst>
              <a:ext uri="{FF2B5EF4-FFF2-40B4-BE49-F238E27FC236}">
                <a16:creationId xmlns:a16="http://schemas.microsoft.com/office/drawing/2014/main" id="{BA7E965F-AC61-4C68-A7B0-16C32B509D11}"/>
              </a:ext>
            </a:extLst>
          </p:cNvPr>
          <p:cNvSpPr txBox="1">
            <a:spLocks/>
          </p:cNvSpPr>
          <p:nvPr/>
        </p:nvSpPr>
        <p:spPr>
          <a:xfrm>
            <a:off x="88343" y="1034476"/>
            <a:ext cx="8318686" cy="127754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endParaRPr lang="en-US" sz="3300" dirty="0">
              <a:solidFill>
                <a:srgbClr val="5FB1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879D37-9D31-5D7D-589F-D189237E2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D5A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 I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spc="-1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Use case scenario – Defined Parent – Child relationships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078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7F118A6-31F2-4DC4-BDB2-39E1ADC4FCEA}"/>
              </a:ext>
            </a:extLst>
          </p:cNvPr>
          <p:cNvSpPr/>
          <p:nvPr/>
        </p:nvSpPr>
        <p:spPr>
          <a:xfrm>
            <a:off x="201759" y="3891583"/>
            <a:ext cx="2167370" cy="1340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Title 13">
            <a:extLst>
              <a:ext uri="{FF2B5EF4-FFF2-40B4-BE49-F238E27FC236}">
                <a16:creationId xmlns:a16="http://schemas.microsoft.com/office/drawing/2014/main" id="{BA7E965F-AC61-4C68-A7B0-16C32B509D11}"/>
              </a:ext>
            </a:extLst>
          </p:cNvPr>
          <p:cNvSpPr txBox="1">
            <a:spLocks/>
          </p:cNvSpPr>
          <p:nvPr/>
        </p:nvSpPr>
        <p:spPr>
          <a:xfrm>
            <a:off x="88343" y="1034476"/>
            <a:ext cx="8318686" cy="127754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endParaRPr lang="en-US" sz="3300" dirty="0">
              <a:solidFill>
                <a:srgbClr val="5FB1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879D37-9D31-5D7D-589F-D189237E2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D5A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I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spc="-1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Implications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95E35E-1BE5-DE41-7568-6B2F0E166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43" y="1854639"/>
            <a:ext cx="9144000" cy="396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7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7F118A6-31F2-4DC4-BDB2-39E1ADC4FCEA}"/>
              </a:ext>
            </a:extLst>
          </p:cNvPr>
          <p:cNvSpPr/>
          <p:nvPr/>
        </p:nvSpPr>
        <p:spPr>
          <a:xfrm>
            <a:off x="201759" y="3891583"/>
            <a:ext cx="2167370" cy="1340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Title 13">
            <a:extLst>
              <a:ext uri="{FF2B5EF4-FFF2-40B4-BE49-F238E27FC236}">
                <a16:creationId xmlns:a16="http://schemas.microsoft.com/office/drawing/2014/main" id="{BA7E965F-AC61-4C68-A7B0-16C32B509D11}"/>
              </a:ext>
            </a:extLst>
          </p:cNvPr>
          <p:cNvSpPr txBox="1">
            <a:spLocks/>
          </p:cNvSpPr>
          <p:nvPr/>
        </p:nvSpPr>
        <p:spPr>
          <a:xfrm>
            <a:off x="88343" y="1034476"/>
            <a:ext cx="8318686" cy="127754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endParaRPr lang="en-US" sz="3300" dirty="0">
              <a:solidFill>
                <a:srgbClr val="5FB1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879D37-9D31-5D7D-589F-D189237E2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D5A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I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spc="-1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Implications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BDCCFD-CB07-C546-5820-5517034BE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2033587"/>
            <a:ext cx="9067800" cy="320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7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7F118A6-31F2-4DC4-BDB2-39E1ADC4FCEA}"/>
              </a:ext>
            </a:extLst>
          </p:cNvPr>
          <p:cNvSpPr/>
          <p:nvPr/>
        </p:nvSpPr>
        <p:spPr>
          <a:xfrm>
            <a:off x="201759" y="3891583"/>
            <a:ext cx="2167370" cy="1340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Title 13">
            <a:extLst>
              <a:ext uri="{FF2B5EF4-FFF2-40B4-BE49-F238E27FC236}">
                <a16:creationId xmlns:a16="http://schemas.microsoft.com/office/drawing/2014/main" id="{BA7E965F-AC61-4C68-A7B0-16C32B509D11}"/>
              </a:ext>
            </a:extLst>
          </p:cNvPr>
          <p:cNvSpPr txBox="1">
            <a:spLocks/>
          </p:cNvSpPr>
          <p:nvPr/>
        </p:nvSpPr>
        <p:spPr>
          <a:xfrm>
            <a:off x="88343" y="1034476"/>
            <a:ext cx="8318686" cy="127754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endParaRPr lang="en-US" sz="3300" dirty="0">
              <a:solidFill>
                <a:srgbClr val="5FB1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879D37-9D31-5D7D-589F-D189237E2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D5A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I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spc="-1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Implications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1447E3-82E7-8198-07E8-47221EEB6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660576"/>
            <a:ext cx="7238663" cy="432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2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43C4F0-4CBD-D625-2219-B8E600DA9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D5A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I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Bayesian modeling showed implications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17B025-299D-F149-89B7-4A63ABD8EE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r" defTabSz="685800" rtl="0" eaLnBrk="1" latinLnBrk="0" hangingPunct="1">
              <a:defRPr sz="675" b="0" i="0" kern="1200">
                <a:solidFill>
                  <a:schemeClr val="bg1"/>
                </a:solidFill>
                <a:latin typeface="Rubik" panose="02000604000000020004" pitchFamily="2" charset="-79"/>
                <a:ea typeface="+mn-ea"/>
                <a:cs typeface="Rubik" panose="02000604000000020004" pitchFamily="2" charset="-79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E93103-D7C9-A94E-9DA4-7AAF7C649D1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C76BE0-3C33-4FD4-88B8-EE6B895E0E32}"/>
              </a:ext>
            </a:extLst>
          </p:cNvPr>
          <p:cNvSpPr txBox="1"/>
          <p:nvPr/>
        </p:nvSpPr>
        <p:spPr>
          <a:xfrm>
            <a:off x="151277" y="2788262"/>
            <a:ext cx="3435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&gt; Beta-Packaging Provides Agility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D235F2-4C4D-4693-9C54-1D2371F85368}"/>
              </a:ext>
            </a:extLst>
          </p:cNvPr>
          <p:cNvSpPr txBox="1"/>
          <p:nvPr/>
        </p:nvSpPr>
        <p:spPr>
          <a:xfrm>
            <a:off x="182468" y="3176168"/>
            <a:ext cx="40185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&gt; AI to Achieve Planet-Centered Design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507E309-D90D-4142-A114-044A19142FE2}"/>
              </a:ext>
            </a:extLst>
          </p:cNvPr>
          <p:cNvSpPr txBox="1">
            <a:spLocks/>
          </p:cNvSpPr>
          <p:nvPr/>
        </p:nvSpPr>
        <p:spPr>
          <a:xfrm>
            <a:off x="151279" y="976865"/>
            <a:ext cx="7130670" cy="812945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k" panose="02000604000000020004" pitchFamily="2" charset="-79"/>
                <a:ea typeface="+mj-ea"/>
                <a:cs typeface="Rubik" panose="02000604000000020004" pitchFamily="2" charset="-79"/>
              </a:defRPr>
            </a:lvl1pPr>
          </a:lstStyle>
          <a:p>
            <a:endParaRPr lang="en-US" sz="2400" dirty="0"/>
          </a:p>
        </p:txBody>
      </p:sp>
      <p:pic>
        <p:nvPicPr>
          <p:cNvPr id="11" name="Picture 10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0621E502-0EAC-0BEF-D309-CEEC33053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481" y="1609192"/>
            <a:ext cx="5647038" cy="458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61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7F118A6-31F2-4DC4-BDB2-39E1ADC4FCEA}"/>
              </a:ext>
            </a:extLst>
          </p:cNvPr>
          <p:cNvSpPr/>
          <p:nvPr/>
        </p:nvSpPr>
        <p:spPr>
          <a:xfrm>
            <a:off x="201759" y="3891583"/>
            <a:ext cx="2167370" cy="1340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Title 13">
            <a:extLst>
              <a:ext uri="{FF2B5EF4-FFF2-40B4-BE49-F238E27FC236}">
                <a16:creationId xmlns:a16="http://schemas.microsoft.com/office/drawing/2014/main" id="{BA7E965F-AC61-4C68-A7B0-16C32B509D11}"/>
              </a:ext>
            </a:extLst>
          </p:cNvPr>
          <p:cNvSpPr txBox="1">
            <a:spLocks/>
          </p:cNvSpPr>
          <p:nvPr/>
        </p:nvSpPr>
        <p:spPr>
          <a:xfrm>
            <a:off x="88343" y="1034476"/>
            <a:ext cx="8318686" cy="127754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endParaRPr lang="en-US" sz="3300" dirty="0">
              <a:solidFill>
                <a:srgbClr val="5FB1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879D37-9D31-5D7D-589F-D189237E2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D5A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I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spc="-1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Implications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9421A74-E5A8-CDC1-B75F-B65C45701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2" y="1479393"/>
            <a:ext cx="4737524" cy="4587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18758F-C8A8-33A0-6065-1173F20CA57D}"/>
              </a:ext>
            </a:extLst>
          </p:cNvPr>
          <p:cNvSpPr txBox="1"/>
          <p:nvPr/>
        </p:nvSpPr>
        <p:spPr>
          <a:xfrm>
            <a:off x="5222667" y="158133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Parents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120D08-6FB6-3129-CBE4-B441A7EA217F}"/>
              </a:ext>
            </a:extLst>
          </p:cNvPr>
          <p:cNvGrpSpPr/>
          <p:nvPr/>
        </p:nvGrpSpPr>
        <p:grpSpPr>
          <a:xfrm>
            <a:off x="5596014" y="5205866"/>
            <a:ext cx="2484203" cy="1064192"/>
            <a:chOff x="6066407" y="4912954"/>
            <a:chExt cx="2484203" cy="106419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42B63A8-37B2-6A8C-CDFC-FC57DFB7C3A6}"/>
                </a:ext>
              </a:extLst>
            </p:cNvPr>
            <p:cNvSpPr/>
            <p:nvPr/>
          </p:nvSpPr>
          <p:spPr>
            <a:xfrm>
              <a:off x="6066407" y="4912954"/>
              <a:ext cx="2484203" cy="1064192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181E839-1EEF-2724-29D4-8172E075D041}"/>
                </a:ext>
              </a:extLst>
            </p:cNvPr>
            <p:cNvSpPr txBox="1"/>
            <p:nvPr/>
          </p:nvSpPr>
          <p:spPr>
            <a:xfrm>
              <a:off x="6598507" y="5232321"/>
              <a:ext cx="1420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Food Waste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AAF9064-521D-2003-AA36-E00BBF7F74BD}"/>
              </a:ext>
            </a:extLst>
          </p:cNvPr>
          <p:cNvGrpSpPr/>
          <p:nvPr/>
        </p:nvGrpSpPr>
        <p:grpSpPr>
          <a:xfrm>
            <a:off x="5294113" y="1925686"/>
            <a:ext cx="3761544" cy="3265855"/>
            <a:chOff x="5269206" y="1642464"/>
            <a:chExt cx="4117297" cy="335287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860F5B6-F2DF-EE3B-29E5-0A16DA459B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2481"/>
            <a:stretch/>
          </p:blipFill>
          <p:spPr>
            <a:xfrm>
              <a:off x="5269206" y="1642464"/>
              <a:ext cx="3434587" cy="3120937"/>
            </a:xfrm>
            <a:prstGeom prst="rect">
              <a:avLst/>
            </a:prstGeom>
          </p:spPr>
        </p:pic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11F266B-9D82-0400-C7AB-E2CC5AC606F8}"/>
                </a:ext>
              </a:extLst>
            </p:cNvPr>
            <p:cNvGrpSpPr/>
            <p:nvPr/>
          </p:nvGrpSpPr>
          <p:grpSpPr>
            <a:xfrm>
              <a:off x="6986497" y="1642464"/>
              <a:ext cx="2400006" cy="3352877"/>
              <a:chOff x="6878329" y="1642464"/>
              <a:chExt cx="2400006" cy="3352877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501383E7-4C0F-5AE9-FB11-4DF56D5D21ED}"/>
                  </a:ext>
                </a:extLst>
              </p:cNvPr>
              <p:cNvCxnSpPr>
                <a:cxnSpLocks/>
                <a:stCxn id="5" idx="2"/>
                <a:endCxn id="8" idx="0"/>
              </p:cNvCxnSpPr>
              <p:nvPr/>
            </p:nvCxnSpPr>
            <p:spPr>
              <a:xfrm flipH="1">
                <a:off x="6878329" y="4763401"/>
                <a:ext cx="2" cy="2319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3CBD1A7-EEB9-0A78-4517-123538CF7B98}"/>
                  </a:ext>
                </a:extLst>
              </p:cNvPr>
              <p:cNvSpPr/>
              <p:nvPr/>
            </p:nvSpPr>
            <p:spPr>
              <a:xfrm>
                <a:off x="7431144" y="1663904"/>
                <a:ext cx="844157" cy="1778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Low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8469866-25E0-4BE3-34BA-33C260311EA0}"/>
                  </a:ext>
                </a:extLst>
              </p:cNvPr>
              <p:cNvSpPr/>
              <p:nvPr/>
            </p:nvSpPr>
            <p:spPr>
              <a:xfrm>
                <a:off x="8300149" y="1642464"/>
                <a:ext cx="873606" cy="1993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High</a:t>
                </a: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6D2B6994-E77A-A007-BAD6-83711D8E8C78}"/>
                  </a:ext>
                </a:extLst>
              </p:cNvPr>
              <p:cNvGrpSpPr/>
              <p:nvPr/>
            </p:nvGrpSpPr>
            <p:grpSpPr>
              <a:xfrm>
                <a:off x="7431143" y="1898860"/>
                <a:ext cx="1742612" cy="199304"/>
                <a:chOff x="7431143" y="1898860"/>
                <a:chExt cx="1742612" cy="199304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AE358F3-AFCF-6FB0-6DA0-A7621E06E494}"/>
                    </a:ext>
                  </a:extLst>
                </p:cNvPr>
                <p:cNvSpPr/>
                <p:nvPr/>
              </p:nvSpPr>
              <p:spPr>
                <a:xfrm>
                  <a:off x="7431143" y="1899028"/>
                  <a:ext cx="844157" cy="17786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Low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B184ADFF-F0AC-B1C0-262E-3550A86FF02F}"/>
                    </a:ext>
                  </a:extLst>
                </p:cNvPr>
                <p:cNvSpPr/>
                <p:nvPr/>
              </p:nvSpPr>
              <p:spPr>
                <a:xfrm>
                  <a:off x="8300149" y="1898860"/>
                  <a:ext cx="873606" cy="19930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High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97C5F638-84B3-7C22-D1FA-C9A11BCB2E5A}"/>
                  </a:ext>
                </a:extLst>
              </p:cNvPr>
              <p:cNvGrpSpPr/>
              <p:nvPr/>
            </p:nvGrpSpPr>
            <p:grpSpPr>
              <a:xfrm>
                <a:off x="7418148" y="2123724"/>
                <a:ext cx="1742612" cy="199304"/>
                <a:chOff x="7431143" y="1898860"/>
                <a:chExt cx="1742612" cy="199304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151ED347-A46A-48D5-4D07-D23944CF78CB}"/>
                    </a:ext>
                  </a:extLst>
                </p:cNvPr>
                <p:cNvSpPr/>
                <p:nvPr/>
              </p:nvSpPr>
              <p:spPr>
                <a:xfrm>
                  <a:off x="7431143" y="1899028"/>
                  <a:ext cx="844157" cy="17786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Low</a:t>
                  </a: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F362E3B-F586-ED95-244B-5FE2EEDED5ED}"/>
                    </a:ext>
                  </a:extLst>
                </p:cNvPr>
                <p:cNvSpPr/>
                <p:nvPr/>
              </p:nvSpPr>
              <p:spPr>
                <a:xfrm>
                  <a:off x="8300149" y="1898860"/>
                  <a:ext cx="873606" cy="19930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High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E6CBEE5F-7A96-3987-1FC6-034BB30E1788}"/>
                  </a:ext>
                </a:extLst>
              </p:cNvPr>
              <p:cNvGrpSpPr/>
              <p:nvPr/>
            </p:nvGrpSpPr>
            <p:grpSpPr>
              <a:xfrm>
                <a:off x="7484513" y="2555605"/>
                <a:ext cx="1742612" cy="199304"/>
                <a:chOff x="7431143" y="1898860"/>
                <a:chExt cx="1742612" cy="199304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2F908D07-F869-FD81-D6AC-0D40D4831BF0}"/>
                    </a:ext>
                  </a:extLst>
                </p:cNvPr>
                <p:cNvSpPr/>
                <p:nvPr/>
              </p:nvSpPr>
              <p:spPr>
                <a:xfrm>
                  <a:off x="7431143" y="1899028"/>
                  <a:ext cx="844157" cy="17786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Low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7A1FE672-F103-2D8E-F1A3-B3B8EE026F56}"/>
                    </a:ext>
                  </a:extLst>
                </p:cNvPr>
                <p:cNvSpPr/>
                <p:nvPr/>
              </p:nvSpPr>
              <p:spPr>
                <a:xfrm>
                  <a:off x="8300149" y="1898860"/>
                  <a:ext cx="873606" cy="19930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High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264F2B18-E2D3-87D8-8BEF-03C5F6065595}"/>
                  </a:ext>
                </a:extLst>
              </p:cNvPr>
              <p:cNvGrpSpPr/>
              <p:nvPr/>
            </p:nvGrpSpPr>
            <p:grpSpPr>
              <a:xfrm>
                <a:off x="7457364" y="3015593"/>
                <a:ext cx="1742612" cy="199304"/>
                <a:chOff x="7431143" y="1898860"/>
                <a:chExt cx="1742612" cy="199304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81B136B7-3EAE-8D64-9E01-B0EB7EB2C3E2}"/>
                    </a:ext>
                  </a:extLst>
                </p:cNvPr>
                <p:cNvSpPr/>
                <p:nvPr/>
              </p:nvSpPr>
              <p:spPr>
                <a:xfrm>
                  <a:off x="7431143" y="1899028"/>
                  <a:ext cx="844157" cy="17786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Low</a:t>
                  </a: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DCAE4B47-DBCC-B394-7901-F75652785D49}"/>
                    </a:ext>
                  </a:extLst>
                </p:cNvPr>
                <p:cNvSpPr/>
                <p:nvPr/>
              </p:nvSpPr>
              <p:spPr>
                <a:xfrm>
                  <a:off x="8300149" y="1898860"/>
                  <a:ext cx="873606" cy="19930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High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7A769531-AC07-F412-8257-1CF5394BDBB6}"/>
                  </a:ext>
                </a:extLst>
              </p:cNvPr>
              <p:cNvGrpSpPr/>
              <p:nvPr/>
            </p:nvGrpSpPr>
            <p:grpSpPr>
              <a:xfrm>
                <a:off x="7459807" y="3238077"/>
                <a:ext cx="1742612" cy="199304"/>
                <a:chOff x="7431143" y="1898860"/>
                <a:chExt cx="1742612" cy="199304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D5769D0-BDAF-C15F-AF06-E5BBB3F711D6}"/>
                    </a:ext>
                  </a:extLst>
                </p:cNvPr>
                <p:cNvSpPr/>
                <p:nvPr/>
              </p:nvSpPr>
              <p:spPr>
                <a:xfrm>
                  <a:off x="7431143" y="1899028"/>
                  <a:ext cx="844157" cy="17786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Low</a:t>
                  </a: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652309E6-7887-FBD4-4C6A-3F7B8CCBF5BA}"/>
                    </a:ext>
                  </a:extLst>
                </p:cNvPr>
                <p:cNvSpPr/>
                <p:nvPr/>
              </p:nvSpPr>
              <p:spPr>
                <a:xfrm>
                  <a:off x="8300149" y="1898860"/>
                  <a:ext cx="873606" cy="19930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High</a:t>
                  </a: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345D5226-3252-CD91-6CE0-71BF172AA888}"/>
                  </a:ext>
                </a:extLst>
              </p:cNvPr>
              <p:cNvGrpSpPr/>
              <p:nvPr/>
            </p:nvGrpSpPr>
            <p:grpSpPr>
              <a:xfrm>
                <a:off x="7457364" y="3460004"/>
                <a:ext cx="1742612" cy="199304"/>
                <a:chOff x="7431143" y="1898860"/>
                <a:chExt cx="1742612" cy="199304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0AE1E43-0331-8D37-DE75-8DE6A5DD0B1A}"/>
                    </a:ext>
                  </a:extLst>
                </p:cNvPr>
                <p:cNvSpPr/>
                <p:nvPr/>
              </p:nvSpPr>
              <p:spPr>
                <a:xfrm>
                  <a:off x="7431143" y="1899028"/>
                  <a:ext cx="844157" cy="17786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Low</a:t>
                  </a: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2DCC7537-2D2C-6351-CD7D-734B19BBA2E0}"/>
                    </a:ext>
                  </a:extLst>
                </p:cNvPr>
                <p:cNvSpPr/>
                <p:nvPr/>
              </p:nvSpPr>
              <p:spPr>
                <a:xfrm>
                  <a:off x="8300149" y="1898860"/>
                  <a:ext cx="873606" cy="19930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High</a:t>
                  </a: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E925AC67-CDB2-D04F-80D2-5246753D1153}"/>
                  </a:ext>
                </a:extLst>
              </p:cNvPr>
              <p:cNvGrpSpPr/>
              <p:nvPr/>
            </p:nvGrpSpPr>
            <p:grpSpPr>
              <a:xfrm>
                <a:off x="7533423" y="3891079"/>
                <a:ext cx="1742612" cy="199304"/>
                <a:chOff x="7431143" y="1898860"/>
                <a:chExt cx="1742612" cy="199304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DE50F77C-A4D9-BFFC-F48E-2D87302FFCA6}"/>
                    </a:ext>
                  </a:extLst>
                </p:cNvPr>
                <p:cNvSpPr/>
                <p:nvPr/>
              </p:nvSpPr>
              <p:spPr>
                <a:xfrm>
                  <a:off x="7431143" y="1899028"/>
                  <a:ext cx="844157" cy="17786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Low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2574CC4-EF68-F615-694C-91B19F7B268F}"/>
                    </a:ext>
                  </a:extLst>
                </p:cNvPr>
                <p:cNvSpPr/>
                <p:nvPr/>
              </p:nvSpPr>
              <p:spPr>
                <a:xfrm>
                  <a:off x="8300149" y="1898860"/>
                  <a:ext cx="873606" cy="19930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High</a:t>
                  </a: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E01DE7B1-CF93-002E-FC5F-A763F1D04109}"/>
                  </a:ext>
                </a:extLst>
              </p:cNvPr>
              <p:cNvGrpSpPr/>
              <p:nvPr/>
            </p:nvGrpSpPr>
            <p:grpSpPr>
              <a:xfrm>
                <a:off x="7533423" y="4119685"/>
                <a:ext cx="1742612" cy="199304"/>
                <a:chOff x="7431143" y="1898860"/>
                <a:chExt cx="1742612" cy="199304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CDFFA59F-74C6-C33F-78CC-4136FA108534}"/>
                    </a:ext>
                  </a:extLst>
                </p:cNvPr>
                <p:cNvSpPr/>
                <p:nvPr/>
              </p:nvSpPr>
              <p:spPr>
                <a:xfrm>
                  <a:off x="7431143" y="1899028"/>
                  <a:ext cx="844157" cy="17786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Low</a:t>
                  </a: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67D517CD-410B-CCF9-6592-AE1DBAD8BE25}"/>
                    </a:ext>
                  </a:extLst>
                </p:cNvPr>
                <p:cNvSpPr/>
                <p:nvPr/>
              </p:nvSpPr>
              <p:spPr>
                <a:xfrm>
                  <a:off x="8300149" y="1898860"/>
                  <a:ext cx="873606" cy="19930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High</a:t>
                  </a:r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49F204D1-7393-D797-BB68-ED92B7E9B320}"/>
                  </a:ext>
                </a:extLst>
              </p:cNvPr>
              <p:cNvGrpSpPr/>
              <p:nvPr/>
            </p:nvGrpSpPr>
            <p:grpSpPr>
              <a:xfrm>
                <a:off x="7535723" y="4332462"/>
                <a:ext cx="1742612" cy="199304"/>
                <a:chOff x="7431143" y="1898860"/>
                <a:chExt cx="1742612" cy="199304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E7489C1-5D9B-4A2C-980F-5E40E8D33157}"/>
                    </a:ext>
                  </a:extLst>
                </p:cNvPr>
                <p:cNvSpPr/>
                <p:nvPr/>
              </p:nvSpPr>
              <p:spPr>
                <a:xfrm>
                  <a:off x="7431143" y="1899028"/>
                  <a:ext cx="844157" cy="17786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Low</a:t>
                  </a: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E6ACDDCA-3D29-A043-74E7-8C1DCA6381AB}"/>
                    </a:ext>
                  </a:extLst>
                </p:cNvPr>
                <p:cNvSpPr/>
                <p:nvPr/>
              </p:nvSpPr>
              <p:spPr>
                <a:xfrm>
                  <a:off x="8300149" y="1898860"/>
                  <a:ext cx="873606" cy="19930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High</a:t>
                  </a:r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FC85414C-95D8-4E63-A174-0E834E3821EA}"/>
                  </a:ext>
                </a:extLst>
              </p:cNvPr>
              <p:cNvGrpSpPr/>
              <p:nvPr/>
            </p:nvGrpSpPr>
            <p:grpSpPr>
              <a:xfrm>
                <a:off x="7535723" y="4561952"/>
                <a:ext cx="1742612" cy="199304"/>
                <a:chOff x="7431143" y="1898860"/>
                <a:chExt cx="1742612" cy="199304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66A62694-5649-3C59-2F01-1B959B24C3C8}"/>
                    </a:ext>
                  </a:extLst>
                </p:cNvPr>
                <p:cNvSpPr/>
                <p:nvPr/>
              </p:nvSpPr>
              <p:spPr>
                <a:xfrm>
                  <a:off x="7431143" y="1899028"/>
                  <a:ext cx="844157" cy="17786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Low</a:t>
                  </a: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AA66EE67-4630-2321-24F0-5D716FAD61B5}"/>
                    </a:ext>
                  </a:extLst>
                </p:cNvPr>
                <p:cNvSpPr/>
                <p:nvPr/>
              </p:nvSpPr>
              <p:spPr>
                <a:xfrm>
                  <a:off x="8300149" y="1898860"/>
                  <a:ext cx="873606" cy="19930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High</a:t>
                  </a:r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1C3D2B8-6140-7719-0311-715FEB73F857}"/>
                  </a:ext>
                </a:extLst>
              </p:cNvPr>
              <p:cNvGrpSpPr/>
              <p:nvPr/>
            </p:nvGrpSpPr>
            <p:grpSpPr>
              <a:xfrm>
                <a:off x="7443500" y="2349565"/>
                <a:ext cx="1742612" cy="199304"/>
                <a:chOff x="7431143" y="1898860"/>
                <a:chExt cx="1742612" cy="199304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33090ACF-C358-5584-28C7-529514330DD2}"/>
                    </a:ext>
                  </a:extLst>
                </p:cNvPr>
                <p:cNvSpPr/>
                <p:nvPr/>
              </p:nvSpPr>
              <p:spPr>
                <a:xfrm>
                  <a:off x="7431143" y="1899028"/>
                  <a:ext cx="844157" cy="17786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Yes</a:t>
                  </a: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8CAE0A0A-10D6-9D50-7CAA-BE158AC7CEBC}"/>
                    </a:ext>
                  </a:extLst>
                </p:cNvPr>
                <p:cNvSpPr/>
                <p:nvPr/>
              </p:nvSpPr>
              <p:spPr>
                <a:xfrm>
                  <a:off x="8300149" y="1898860"/>
                  <a:ext cx="873606" cy="19930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No</a:t>
                  </a:r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12421378-8486-CA1E-75CF-CD9874BA0855}"/>
                  </a:ext>
                </a:extLst>
              </p:cNvPr>
              <p:cNvGrpSpPr/>
              <p:nvPr/>
            </p:nvGrpSpPr>
            <p:grpSpPr>
              <a:xfrm>
                <a:off x="7457364" y="2785562"/>
                <a:ext cx="1742612" cy="199304"/>
                <a:chOff x="7431143" y="1898860"/>
                <a:chExt cx="1742612" cy="199304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5A398659-8930-B37A-ED06-016BF08F5C83}"/>
                    </a:ext>
                  </a:extLst>
                </p:cNvPr>
                <p:cNvSpPr/>
                <p:nvPr/>
              </p:nvSpPr>
              <p:spPr>
                <a:xfrm>
                  <a:off x="7431143" y="1899028"/>
                  <a:ext cx="844157" cy="17786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Near</a:t>
                  </a: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9B3FA646-376E-73DB-8289-E34C37708862}"/>
                    </a:ext>
                  </a:extLst>
                </p:cNvPr>
                <p:cNvSpPr/>
                <p:nvPr/>
              </p:nvSpPr>
              <p:spPr>
                <a:xfrm>
                  <a:off x="8300149" y="1898860"/>
                  <a:ext cx="873606" cy="19930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Far</a:t>
                  </a:r>
                </a:p>
              </p:txBody>
            </p:sp>
          </p:grp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5CD3B22-2223-48E1-85AF-F7376E863E6B}"/>
              </a:ext>
            </a:extLst>
          </p:cNvPr>
          <p:cNvGrpSpPr/>
          <p:nvPr/>
        </p:nvGrpSpPr>
        <p:grpSpPr>
          <a:xfrm>
            <a:off x="8114381" y="5344417"/>
            <a:ext cx="806824" cy="627801"/>
            <a:chOff x="8114381" y="5344417"/>
            <a:chExt cx="806824" cy="627801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9EAD19F-75A3-8721-7322-805DB2BFDFE3}"/>
                </a:ext>
              </a:extLst>
            </p:cNvPr>
            <p:cNvSpPr/>
            <p:nvPr/>
          </p:nvSpPr>
          <p:spPr>
            <a:xfrm>
              <a:off x="8115848" y="5344417"/>
              <a:ext cx="771218" cy="173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Low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D9C3EA4-7590-A334-DD68-A1C35117B92D}"/>
                </a:ext>
              </a:extLst>
            </p:cNvPr>
            <p:cNvSpPr/>
            <p:nvPr/>
          </p:nvSpPr>
          <p:spPr>
            <a:xfrm>
              <a:off x="8123082" y="5778087"/>
              <a:ext cx="798123" cy="1941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High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5F0F7D2-0666-0E0D-21CE-6CF7F2D462DF}"/>
                </a:ext>
              </a:extLst>
            </p:cNvPr>
            <p:cNvSpPr/>
            <p:nvPr/>
          </p:nvSpPr>
          <p:spPr>
            <a:xfrm>
              <a:off x="8114381" y="5555306"/>
              <a:ext cx="798123" cy="194131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Med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953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19AD40-A2CA-4B57-AB37-BF8BDDEA8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cap="all" dirty="0">
                <a:solidFill>
                  <a:srgbClr val="1D5A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Take-Aways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6A0C3D7-C42B-EB3C-E3D4-C52A7F669A4C}"/>
              </a:ext>
            </a:extLst>
          </p:cNvPr>
          <p:cNvGraphicFramePr/>
          <p:nvPr/>
        </p:nvGraphicFramePr>
        <p:xfrm>
          <a:off x="113520" y="2420474"/>
          <a:ext cx="8916960" cy="3747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1EED65D-D776-2E75-A226-D8FC8593F311}"/>
              </a:ext>
            </a:extLst>
          </p:cNvPr>
          <p:cNvSpPr txBox="1"/>
          <p:nvPr/>
        </p:nvSpPr>
        <p:spPr>
          <a:xfrm>
            <a:off x="2528048" y="4010434"/>
            <a:ext cx="189749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Bayesian Models </a:t>
            </a:r>
            <a:r>
              <a:rPr lang="en-US" sz="1400" b="1" dirty="0"/>
              <a:t>link industry and research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30A8846-17BA-0396-4F88-1EA97EF8A4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662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C4E803-0A2B-4381-B8A0-AE1EE24F3A56}"/>
              </a:ext>
            </a:extLst>
          </p:cNvPr>
          <p:cNvSpPr/>
          <p:nvPr/>
        </p:nvSpPr>
        <p:spPr>
          <a:xfrm>
            <a:off x="0" y="5786437"/>
            <a:ext cx="9144000" cy="214313"/>
          </a:xfrm>
          <a:prstGeom prst="rect">
            <a:avLst/>
          </a:prstGeom>
          <a:pattFill prst="dkDnDiag">
            <a:fgClr>
              <a:schemeClr val="tx1">
                <a:lumMod val="85000"/>
                <a:lumOff val="15000"/>
              </a:schemeClr>
            </a:fgClr>
            <a:bgClr>
              <a:schemeClr val="tx1">
                <a:lumMod val="65000"/>
                <a:lumOff val="3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BA6AB5-E07D-41A5-A9D7-30A0A0539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pc="-17" dirty="0">
                <a:solidFill>
                  <a:srgbClr val="1D5A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PTR </a:t>
            </a:r>
            <a:br>
              <a:rPr lang="en-US" spc="-17" dirty="0">
                <a:solidFill>
                  <a:srgbClr val="1D5A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ubik Light" panose="02000604000000020004" pitchFamily="2" charset="-79"/>
              </a:rPr>
              <a:t>Dr. </a:t>
            </a:r>
            <a:r>
              <a:rPr lang="en-US" sz="1800" b="1" dirty="0">
                <a:solidFill>
                  <a:srgbClr val="E05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ubik Light" panose="02000604000000020004" pitchFamily="2" charset="-79"/>
              </a:rPr>
              <a:t>Claire Sand </a:t>
            </a:r>
            <a:r>
              <a:rPr lang="en-US" sz="1800" b="1" dirty="0">
                <a:ea typeface="+mn-lt"/>
                <a:cs typeface="+mn-lt"/>
              </a:rPr>
              <a:t>thinks “all food packaging all the time”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Rubik Light" panose="02000604000000020004" pitchFamily="2" charset="-79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5D1DE-AF2B-45F1-B831-1D94008413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3A98C3-F775-442A-8494-0860167D427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7F4C1CB9-7238-4301-9C85-43388C6C85DB}"/>
              </a:ext>
            </a:extLst>
          </p:cNvPr>
          <p:cNvSpPr/>
          <p:nvPr/>
        </p:nvSpPr>
        <p:spPr>
          <a:xfrm>
            <a:off x="1626591" y="5398877"/>
            <a:ext cx="893527" cy="231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844B303D-C03D-4250-B9EC-929436834A46}"/>
              </a:ext>
            </a:extLst>
          </p:cNvPr>
          <p:cNvSpPr/>
          <p:nvPr/>
        </p:nvSpPr>
        <p:spPr>
          <a:xfrm>
            <a:off x="1794306" y="4818124"/>
            <a:ext cx="564962" cy="416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22" name="object 13">
            <a:extLst>
              <a:ext uri="{FF2B5EF4-FFF2-40B4-BE49-F238E27FC236}">
                <a16:creationId xmlns:a16="http://schemas.microsoft.com/office/drawing/2014/main" id="{3F883478-885A-42CF-8AD4-E3223EC79884}"/>
              </a:ext>
            </a:extLst>
          </p:cNvPr>
          <p:cNvSpPr txBox="1"/>
          <p:nvPr/>
        </p:nvSpPr>
        <p:spPr>
          <a:xfrm>
            <a:off x="5025963" y="5534013"/>
            <a:ext cx="1509592" cy="121828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9525" marR="3810" algn="ctr">
              <a:lnSpc>
                <a:spcPts val="750"/>
              </a:lnSpc>
              <a:spcBef>
                <a:spcPts val="150"/>
              </a:spcBef>
            </a:pPr>
            <a:r>
              <a:rPr sz="675" b="1" i="1" spc="-4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Editorial</a:t>
            </a:r>
            <a:r>
              <a:rPr sz="675" b="1" i="1" spc="-11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675" b="1" i="1" spc="-4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Board</a:t>
            </a:r>
            <a:endParaRPr sz="675" i="1" dirty="0">
              <a:solidFill>
                <a:srgbClr val="F06E00"/>
              </a:solidFill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23" name="object 14">
            <a:extLst>
              <a:ext uri="{FF2B5EF4-FFF2-40B4-BE49-F238E27FC236}">
                <a16:creationId xmlns:a16="http://schemas.microsoft.com/office/drawing/2014/main" id="{74467501-176D-4F89-89CF-850474431515}"/>
              </a:ext>
            </a:extLst>
          </p:cNvPr>
          <p:cNvSpPr txBox="1"/>
          <p:nvPr/>
        </p:nvSpPr>
        <p:spPr>
          <a:xfrm>
            <a:off x="3882228" y="5261630"/>
            <a:ext cx="1256144" cy="121828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9525" marR="3810" algn="ctr">
              <a:lnSpc>
                <a:spcPts val="750"/>
              </a:lnSpc>
              <a:spcBef>
                <a:spcPts val="150"/>
              </a:spcBef>
            </a:pPr>
            <a:r>
              <a:rPr lang="en-US" sz="675" b="1" i="1" spc="-4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Associate Editor</a:t>
            </a: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9E499B4B-E8CA-4380-B21F-38C27A6A86BD}"/>
              </a:ext>
            </a:extLst>
          </p:cNvPr>
          <p:cNvSpPr txBox="1"/>
          <p:nvPr/>
        </p:nvSpPr>
        <p:spPr>
          <a:xfrm>
            <a:off x="4928761" y="4598854"/>
            <a:ext cx="711404" cy="378309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9525" marR="3810" algn="ctr">
              <a:lnSpc>
                <a:spcPts val="750"/>
              </a:lnSpc>
              <a:spcBef>
                <a:spcPts val="150"/>
              </a:spcBef>
            </a:pPr>
            <a:r>
              <a:rPr lang="en-US" sz="675" b="1" i="1" spc="-23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CoChair  </a:t>
            </a:r>
          </a:p>
          <a:p>
            <a:pPr marL="9525" marR="3810" algn="ctr">
              <a:lnSpc>
                <a:spcPts val="750"/>
              </a:lnSpc>
              <a:spcBef>
                <a:spcPts val="150"/>
              </a:spcBef>
            </a:pPr>
            <a:r>
              <a:rPr sz="675" b="1" i="1" spc="-8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Consortium  </a:t>
            </a:r>
            <a:r>
              <a:rPr sz="675" b="1" i="1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on </a:t>
            </a:r>
            <a:endParaRPr lang="en-US" sz="675" b="1" i="1" dirty="0">
              <a:solidFill>
                <a:srgbClr val="F06E00"/>
              </a:solidFill>
              <a:latin typeface="Arial Narrow" panose="020B0606020202030204" pitchFamily="34" charset="0"/>
              <a:cs typeface="Calibri"/>
            </a:endParaRPr>
          </a:p>
          <a:p>
            <a:pPr marL="9525" marR="3810" algn="ctr">
              <a:lnSpc>
                <a:spcPts val="750"/>
              </a:lnSpc>
              <a:spcBef>
                <a:spcPts val="150"/>
              </a:spcBef>
            </a:pPr>
            <a:r>
              <a:rPr sz="675" b="1" i="1" spc="-4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Food</a:t>
            </a:r>
            <a:r>
              <a:rPr sz="675" b="1" i="1" spc="-34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675" b="1" i="1" spc="-11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Waste</a:t>
            </a:r>
            <a:endParaRPr sz="675" i="1" dirty="0">
              <a:solidFill>
                <a:srgbClr val="F06E00"/>
              </a:solidFill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27" name="object 22">
            <a:extLst>
              <a:ext uri="{FF2B5EF4-FFF2-40B4-BE49-F238E27FC236}">
                <a16:creationId xmlns:a16="http://schemas.microsoft.com/office/drawing/2014/main" id="{4AC42329-918A-47B1-95EF-B89F4F10F918}"/>
              </a:ext>
            </a:extLst>
          </p:cNvPr>
          <p:cNvSpPr/>
          <p:nvPr/>
        </p:nvSpPr>
        <p:spPr>
          <a:xfrm>
            <a:off x="3929188" y="5444222"/>
            <a:ext cx="1509592" cy="233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28" name="object 23">
            <a:extLst>
              <a:ext uri="{FF2B5EF4-FFF2-40B4-BE49-F238E27FC236}">
                <a16:creationId xmlns:a16="http://schemas.microsoft.com/office/drawing/2014/main" id="{E5D62ED6-86D9-4BA8-AF1B-68C04481F384}"/>
              </a:ext>
            </a:extLst>
          </p:cNvPr>
          <p:cNvSpPr/>
          <p:nvPr/>
        </p:nvSpPr>
        <p:spPr>
          <a:xfrm>
            <a:off x="4046808" y="4876588"/>
            <a:ext cx="902882" cy="3363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32" name="object 17">
            <a:extLst>
              <a:ext uri="{FF2B5EF4-FFF2-40B4-BE49-F238E27FC236}">
                <a16:creationId xmlns:a16="http://schemas.microsoft.com/office/drawing/2014/main" id="{0D29BCA6-37A3-4837-90F3-090EAF7D1046}"/>
              </a:ext>
            </a:extLst>
          </p:cNvPr>
          <p:cNvSpPr/>
          <p:nvPr/>
        </p:nvSpPr>
        <p:spPr>
          <a:xfrm>
            <a:off x="7540664" y="5241651"/>
            <a:ext cx="413743" cy="4578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4DBE2B2-F589-4152-89D1-E433DB0C6E8A}"/>
              </a:ext>
            </a:extLst>
          </p:cNvPr>
          <p:cNvCxnSpPr>
            <a:cxnSpLocks/>
          </p:cNvCxnSpPr>
          <p:nvPr/>
        </p:nvCxnSpPr>
        <p:spPr>
          <a:xfrm>
            <a:off x="7493931" y="4750440"/>
            <a:ext cx="0" cy="520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ject 148">
            <a:extLst>
              <a:ext uri="{FF2B5EF4-FFF2-40B4-BE49-F238E27FC236}">
                <a16:creationId xmlns:a16="http://schemas.microsoft.com/office/drawing/2014/main" id="{114010CF-B882-4233-A7DB-4CEA04A5A1F0}"/>
              </a:ext>
            </a:extLst>
          </p:cNvPr>
          <p:cNvSpPr txBox="1"/>
          <p:nvPr/>
        </p:nvSpPr>
        <p:spPr>
          <a:xfrm>
            <a:off x="1954671" y="5797021"/>
            <a:ext cx="5421266" cy="171056"/>
          </a:xfrm>
          <a:prstGeom prst="rect">
            <a:avLst/>
          </a:prstGeom>
        </p:spPr>
        <p:txBody>
          <a:bodyPr vert="horz" wrap="square" lIns="0" tIns="7985" rIns="0" bIns="0" rtlCol="0">
            <a:spAutoFit/>
          </a:bodyPr>
          <a:lstStyle/>
          <a:p>
            <a:pPr marL="8405" defTabSz="605150">
              <a:spcBef>
                <a:spcPts val="63"/>
              </a:spcBef>
            </a:pPr>
            <a:r>
              <a:rPr sz="1059" b="1" i="1" spc="-3" dirty="0">
                <a:solidFill>
                  <a:schemeClr val="bg1"/>
                </a:solidFill>
                <a:latin typeface="Arial Narrow"/>
                <a:cs typeface="Arial Narrow"/>
              </a:rPr>
              <a:t>612.807.5341 / </a:t>
            </a:r>
            <a:r>
              <a:rPr sz="1059" b="1" i="1" u="heavy" spc="-7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claire@packagingtechnologyandresearch.com</a:t>
            </a:r>
            <a:r>
              <a:rPr sz="1059" b="1" i="1" spc="-7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sz="1059" b="1" i="1" spc="-3" dirty="0">
                <a:solidFill>
                  <a:schemeClr val="bg1"/>
                </a:solidFill>
                <a:latin typeface="Arial Narrow"/>
                <a:cs typeface="Arial Narrow"/>
              </a:rPr>
              <a:t>/</a:t>
            </a:r>
            <a:r>
              <a:rPr sz="1059" b="1" i="1" spc="188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US" sz="1059" b="1" i="1" spc="-10" dirty="0">
                <a:solidFill>
                  <a:schemeClr val="bg1"/>
                </a:solidFill>
                <a:latin typeface="Arial Narrow"/>
                <a:cs typeface="Arial Narrow"/>
              </a:rPr>
              <a:t>Pac</a:t>
            </a:r>
            <a:r>
              <a:rPr sz="1059" b="1" i="1" spc="-10" dirty="0">
                <a:solidFill>
                  <a:schemeClr val="bg1"/>
                </a:solidFill>
                <a:latin typeface="Arial Narrow"/>
                <a:cs typeface="Arial Narrow"/>
              </a:rPr>
              <a:t>kaging</a:t>
            </a:r>
            <a:r>
              <a:rPr lang="en-US" sz="1059" b="1" i="1" spc="-10" dirty="0">
                <a:solidFill>
                  <a:schemeClr val="bg1"/>
                </a:solidFill>
                <a:latin typeface="Arial Narrow"/>
                <a:cs typeface="Arial Narrow"/>
              </a:rPr>
              <a:t>T</a:t>
            </a:r>
            <a:r>
              <a:rPr sz="1059" b="1" i="1" spc="-10" dirty="0">
                <a:solidFill>
                  <a:schemeClr val="bg1"/>
                </a:solidFill>
                <a:latin typeface="Arial Narrow"/>
                <a:cs typeface="Arial Narrow"/>
              </a:rPr>
              <a:t>echnology</a:t>
            </a:r>
            <a:r>
              <a:rPr lang="en-US" sz="1059" b="1" i="1" spc="-10" dirty="0">
                <a:solidFill>
                  <a:schemeClr val="bg1"/>
                </a:solidFill>
                <a:latin typeface="Arial Narrow"/>
                <a:cs typeface="Arial Narrow"/>
              </a:rPr>
              <a:t>A</a:t>
            </a:r>
            <a:r>
              <a:rPr sz="1059" b="1" i="1" spc="-10" dirty="0">
                <a:solidFill>
                  <a:schemeClr val="bg1"/>
                </a:solidFill>
                <a:latin typeface="Arial Narrow"/>
                <a:cs typeface="Arial Narrow"/>
              </a:rPr>
              <a:t>nd</a:t>
            </a:r>
            <a:r>
              <a:rPr lang="en-US" sz="1059" b="1" i="1" spc="-10" dirty="0">
                <a:solidFill>
                  <a:schemeClr val="bg1"/>
                </a:solidFill>
                <a:latin typeface="Arial Narrow"/>
                <a:cs typeface="Arial Narrow"/>
              </a:rPr>
              <a:t>R</a:t>
            </a:r>
            <a:r>
              <a:rPr sz="1059" b="1" i="1" spc="-10" dirty="0">
                <a:solidFill>
                  <a:schemeClr val="bg1"/>
                </a:solidFill>
                <a:latin typeface="Arial Narrow"/>
                <a:cs typeface="Arial Narrow"/>
              </a:rPr>
              <a:t>esearch.com</a:t>
            </a:r>
            <a:endParaRPr sz="1059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E5640D-AD69-4901-BC9D-14BD879520A5}"/>
              </a:ext>
            </a:extLst>
          </p:cNvPr>
          <p:cNvSpPr txBox="1"/>
          <p:nvPr/>
        </p:nvSpPr>
        <p:spPr>
          <a:xfrm>
            <a:off x="480087" y="4252809"/>
            <a:ext cx="7491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Owner</a:t>
            </a:r>
          </a:p>
        </p:txBody>
      </p:sp>
      <p:pic>
        <p:nvPicPr>
          <p:cNvPr id="10" name="Picture 9" descr="A close up of text on a screen&#10;&#10;Description automatically generated">
            <a:extLst>
              <a:ext uri="{FF2B5EF4-FFF2-40B4-BE49-F238E27FC236}">
                <a16:creationId xmlns:a16="http://schemas.microsoft.com/office/drawing/2014/main" id="{E3BE84FD-7666-4E6B-AF55-D40C546A4E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37" y="4815352"/>
            <a:ext cx="1360415" cy="56169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38E1EFC-E26D-490E-B877-53A6DE018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202" y="5354266"/>
            <a:ext cx="349459" cy="35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object 11">
            <a:extLst>
              <a:ext uri="{FF2B5EF4-FFF2-40B4-BE49-F238E27FC236}">
                <a16:creationId xmlns:a16="http://schemas.microsoft.com/office/drawing/2014/main" id="{9F96ECEA-C7BF-4733-AF79-0F7B10203813}"/>
              </a:ext>
            </a:extLst>
          </p:cNvPr>
          <p:cNvSpPr txBox="1"/>
          <p:nvPr/>
        </p:nvSpPr>
        <p:spPr>
          <a:xfrm>
            <a:off x="6720338" y="5343537"/>
            <a:ext cx="744062" cy="33021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lnSpc>
                <a:spcPts val="780"/>
              </a:lnSpc>
              <a:spcBef>
                <a:spcPts val="75"/>
              </a:spcBef>
            </a:pPr>
            <a:r>
              <a:rPr lang="en-US" sz="675" b="1" i="1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Reviewer</a:t>
            </a:r>
            <a:endParaRPr lang="en-US" sz="675" i="1" dirty="0">
              <a:solidFill>
                <a:srgbClr val="F06E00"/>
              </a:solidFill>
              <a:latin typeface="Arial Narrow" panose="020B0606020202030204" pitchFamily="34" charset="0"/>
              <a:cs typeface="Calibri"/>
            </a:endParaRPr>
          </a:p>
          <a:p>
            <a:pPr marL="9525" algn="ctr">
              <a:lnSpc>
                <a:spcPts val="780"/>
              </a:lnSpc>
              <a:spcBef>
                <a:spcPts val="75"/>
              </a:spcBef>
            </a:pPr>
            <a:r>
              <a:rPr lang="en-US" sz="675" b="1" i="1" spc="-4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National Science Foundation</a:t>
            </a:r>
            <a:endParaRPr sz="675" i="1" dirty="0">
              <a:solidFill>
                <a:srgbClr val="F06E00"/>
              </a:solidFill>
              <a:latin typeface="Arial Narrow" panose="020B0606020202030204" pitchFamily="34" charset="0"/>
              <a:cs typeface="Calibri"/>
            </a:endParaRPr>
          </a:p>
        </p:txBody>
      </p:sp>
      <p:pic>
        <p:nvPicPr>
          <p:cNvPr id="6" name="Picture 5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6528E850-B3BE-41AE-9C6C-DD28C6F6B1E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5" y="2027146"/>
            <a:ext cx="1583513" cy="2145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5" name="object 26">
            <a:extLst>
              <a:ext uri="{FF2B5EF4-FFF2-40B4-BE49-F238E27FC236}">
                <a16:creationId xmlns:a16="http://schemas.microsoft.com/office/drawing/2014/main" id="{0A81BF49-267A-4966-91F9-8C696E65B3D9}"/>
              </a:ext>
            </a:extLst>
          </p:cNvPr>
          <p:cNvSpPr txBox="1"/>
          <p:nvPr/>
        </p:nvSpPr>
        <p:spPr>
          <a:xfrm>
            <a:off x="7850506" y="4876763"/>
            <a:ext cx="1307163" cy="34304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lnSpc>
                <a:spcPts val="780"/>
              </a:lnSpc>
              <a:spcBef>
                <a:spcPts val="75"/>
              </a:spcBef>
            </a:pPr>
            <a:r>
              <a:rPr lang="en-US" sz="675" b="1" i="1" dirty="0">
                <a:solidFill>
                  <a:srgbClr val="F06E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Riester-Davis-Brody </a:t>
            </a:r>
          </a:p>
          <a:p>
            <a:pPr marL="9525" algn="ctr">
              <a:lnSpc>
                <a:spcPts val="780"/>
              </a:lnSpc>
              <a:spcBef>
                <a:spcPts val="75"/>
              </a:spcBef>
            </a:pPr>
            <a:r>
              <a:rPr lang="en-US" sz="675" b="1" i="1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Food Packaging </a:t>
            </a:r>
          </a:p>
          <a:p>
            <a:pPr marL="9525" algn="ctr">
              <a:lnSpc>
                <a:spcPts val="780"/>
              </a:lnSpc>
              <a:spcBef>
                <a:spcPts val="75"/>
              </a:spcBef>
            </a:pPr>
            <a:r>
              <a:rPr lang="en-US" sz="675" b="1" i="1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Lifetime Achievement Award</a:t>
            </a:r>
            <a:endParaRPr sz="675" i="1" dirty="0">
              <a:solidFill>
                <a:srgbClr val="F06E00"/>
              </a:solidFill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751C234-0CE0-4609-B456-0DDD22F96BFE}"/>
              </a:ext>
            </a:extLst>
          </p:cNvPr>
          <p:cNvSpPr txBox="1"/>
          <p:nvPr/>
        </p:nvSpPr>
        <p:spPr>
          <a:xfrm>
            <a:off x="7850506" y="4252810"/>
            <a:ext cx="9927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 </a:t>
            </a:r>
          </a:p>
          <a:p>
            <a:pPr algn="ctr"/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Awards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8DE1F64-B163-4872-BB67-21F38D9618DC}"/>
              </a:ext>
            </a:extLst>
          </p:cNvPr>
          <p:cNvSpPr txBox="1"/>
          <p:nvPr/>
        </p:nvSpPr>
        <p:spPr>
          <a:xfrm>
            <a:off x="1596070" y="4252810"/>
            <a:ext cx="96143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Adjunct </a:t>
            </a:r>
          </a:p>
          <a:p>
            <a:pPr algn="ctr"/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A40FAAA-CAF5-4268-9CAB-F0F795406D64}"/>
              </a:ext>
            </a:extLst>
          </p:cNvPr>
          <p:cNvSpPr txBox="1"/>
          <p:nvPr/>
        </p:nvSpPr>
        <p:spPr>
          <a:xfrm>
            <a:off x="3953168" y="4252809"/>
            <a:ext cx="35407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Leadership &amp; Editorial Boards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7CF39C2-C14E-475B-9724-CCBBB7DAFE75}"/>
              </a:ext>
            </a:extLst>
          </p:cNvPr>
          <p:cNvSpPr txBox="1"/>
          <p:nvPr/>
        </p:nvSpPr>
        <p:spPr>
          <a:xfrm>
            <a:off x="2594915" y="4252810"/>
            <a:ext cx="13391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Monthly </a:t>
            </a:r>
          </a:p>
          <a:p>
            <a:pPr algn="ctr"/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Columnist</a:t>
            </a:r>
          </a:p>
        </p:txBody>
      </p:sp>
      <p:pic>
        <p:nvPicPr>
          <p:cNvPr id="16" name="Picture 2" descr="packagingdigest.com">
            <a:extLst>
              <a:ext uri="{FF2B5EF4-FFF2-40B4-BE49-F238E27FC236}">
                <a16:creationId xmlns:a16="http://schemas.microsoft.com/office/drawing/2014/main" id="{AA58679F-FCCE-43DF-8694-D350106BC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584" y="5269747"/>
            <a:ext cx="893526" cy="26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20D0E66-C7D6-4529-904B-0BCD2F5DD6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30854" y="4908871"/>
            <a:ext cx="1184905" cy="269948"/>
          </a:xfrm>
          <a:prstGeom prst="rect">
            <a:avLst/>
          </a:prstGeom>
        </p:spPr>
      </p:pic>
      <p:pic>
        <p:nvPicPr>
          <p:cNvPr id="1028" name="Picture 4" descr="Home | For People + The Planet">
            <a:extLst>
              <a:ext uri="{FF2B5EF4-FFF2-40B4-BE49-F238E27FC236}">
                <a16:creationId xmlns:a16="http://schemas.microsoft.com/office/drawing/2014/main" id="{8AE315D7-A0A0-4B2D-8BDA-F55F7594F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127" y="4599242"/>
            <a:ext cx="1089005" cy="26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F73E7E96-A98A-4202-84AB-1CCF7337AB34}"/>
              </a:ext>
            </a:extLst>
          </p:cNvPr>
          <p:cNvSpPr txBox="1"/>
          <p:nvPr/>
        </p:nvSpPr>
        <p:spPr>
          <a:xfrm>
            <a:off x="6737008" y="4576301"/>
            <a:ext cx="744062" cy="40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75" b="1" i="1" kern="1000" dirty="0">
                <a:solidFill>
                  <a:srgbClr val="F06E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Advisor </a:t>
            </a:r>
          </a:p>
          <a:p>
            <a:pPr algn="ctr"/>
            <a:r>
              <a:rPr lang="en-US" sz="675" b="1" i="1" kern="1000" dirty="0">
                <a:solidFill>
                  <a:srgbClr val="F06E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Food Waste Repackaged</a:t>
            </a:r>
            <a:endParaRPr lang="en-US" sz="675" b="1" i="1" dirty="0">
              <a:solidFill>
                <a:srgbClr val="F06E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30" name="Picture 6" descr="IFT Food Packaging Division | LinkedIn">
            <a:extLst>
              <a:ext uri="{FF2B5EF4-FFF2-40B4-BE49-F238E27FC236}">
                <a16:creationId xmlns:a16="http://schemas.microsoft.com/office/drawing/2014/main" id="{945195BC-874E-495E-9E99-4927217ECE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0" t="38658" r="-1437" b="32808"/>
          <a:stretch/>
        </p:blipFill>
        <p:spPr bwMode="auto">
          <a:xfrm>
            <a:off x="5025964" y="4990644"/>
            <a:ext cx="813260" cy="37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E84E91DE-3E92-416F-94E0-4B1ECAE104D3}"/>
              </a:ext>
            </a:extLst>
          </p:cNvPr>
          <p:cNvSpPr txBox="1"/>
          <p:nvPr/>
        </p:nvSpPr>
        <p:spPr>
          <a:xfrm>
            <a:off x="5796219" y="4978694"/>
            <a:ext cx="614393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75" b="1" i="1" kern="1000" dirty="0">
                <a:solidFill>
                  <a:srgbClr val="F06E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Executive Board</a:t>
            </a:r>
            <a:endParaRPr lang="en-US" sz="675" b="1" i="1" dirty="0">
              <a:solidFill>
                <a:srgbClr val="F06E00"/>
              </a:solidFill>
              <a:latin typeface="Arial Narrow" panose="020B0606020202030204" pitchFamily="34" charset="0"/>
            </a:endParaRPr>
          </a:p>
        </p:txBody>
      </p:sp>
      <p:sp>
        <p:nvSpPr>
          <p:cNvPr id="65" name="object 24">
            <a:extLst>
              <a:ext uri="{FF2B5EF4-FFF2-40B4-BE49-F238E27FC236}">
                <a16:creationId xmlns:a16="http://schemas.microsoft.com/office/drawing/2014/main" id="{1256D4E7-93F5-4D39-A2CF-2BD18F567539}"/>
              </a:ext>
            </a:extLst>
          </p:cNvPr>
          <p:cNvSpPr/>
          <p:nvPr/>
        </p:nvSpPr>
        <p:spPr>
          <a:xfrm>
            <a:off x="3966875" y="4605971"/>
            <a:ext cx="997526" cy="28946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A2C3ACC-911E-42C6-BC1C-94FF62A92D94}"/>
              </a:ext>
            </a:extLst>
          </p:cNvPr>
          <p:cNvSpPr txBox="1"/>
          <p:nvPr/>
        </p:nvSpPr>
        <p:spPr>
          <a:xfrm>
            <a:off x="7944596" y="5441100"/>
            <a:ext cx="1021702" cy="194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algn="ctr">
              <a:lnSpc>
                <a:spcPts val="780"/>
              </a:lnSpc>
              <a:spcBef>
                <a:spcPts val="75"/>
              </a:spcBef>
            </a:pPr>
            <a:r>
              <a:rPr lang="en-US" sz="675" b="1" i="1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IFT</a:t>
            </a:r>
            <a:r>
              <a:rPr lang="en-US" sz="675" b="1" i="1" spc="-4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lang="en-US" sz="675" b="1" i="1" spc="-8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Fellow</a:t>
            </a:r>
            <a:endParaRPr lang="en-US" sz="675" i="1" dirty="0">
              <a:solidFill>
                <a:srgbClr val="F06E00"/>
              </a:solidFill>
              <a:latin typeface="Arial Narrow" panose="020B0606020202030204" pitchFamily="34" charset="0"/>
              <a:cs typeface="Calibri"/>
            </a:endParaRPr>
          </a:p>
        </p:txBody>
      </p:sp>
      <p:pic>
        <p:nvPicPr>
          <p:cNvPr id="1036" name="Picture 12" descr="Free Award Cliparts, Download Free Award Cliparts png images, Free ClipArts  on Clipart Library">
            <a:extLst>
              <a:ext uri="{FF2B5EF4-FFF2-40B4-BE49-F238E27FC236}">
                <a16:creationId xmlns:a16="http://schemas.microsoft.com/office/drawing/2014/main" id="{A1717C17-F9B1-4CF5-B41F-A5763353A7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4" t="-6512" r="25001" b="6512"/>
          <a:stretch/>
        </p:blipFill>
        <p:spPr bwMode="auto">
          <a:xfrm>
            <a:off x="7606056" y="4699991"/>
            <a:ext cx="329056" cy="46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omprehensive Reviews in Food Science and Food Safety: Vol 14, No 6">
            <a:extLst>
              <a:ext uri="{FF2B5EF4-FFF2-40B4-BE49-F238E27FC236}">
                <a16:creationId xmlns:a16="http://schemas.microsoft.com/office/drawing/2014/main" id="{CDA530DB-63BA-4C50-94DB-1D78B9B2E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2" b="35058"/>
          <a:stretch/>
        </p:blipFill>
        <p:spPr bwMode="auto">
          <a:xfrm>
            <a:off x="6326409" y="4971096"/>
            <a:ext cx="573770" cy="32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object 13">
            <a:extLst>
              <a:ext uri="{FF2B5EF4-FFF2-40B4-BE49-F238E27FC236}">
                <a16:creationId xmlns:a16="http://schemas.microsoft.com/office/drawing/2014/main" id="{8DFA37CE-306C-410A-824E-752B89AC3190}"/>
              </a:ext>
            </a:extLst>
          </p:cNvPr>
          <p:cNvSpPr txBox="1"/>
          <p:nvPr/>
        </p:nvSpPr>
        <p:spPr>
          <a:xfrm>
            <a:off x="6410612" y="5083640"/>
            <a:ext cx="1509592" cy="121828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9525" marR="3810" algn="ctr">
              <a:lnSpc>
                <a:spcPts val="750"/>
              </a:lnSpc>
              <a:spcBef>
                <a:spcPts val="150"/>
              </a:spcBef>
            </a:pPr>
            <a:r>
              <a:rPr sz="675" b="1" i="1" spc="-4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Editorial</a:t>
            </a:r>
            <a:r>
              <a:rPr sz="675" b="1" i="1" spc="-11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675" b="1" i="1" spc="-4" dirty="0">
                <a:solidFill>
                  <a:srgbClr val="F06E00"/>
                </a:solidFill>
                <a:latin typeface="Arial Narrow" panose="020B0606020202030204" pitchFamily="34" charset="0"/>
                <a:cs typeface="Calibri"/>
              </a:rPr>
              <a:t>Board</a:t>
            </a:r>
            <a:endParaRPr sz="675" i="1" dirty="0">
              <a:solidFill>
                <a:srgbClr val="F06E00"/>
              </a:solidFill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4FB73B-368B-DDB6-C7DE-DE6B318E5F57}"/>
              </a:ext>
            </a:extLst>
          </p:cNvPr>
          <p:cNvSpPr txBox="1"/>
          <p:nvPr/>
        </p:nvSpPr>
        <p:spPr>
          <a:xfrm>
            <a:off x="1855852" y="1964556"/>
            <a:ext cx="717449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75" dirty="0">
                <a:solidFill>
                  <a:srgbClr val="000000"/>
                </a:solidFill>
                <a:ea typeface="+mn-lt"/>
                <a:cs typeface="+mn-lt"/>
              </a:rPr>
              <a:t>Claire’s </a:t>
            </a:r>
            <a:r>
              <a:rPr lang="en-US" sz="1275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mission is to enable a more sustainable food system with science and value chain innovations that more sustainably increases food shelf life and prevents food waste</a:t>
            </a:r>
          </a:p>
          <a:p>
            <a:endParaRPr lang="en-US" sz="1275" dirty="0"/>
          </a:p>
          <a:p>
            <a:pPr marL="214313" indent="-214313">
              <a:buFont typeface="Arial"/>
              <a:buChar char="•"/>
            </a:pPr>
            <a:r>
              <a:rPr lang="en-US" sz="1275" dirty="0">
                <a:ea typeface="+mn-lt"/>
                <a:cs typeface="+mn-lt"/>
              </a:rPr>
              <a:t>35+ years of food packaging experience</a:t>
            </a:r>
            <a:endParaRPr lang="en-US" sz="1275" dirty="0"/>
          </a:p>
          <a:p>
            <a:pPr marL="214313" indent="-214313">
              <a:buFont typeface="Arial"/>
              <a:buChar char="•"/>
            </a:pPr>
            <a:r>
              <a:rPr lang="en-US" sz="1275" dirty="0">
                <a:ea typeface="+mn-lt"/>
                <a:cs typeface="+mn-lt"/>
              </a:rPr>
              <a:t>Ranks innovative packaging science and value chain solutions to extend shelf life</a:t>
            </a:r>
            <a:endParaRPr lang="en-US" sz="1275" dirty="0"/>
          </a:p>
          <a:p>
            <a:pPr marL="214313" indent="-214313">
              <a:buFont typeface="Arial"/>
              <a:buChar char="•"/>
            </a:pPr>
            <a:r>
              <a:rPr lang="en-US" sz="1275" dirty="0">
                <a:ea typeface="+mn-lt"/>
                <a:cs typeface="+mn-lt"/>
              </a:rPr>
              <a:t>Generates implementation roadmaps and aligns business cases</a:t>
            </a:r>
          </a:p>
          <a:p>
            <a:pPr marL="214313" indent="-214313">
              <a:buFont typeface="Arial"/>
              <a:buChar char="•"/>
            </a:pPr>
            <a:endParaRPr lang="en-US" sz="1275" dirty="0"/>
          </a:p>
          <a:p>
            <a:pPr marL="214313" indent="-214313">
              <a:buFont typeface="Arial"/>
              <a:buChar char="•"/>
            </a:pPr>
            <a:r>
              <a:rPr lang="en-US" sz="1275" dirty="0">
                <a:ea typeface="+mn-lt"/>
                <a:cs typeface="+mn-lt"/>
              </a:rPr>
              <a:t>IFT Fellow, Riester-Davis-Brody life-time achievement in food packaging award recipient</a:t>
            </a:r>
          </a:p>
          <a:p>
            <a:pPr marL="214313" indent="-214313">
              <a:buFont typeface="Arial"/>
              <a:buChar char="•"/>
            </a:pPr>
            <a:r>
              <a:rPr lang="en-US" sz="1275" dirty="0">
                <a:ea typeface="+mn-lt"/>
                <a:cs typeface="+mn-lt"/>
              </a:rPr>
              <a:t>Doctorate in Food Science and Nutrition at University of Minnesota </a:t>
            </a:r>
          </a:p>
          <a:p>
            <a:pPr marL="214313" indent="-214313">
              <a:buFont typeface="Arial"/>
              <a:buChar char="•"/>
            </a:pPr>
            <a:r>
              <a:rPr lang="en-US" sz="1275" dirty="0">
                <a:ea typeface="+mn-lt"/>
                <a:cs typeface="+mn-lt"/>
              </a:rPr>
              <a:t>MS and BS in Packaging at Michigan State University</a:t>
            </a:r>
            <a:endParaRPr lang="en-US" sz="1275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34B41B-7FBF-B1F6-95D3-C5D462B8C03E}"/>
              </a:ext>
            </a:extLst>
          </p:cNvPr>
          <p:cNvCxnSpPr>
            <a:cxnSpLocks/>
          </p:cNvCxnSpPr>
          <p:nvPr/>
        </p:nvCxnSpPr>
        <p:spPr>
          <a:xfrm>
            <a:off x="3953168" y="4750440"/>
            <a:ext cx="0" cy="520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6BE0DC-6339-4172-2D62-26DC988D8E2E}"/>
              </a:ext>
            </a:extLst>
          </p:cNvPr>
          <p:cNvCxnSpPr>
            <a:cxnSpLocks/>
          </p:cNvCxnSpPr>
          <p:nvPr/>
        </p:nvCxnSpPr>
        <p:spPr>
          <a:xfrm>
            <a:off x="1576930" y="4750440"/>
            <a:ext cx="0" cy="520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00FE01-44AC-F6AB-6877-8056E50CDF6B}"/>
              </a:ext>
            </a:extLst>
          </p:cNvPr>
          <p:cNvCxnSpPr>
            <a:cxnSpLocks/>
          </p:cNvCxnSpPr>
          <p:nvPr/>
        </p:nvCxnSpPr>
        <p:spPr>
          <a:xfrm>
            <a:off x="2557505" y="4750440"/>
            <a:ext cx="0" cy="520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649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481C1CC7-167D-E1FE-F39D-15780CFEA1DA}"/>
              </a:ext>
            </a:extLst>
          </p:cNvPr>
          <p:cNvSpPr txBox="1">
            <a:spLocks/>
          </p:cNvSpPr>
          <p:nvPr/>
        </p:nvSpPr>
        <p:spPr>
          <a:xfrm>
            <a:off x="219261" y="1653981"/>
            <a:ext cx="7886700" cy="110977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Rubik Light" panose="02000604000000020004" pitchFamily="2" charset="-79"/>
                <a:ea typeface="+mj-ea"/>
                <a:cs typeface="Rubik Light" panose="02000604000000020004" pitchFamily="2" charset="-79"/>
              </a:defRPr>
            </a:lvl1pPr>
          </a:lstStyle>
          <a:p>
            <a:r>
              <a:rPr lang="en-US" sz="1600" b="1" u="sng" dirty="0">
                <a:solidFill>
                  <a:schemeClr val="bg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Set up 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a virtual coffee</a:t>
            </a: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589514C-9586-79BA-EA54-253165E9F613}"/>
              </a:ext>
            </a:extLst>
          </p:cNvPr>
          <p:cNvSpPr txBox="1">
            <a:spLocks/>
          </p:cNvSpPr>
          <p:nvPr/>
        </p:nvSpPr>
        <p:spPr>
          <a:xfrm>
            <a:off x="943957" y="4567117"/>
            <a:ext cx="4265717" cy="53692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i="1" kern="1200">
                <a:solidFill>
                  <a:schemeClr val="bg1"/>
                </a:solidFill>
                <a:latin typeface="Rubik" panose="02000604000000020004" pitchFamily="2" charset="-79"/>
                <a:ea typeface="+mn-ea"/>
                <a:cs typeface="Rubik" panose="02000604000000020004" pitchFamily="2" charset="-79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612.807.5341  </a:t>
            </a:r>
            <a:r>
              <a:rPr lang="en-US" sz="1600" b="1" u="heavy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claire@packagingtechnologyandresearch.com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PackagingTechnologyAndResearch.com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9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A00519-A34C-9EBB-DF9C-C68365B24AD0}"/>
              </a:ext>
            </a:extLst>
          </p:cNvPr>
          <p:cNvGrpSpPr/>
          <p:nvPr/>
        </p:nvGrpSpPr>
        <p:grpSpPr>
          <a:xfrm>
            <a:off x="733608" y="1465334"/>
            <a:ext cx="3130111" cy="2674110"/>
            <a:chOff x="8928078" y="2416374"/>
            <a:chExt cx="3019594" cy="2968171"/>
          </a:xfrm>
          <a:solidFill>
            <a:schemeClr val="bg1"/>
          </a:solidFill>
        </p:grpSpPr>
        <p:pic>
          <p:nvPicPr>
            <p:cNvPr id="15" name="Graphic 14" descr="Coffee with solid fill">
              <a:extLst>
                <a:ext uri="{FF2B5EF4-FFF2-40B4-BE49-F238E27FC236}">
                  <a16:creationId xmlns:a16="http://schemas.microsoft.com/office/drawing/2014/main" id="{A21C8D15-189F-358C-F3CF-A17E232CC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564555" y="2416374"/>
              <a:ext cx="1383117" cy="138311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48A18E4-2F2A-4CA2-5B97-DB72EE9DEA87}"/>
                </a:ext>
              </a:extLst>
            </p:cNvPr>
            <p:cNvSpPr txBox="1"/>
            <p:nvPr/>
          </p:nvSpPr>
          <p:spPr>
            <a:xfrm>
              <a:off x="8928078" y="5077961"/>
              <a:ext cx="1800805" cy="30658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ctr" defTabSz="171450">
                <a:spcAft>
                  <a:spcPts val="900"/>
                </a:spcAft>
              </a:pPr>
              <a:r>
                <a:rPr lang="en-US" b="1" dirty="0">
                  <a:solidFill>
                    <a:schemeClr val="bg1"/>
                  </a:solidFill>
                  <a:latin typeface="+mj-lt"/>
                </a:rPr>
                <a:t>with </a:t>
              </a:r>
              <a:r>
                <a:rPr lang="en-US" b="1" dirty="0">
                  <a:solidFill>
                    <a:srgbClr val="E05500"/>
                  </a:solidFill>
                  <a:latin typeface="+mj-lt"/>
                </a:rPr>
                <a:t>Claire</a:t>
              </a:r>
            </a:p>
          </p:txBody>
        </p:sp>
      </p:grpSp>
      <p:sp>
        <p:nvSpPr>
          <p:cNvPr id="16" name="Title 15">
            <a:extLst>
              <a:ext uri="{FF2B5EF4-FFF2-40B4-BE49-F238E27FC236}">
                <a16:creationId xmlns:a16="http://schemas.microsoft.com/office/drawing/2014/main" id="{51835117-2B84-BA7D-0EF2-62C191537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&amp; Next Steps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7E10E7-73C4-4DDB-9E85-BAE8095271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5" y="4567117"/>
            <a:ext cx="721180" cy="931314"/>
          </a:xfrm>
          <a:prstGeom prst="rect">
            <a:avLst/>
          </a:prstGeom>
        </p:spPr>
      </p:pic>
      <p:pic>
        <p:nvPicPr>
          <p:cNvPr id="20" name="Picture 19" descr="Qr code&#10;&#10;Description automatically generated">
            <a:extLst>
              <a:ext uri="{FF2B5EF4-FFF2-40B4-BE49-F238E27FC236}">
                <a16:creationId xmlns:a16="http://schemas.microsoft.com/office/drawing/2014/main" id="{C324BBDF-426A-B58F-61F7-AE30D3FC71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81"/>
          <a:stretch/>
        </p:blipFill>
        <p:spPr>
          <a:xfrm>
            <a:off x="2393311" y="2864303"/>
            <a:ext cx="1305342" cy="14157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05D85A-B402-990F-7C9C-97D97E05C1F4}"/>
              </a:ext>
            </a:extLst>
          </p:cNvPr>
          <p:cNvSpPr txBox="1"/>
          <p:nvPr/>
        </p:nvSpPr>
        <p:spPr>
          <a:xfrm>
            <a:off x="4729702" y="3770112"/>
            <a:ext cx="1696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71450">
              <a:spcAft>
                <a:spcPts val="900"/>
              </a:spcAft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or</a:t>
            </a:r>
            <a:r>
              <a:rPr lang="en-US" b="1" dirty="0">
                <a:solidFill>
                  <a:srgbClr val="E05500"/>
                </a:solidFill>
                <a:latin typeface="+mj-lt"/>
              </a:rPr>
              <a:t> Ziynet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5348D2A-67C9-DE8F-DFC6-FFFF58AB4E43}"/>
              </a:ext>
            </a:extLst>
          </p:cNvPr>
          <p:cNvSpPr txBox="1">
            <a:spLocks/>
          </p:cNvSpPr>
          <p:nvPr/>
        </p:nvSpPr>
        <p:spPr>
          <a:xfrm>
            <a:off x="5016996" y="1974002"/>
            <a:ext cx="4265717" cy="53692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i="1" kern="1200">
                <a:solidFill>
                  <a:schemeClr val="bg1"/>
                </a:solidFill>
                <a:latin typeface="Rubik" panose="02000604000000020004" pitchFamily="2" charset="-79"/>
                <a:ea typeface="+mn-ea"/>
                <a:cs typeface="Rubik" panose="02000604000000020004" pitchFamily="2" charset="-79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900" dirty="0"/>
          </a:p>
        </p:txBody>
      </p:sp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830A4881-970D-E23D-4E1B-0934622A3A7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71" b="37454"/>
          <a:stretch/>
        </p:blipFill>
        <p:spPr>
          <a:xfrm>
            <a:off x="5872702" y="2702303"/>
            <a:ext cx="1400189" cy="141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5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3E27C9-FA4C-4ED2-A9F4-7BB5E132A264}"/>
              </a:ext>
            </a:extLst>
          </p:cNvPr>
          <p:cNvSpPr/>
          <p:nvPr/>
        </p:nvSpPr>
        <p:spPr>
          <a:xfrm>
            <a:off x="3774425" y="1026857"/>
            <a:ext cx="5281085" cy="45033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5" name="object 148">
            <a:extLst>
              <a:ext uri="{FF2B5EF4-FFF2-40B4-BE49-F238E27FC236}">
                <a16:creationId xmlns:a16="http://schemas.microsoft.com/office/drawing/2014/main" id="{FC750798-F3CA-414A-9FF4-FBE47B0C1760}"/>
              </a:ext>
            </a:extLst>
          </p:cNvPr>
          <p:cNvSpPr txBox="1"/>
          <p:nvPr/>
        </p:nvSpPr>
        <p:spPr>
          <a:xfrm>
            <a:off x="1954671" y="5797021"/>
            <a:ext cx="5421266" cy="171056"/>
          </a:xfrm>
          <a:prstGeom prst="rect">
            <a:avLst/>
          </a:prstGeom>
        </p:spPr>
        <p:txBody>
          <a:bodyPr vert="horz" wrap="square" lIns="0" tIns="7985" rIns="0" bIns="0" rtlCol="0">
            <a:spAutoFit/>
          </a:bodyPr>
          <a:lstStyle/>
          <a:p>
            <a:pPr marL="8405" defTabSz="605150">
              <a:spcBef>
                <a:spcPts val="63"/>
              </a:spcBef>
            </a:pPr>
            <a:r>
              <a:rPr sz="1059" b="1" i="1" spc="-3" dirty="0">
                <a:solidFill>
                  <a:schemeClr val="bg1"/>
                </a:solidFill>
                <a:latin typeface="Arial Narrow"/>
                <a:cs typeface="Arial Narrow"/>
              </a:rPr>
              <a:t>612.807.5341 / </a:t>
            </a:r>
            <a:r>
              <a:rPr sz="1059" b="1" i="1" u="heavy" spc="-7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claire@packagingtechnologyandresearch.com</a:t>
            </a:r>
            <a:r>
              <a:rPr sz="1059" b="1" i="1" spc="-7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sz="1059" b="1" i="1" spc="-3" dirty="0">
                <a:solidFill>
                  <a:schemeClr val="bg1"/>
                </a:solidFill>
                <a:latin typeface="Arial Narrow"/>
                <a:cs typeface="Arial Narrow"/>
              </a:rPr>
              <a:t>/</a:t>
            </a:r>
            <a:r>
              <a:rPr sz="1059" b="1" i="1" spc="188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US" sz="1059" b="1" i="1" spc="-10" dirty="0">
                <a:solidFill>
                  <a:schemeClr val="bg1"/>
                </a:solidFill>
                <a:latin typeface="Arial Narrow"/>
                <a:cs typeface="Arial Narrow"/>
              </a:rPr>
              <a:t>Pac</a:t>
            </a:r>
            <a:r>
              <a:rPr sz="1059" b="1" i="1" spc="-10" dirty="0">
                <a:solidFill>
                  <a:schemeClr val="bg1"/>
                </a:solidFill>
                <a:latin typeface="Arial Narrow"/>
                <a:cs typeface="Arial Narrow"/>
              </a:rPr>
              <a:t>kaging</a:t>
            </a:r>
            <a:r>
              <a:rPr lang="en-US" sz="1059" b="1" i="1" spc="-10" dirty="0">
                <a:solidFill>
                  <a:schemeClr val="bg1"/>
                </a:solidFill>
                <a:latin typeface="Arial Narrow"/>
                <a:cs typeface="Arial Narrow"/>
              </a:rPr>
              <a:t>T</a:t>
            </a:r>
            <a:r>
              <a:rPr sz="1059" b="1" i="1" spc="-10" dirty="0">
                <a:solidFill>
                  <a:schemeClr val="bg1"/>
                </a:solidFill>
                <a:latin typeface="Arial Narrow"/>
                <a:cs typeface="Arial Narrow"/>
              </a:rPr>
              <a:t>echnology</a:t>
            </a:r>
            <a:r>
              <a:rPr lang="en-US" sz="1059" b="1" i="1" spc="-10" dirty="0">
                <a:solidFill>
                  <a:schemeClr val="bg1"/>
                </a:solidFill>
                <a:latin typeface="Arial Narrow"/>
                <a:cs typeface="Arial Narrow"/>
              </a:rPr>
              <a:t>A</a:t>
            </a:r>
            <a:r>
              <a:rPr sz="1059" b="1" i="1" spc="-10" dirty="0">
                <a:solidFill>
                  <a:schemeClr val="bg1"/>
                </a:solidFill>
                <a:latin typeface="Arial Narrow"/>
                <a:cs typeface="Arial Narrow"/>
              </a:rPr>
              <a:t>nd</a:t>
            </a:r>
            <a:r>
              <a:rPr lang="en-US" sz="1059" b="1" i="1" spc="-10" dirty="0">
                <a:solidFill>
                  <a:schemeClr val="bg1"/>
                </a:solidFill>
                <a:latin typeface="Arial Narrow"/>
                <a:cs typeface="Arial Narrow"/>
              </a:rPr>
              <a:t>R</a:t>
            </a:r>
            <a:r>
              <a:rPr sz="1059" b="1" i="1" spc="-10" dirty="0">
                <a:solidFill>
                  <a:schemeClr val="bg1"/>
                </a:solidFill>
                <a:latin typeface="Arial Narrow"/>
                <a:cs typeface="Arial Narrow"/>
              </a:rPr>
              <a:t>esearch.com</a:t>
            </a:r>
            <a:endParaRPr sz="1059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EA39BE-20DD-456F-867E-DEF01E6EE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8405">
              <a:spcBef>
                <a:spcPts val="66"/>
              </a:spcBef>
            </a:pPr>
            <a:r>
              <a:rPr lang="en-US" spc="-17" dirty="0">
                <a:solidFill>
                  <a:srgbClr val="1D5A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PTR l  </a:t>
            </a:r>
            <a:br>
              <a:rPr lang="en-US" spc="-17" dirty="0">
                <a:solidFill>
                  <a:srgbClr val="1D5A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spc="-1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do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k Light" panose="02000604000000020004" pitchFamily="2" charset="-79"/>
              <a:cs typeface="Rubik Light" panose="02000604000000020004" pitchFamily="2" charset="-79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8BA5AB0-58F7-4748-9909-7D7A7054F7C8}"/>
              </a:ext>
            </a:extLst>
          </p:cNvPr>
          <p:cNvGrpSpPr/>
          <p:nvPr/>
        </p:nvGrpSpPr>
        <p:grpSpPr>
          <a:xfrm>
            <a:off x="0" y="5501605"/>
            <a:ext cx="9144002" cy="499145"/>
            <a:chOff x="0" y="6192474"/>
            <a:chExt cx="12192002" cy="66552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2C8DD8F-8F61-447A-AFBD-FE5F1D5000D2}"/>
                </a:ext>
              </a:extLst>
            </p:cNvPr>
            <p:cNvSpPr/>
            <p:nvPr/>
          </p:nvSpPr>
          <p:spPr>
            <a:xfrm>
              <a:off x="0" y="6192474"/>
              <a:ext cx="12192000" cy="3654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4A0BA19-DFAE-4AC5-8A43-CAFFE47FE0ED}"/>
                </a:ext>
              </a:extLst>
            </p:cNvPr>
            <p:cNvGrpSpPr/>
            <p:nvPr/>
          </p:nvGrpSpPr>
          <p:grpSpPr>
            <a:xfrm>
              <a:off x="0" y="6447649"/>
              <a:ext cx="12192002" cy="410351"/>
              <a:chOff x="0" y="6447649"/>
              <a:chExt cx="12192002" cy="410351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3FD37B1-CA0F-40BB-A875-BAAE71A7F312}"/>
                  </a:ext>
                </a:extLst>
              </p:cNvPr>
              <p:cNvSpPr/>
              <p:nvPr/>
            </p:nvSpPr>
            <p:spPr>
              <a:xfrm>
                <a:off x="0" y="6572250"/>
                <a:ext cx="12192000" cy="285750"/>
              </a:xfrm>
              <a:prstGeom prst="rect">
                <a:avLst/>
              </a:prstGeom>
              <a:pattFill prst="dkDnDiag">
                <a:fgClr>
                  <a:schemeClr val="tx1">
                    <a:lumMod val="85000"/>
                    <a:lumOff val="15000"/>
                  </a:schemeClr>
                </a:fgClr>
                <a:bgClr>
                  <a:schemeClr val="tx1">
                    <a:lumMod val="65000"/>
                    <a:lumOff val="3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B74648C3-BC2C-4670-8597-A1E92286E9F9}"/>
                  </a:ext>
                </a:extLst>
              </p:cNvPr>
              <p:cNvGrpSpPr/>
              <p:nvPr/>
            </p:nvGrpSpPr>
            <p:grpSpPr>
              <a:xfrm>
                <a:off x="0" y="6447649"/>
                <a:ext cx="12192002" cy="94130"/>
                <a:chOff x="-1" y="5513294"/>
                <a:chExt cx="12192002" cy="94130"/>
              </a:xfrm>
            </p:grpSpPr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339C66A6-5930-49A9-B733-68EC701A481C}"/>
                    </a:ext>
                  </a:extLst>
                </p:cNvPr>
                <p:cNvSpPr/>
                <p:nvPr/>
              </p:nvSpPr>
              <p:spPr>
                <a:xfrm>
                  <a:off x="9144001" y="5513294"/>
                  <a:ext cx="3048000" cy="94130"/>
                </a:xfrm>
                <a:prstGeom prst="rect">
                  <a:avLst/>
                </a:prstGeom>
                <a:solidFill>
                  <a:srgbClr val="2638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9281E483-FABE-466C-B898-FC29A4519F35}"/>
                    </a:ext>
                  </a:extLst>
                </p:cNvPr>
                <p:cNvSpPr/>
                <p:nvPr/>
              </p:nvSpPr>
              <p:spPr>
                <a:xfrm>
                  <a:off x="6096000" y="5513294"/>
                  <a:ext cx="3048000" cy="94130"/>
                </a:xfrm>
                <a:prstGeom prst="rect">
                  <a:avLst/>
                </a:prstGeom>
                <a:solidFill>
                  <a:srgbClr val="6A4FA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3A3281E9-E583-463C-B442-5C348DF79804}"/>
                    </a:ext>
                  </a:extLst>
                </p:cNvPr>
                <p:cNvSpPr/>
                <p:nvPr/>
              </p:nvSpPr>
              <p:spPr>
                <a:xfrm>
                  <a:off x="3047999" y="5513294"/>
                  <a:ext cx="3048000" cy="94130"/>
                </a:xfrm>
                <a:prstGeom prst="rect">
                  <a:avLst/>
                </a:prstGeom>
                <a:solidFill>
                  <a:srgbClr val="56B74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61476BBA-D6F0-42DC-82F5-2E9CC32DAD5C}"/>
                    </a:ext>
                  </a:extLst>
                </p:cNvPr>
                <p:cNvSpPr/>
                <p:nvPr/>
              </p:nvSpPr>
              <p:spPr>
                <a:xfrm>
                  <a:off x="-1" y="5513294"/>
                  <a:ext cx="3048000" cy="94130"/>
                </a:xfrm>
                <a:prstGeom prst="rect">
                  <a:avLst/>
                </a:prstGeom>
                <a:solidFill>
                  <a:srgbClr val="F06F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74B546D8-A8A4-4B86-9332-EE03E45BDBB5}"/>
                    </a:ext>
                  </a:extLst>
                </p:cNvPr>
                <p:cNvSpPr/>
                <p:nvPr/>
              </p:nvSpPr>
              <p:spPr>
                <a:xfrm>
                  <a:off x="3031487" y="5513294"/>
                  <a:ext cx="45719" cy="9413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2D0761FA-6D4E-4A72-A950-B2657489761C}"/>
                    </a:ext>
                  </a:extLst>
                </p:cNvPr>
                <p:cNvSpPr/>
                <p:nvPr/>
              </p:nvSpPr>
              <p:spPr>
                <a:xfrm>
                  <a:off x="6068142" y="5513294"/>
                  <a:ext cx="45719" cy="9413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46A496F0-9B92-4EF4-AD63-352ACA39DB8D}"/>
                    </a:ext>
                  </a:extLst>
                </p:cNvPr>
                <p:cNvSpPr/>
                <p:nvPr/>
              </p:nvSpPr>
              <p:spPr>
                <a:xfrm>
                  <a:off x="9121140" y="5513294"/>
                  <a:ext cx="45719" cy="9413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</p:grp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D8DEF79-4F9A-432C-B473-196942E52C18}"/>
              </a:ext>
            </a:extLst>
          </p:cNvPr>
          <p:cNvSpPr txBox="1"/>
          <p:nvPr/>
        </p:nvSpPr>
        <p:spPr>
          <a:xfrm>
            <a:off x="179444" y="2636500"/>
            <a:ext cx="3594981" cy="1361911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algn="r"/>
            <a:r>
              <a:rPr lang="en-US" sz="2100" spc="-17" dirty="0">
                <a:cs typeface="Arial"/>
              </a:rPr>
              <a:t>Provide tailored packaging</a:t>
            </a:r>
          </a:p>
          <a:p>
            <a:pPr algn="r"/>
            <a:r>
              <a:rPr lang="en-US" sz="2100" b="1" spc="-17" dirty="0">
                <a:solidFill>
                  <a:srgbClr val="F06F30"/>
                </a:solidFill>
                <a:cs typeface="Rubik Light" panose="02000604000000020004" pitchFamily="2" charset="-79"/>
              </a:rPr>
              <a:t>science </a:t>
            </a:r>
            <a:r>
              <a:rPr lang="en-US" sz="2100" b="1" spc="-17" dirty="0">
                <a:solidFill>
                  <a:srgbClr val="F06F30"/>
                </a:solidFill>
              </a:rPr>
              <a:t>&amp; value chain </a:t>
            </a:r>
            <a:r>
              <a:rPr lang="en-US" sz="2100" spc="-17" dirty="0">
                <a:cs typeface="Arial"/>
              </a:rPr>
              <a:t>solutions to the </a:t>
            </a:r>
          </a:p>
          <a:p>
            <a:pPr algn="r"/>
            <a:r>
              <a:rPr lang="en-US" sz="2100" b="1" spc="-17" dirty="0">
                <a:solidFill>
                  <a:srgbClr val="F06F30"/>
                </a:solidFill>
                <a:cs typeface="Arial"/>
              </a:rPr>
              <a:t>food &amp; packaging industry</a:t>
            </a:r>
            <a:endParaRPr lang="en-US" sz="21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76F1F64-71CD-4954-9DE2-182216CC466A}"/>
              </a:ext>
            </a:extLst>
          </p:cNvPr>
          <p:cNvGrpSpPr/>
          <p:nvPr/>
        </p:nvGrpSpPr>
        <p:grpSpPr>
          <a:xfrm>
            <a:off x="4368239" y="1135892"/>
            <a:ext cx="4457003" cy="4342861"/>
            <a:chOff x="12877623" y="-197010"/>
            <a:chExt cx="5942671" cy="579048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572D32C-904F-490A-A19E-7510CBF8886D}"/>
                </a:ext>
              </a:extLst>
            </p:cNvPr>
            <p:cNvSpPr/>
            <p:nvPr/>
          </p:nvSpPr>
          <p:spPr>
            <a:xfrm>
              <a:off x="16468053" y="4117539"/>
              <a:ext cx="1280160" cy="1280160"/>
            </a:xfrm>
            <a:prstGeom prst="ellipse">
              <a:avLst/>
            </a:prstGeom>
            <a:solidFill>
              <a:srgbClr val="00B050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CEA638F-77C6-4578-BD8D-81BEB51FD5AF}"/>
                </a:ext>
              </a:extLst>
            </p:cNvPr>
            <p:cNvSpPr/>
            <p:nvPr/>
          </p:nvSpPr>
          <p:spPr>
            <a:xfrm>
              <a:off x="13984824" y="-41712"/>
              <a:ext cx="1280160" cy="12801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CBA517A-CF9D-47B6-90F4-49B3D8C57C49}"/>
                </a:ext>
              </a:extLst>
            </p:cNvPr>
            <p:cNvSpPr/>
            <p:nvPr/>
          </p:nvSpPr>
          <p:spPr>
            <a:xfrm>
              <a:off x="13075449" y="956953"/>
              <a:ext cx="657413" cy="3641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43EB8E1-C3E8-4534-A063-39DA41853B4E}"/>
                </a:ext>
              </a:extLst>
            </p:cNvPr>
            <p:cNvCxnSpPr>
              <a:cxnSpLocks/>
            </p:cNvCxnSpPr>
            <p:nvPr/>
          </p:nvCxnSpPr>
          <p:spPr>
            <a:xfrm>
              <a:off x="14933147" y="1143600"/>
              <a:ext cx="332894" cy="500867"/>
            </a:xfrm>
            <a:prstGeom prst="line">
              <a:avLst/>
            </a:prstGeom>
            <a:ln w="222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1093E4C-E6E9-42D5-931D-848D73045A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11858" y="1132760"/>
              <a:ext cx="434888" cy="643364"/>
            </a:xfrm>
            <a:prstGeom prst="line">
              <a:avLst/>
            </a:prstGeom>
            <a:ln w="222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400D4C0-4322-4C62-B81B-7C9FAB8D9B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995361" y="3137706"/>
              <a:ext cx="616797" cy="169839"/>
            </a:xfrm>
            <a:prstGeom prst="line">
              <a:avLst/>
            </a:prstGeom>
            <a:ln w="222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4BA2D76-FFC4-4F26-966B-409327189B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65372" y="3979035"/>
              <a:ext cx="75937" cy="315991"/>
            </a:xfrm>
            <a:prstGeom prst="line">
              <a:avLst/>
            </a:prstGeom>
            <a:ln w="222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5A41772-8BB4-41DB-BF53-7DF21917B53D}"/>
                </a:ext>
              </a:extLst>
            </p:cNvPr>
            <p:cNvCxnSpPr>
              <a:cxnSpLocks/>
            </p:cNvCxnSpPr>
            <p:nvPr/>
          </p:nvCxnSpPr>
          <p:spPr>
            <a:xfrm>
              <a:off x="16670070" y="3708442"/>
              <a:ext cx="291068" cy="409097"/>
            </a:xfrm>
            <a:prstGeom prst="line">
              <a:avLst/>
            </a:prstGeom>
            <a:ln w="222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29D632D-E71A-428C-A4D5-CEFE07919E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278266" y="3485272"/>
              <a:ext cx="570704" cy="393996"/>
            </a:xfrm>
            <a:prstGeom prst="line">
              <a:avLst/>
            </a:prstGeom>
            <a:ln w="222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BD8D621-DA59-4D95-B503-ECC7D2187D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45259" y="2840041"/>
              <a:ext cx="788578" cy="41749"/>
            </a:xfrm>
            <a:prstGeom prst="line">
              <a:avLst/>
            </a:prstGeom>
            <a:ln w="222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A71C579-D5A6-49C1-9AE0-FFD971FAE779}"/>
                </a:ext>
              </a:extLst>
            </p:cNvPr>
            <p:cNvCxnSpPr>
              <a:cxnSpLocks/>
            </p:cNvCxnSpPr>
            <p:nvPr/>
          </p:nvCxnSpPr>
          <p:spPr>
            <a:xfrm>
              <a:off x="14107562" y="1793906"/>
              <a:ext cx="662673" cy="364783"/>
            </a:xfrm>
            <a:prstGeom prst="line">
              <a:avLst/>
            </a:prstGeom>
            <a:ln w="222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2A16A7F-3C72-46E2-A41F-215DA406BC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077894" y="2103633"/>
              <a:ext cx="717887" cy="239169"/>
            </a:xfrm>
            <a:prstGeom prst="line">
              <a:avLst/>
            </a:prstGeom>
            <a:ln w="222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F64299D-E036-4F8C-9238-BA87D5C7ED1A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 flipH="1">
              <a:off x="15956424" y="1083150"/>
              <a:ext cx="23555" cy="521264"/>
            </a:xfrm>
            <a:prstGeom prst="line">
              <a:avLst/>
            </a:prstGeom>
            <a:ln w="2222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4783FEB-2044-4637-9B6E-E6D89A52ABD5}"/>
                </a:ext>
              </a:extLst>
            </p:cNvPr>
            <p:cNvSpPr/>
            <p:nvPr/>
          </p:nvSpPr>
          <p:spPr>
            <a:xfrm>
              <a:off x="17540134" y="2813429"/>
              <a:ext cx="1280160" cy="1280160"/>
            </a:xfrm>
            <a:prstGeom prst="ellipse">
              <a:avLst/>
            </a:prstGeom>
            <a:solidFill>
              <a:srgbClr val="0070C0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608E644-2747-4456-8E5A-A93A12B4276C}"/>
                </a:ext>
              </a:extLst>
            </p:cNvPr>
            <p:cNvSpPr/>
            <p:nvPr/>
          </p:nvSpPr>
          <p:spPr>
            <a:xfrm>
              <a:off x="17483240" y="1429937"/>
              <a:ext cx="1280160" cy="12801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F00F836-ED2E-4A82-A8D1-FF36D2A29918}"/>
                </a:ext>
              </a:extLst>
            </p:cNvPr>
            <p:cNvSpPr/>
            <p:nvPr/>
          </p:nvSpPr>
          <p:spPr>
            <a:xfrm>
              <a:off x="13053491" y="974289"/>
              <a:ext cx="1280160" cy="1280160"/>
            </a:xfrm>
            <a:prstGeom prst="ellipse">
              <a:avLst/>
            </a:prstGeom>
            <a:solidFill>
              <a:srgbClr val="7030A0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D98B237-FF79-4591-BFED-E187B2B008B7}"/>
                </a:ext>
              </a:extLst>
            </p:cNvPr>
            <p:cNvSpPr/>
            <p:nvPr/>
          </p:nvSpPr>
          <p:spPr>
            <a:xfrm>
              <a:off x="15339899" y="-197010"/>
              <a:ext cx="1280160" cy="1280160"/>
            </a:xfrm>
            <a:prstGeom prst="ellipse">
              <a:avLst/>
            </a:prstGeom>
            <a:solidFill>
              <a:srgbClr val="18B003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7221C8D-E11C-4A9F-9A80-857F1AF2F459}"/>
                </a:ext>
              </a:extLst>
            </p:cNvPr>
            <p:cNvSpPr/>
            <p:nvPr/>
          </p:nvSpPr>
          <p:spPr>
            <a:xfrm>
              <a:off x="16917201" y="122266"/>
              <a:ext cx="1280160" cy="1280160"/>
            </a:xfrm>
            <a:prstGeom prst="ellipse">
              <a:avLst/>
            </a:prstGeom>
            <a:solidFill>
              <a:srgbClr val="7030A0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39E6644-D1BA-4355-87E4-5C74467B58BC}"/>
                </a:ext>
              </a:extLst>
            </p:cNvPr>
            <p:cNvSpPr/>
            <p:nvPr/>
          </p:nvSpPr>
          <p:spPr>
            <a:xfrm>
              <a:off x="12877623" y="2361034"/>
              <a:ext cx="1280160" cy="1280160"/>
            </a:xfrm>
            <a:prstGeom prst="ellipse">
              <a:avLst/>
            </a:prstGeom>
            <a:solidFill>
              <a:srgbClr val="00B050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97B8A9C-0034-4F99-A48A-0270C81B2B12}"/>
                </a:ext>
              </a:extLst>
            </p:cNvPr>
            <p:cNvSpPr/>
            <p:nvPr/>
          </p:nvSpPr>
          <p:spPr>
            <a:xfrm>
              <a:off x="13338204" y="3831632"/>
              <a:ext cx="1280160" cy="1280160"/>
            </a:xfrm>
            <a:prstGeom prst="ellipse">
              <a:avLst/>
            </a:prstGeom>
            <a:solidFill>
              <a:srgbClr val="0070C0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936E028-2445-4410-BACA-C0048C063CC2}"/>
                </a:ext>
              </a:extLst>
            </p:cNvPr>
            <p:cNvSpPr/>
            <p:nvPr/>
          </p:nvSpPr>
          <p:spPr>
            <a:xfrm>
              <a:off x="14804052" y="4313311"/>
              <a:ext cx="1280160" cy="1280160"/>
            </a:xfrm>
            <a:prstGeom prst="ellipse">
              <a:avLst/>
            </a:prstGeom>
            <a:solidFill>
              <a:srgbClr val="7030A0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AB91EF0-53A0-4791-AE4B-239DE6271EA6}"/>
                </a:ext>
              </a:extLst>
            </p:cNvPr>
            <p:cNvSpPr/>
            <p:nvPr/>
          </p:nvSpPr>
          <p:spPr>
            <a:xfrm>
              <a:off x="14760113" y="1615974"/>
              <a:ext cx="2235248" cy="2235248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65E0369-12E2-4796-9DD2-0407809FD945}"/>
                </a:ext>
              </a:extLst>
            </p:cNvPr>
            <p:cNvSpPr txBox="1"/>
            <p:nvPr/>
          </p:nvSpPr>
          <p:spPr>
            <a:xfrm>
              <a:off x="17055149" y="933849"/>
              <a:ext cx="1011689" cy="323165"/>
            </a:xfrm>
            <a:prstGeom prst="rect">
              <a:avLst/>
            </a:prstGeom>
            <a:noFill/>
          </p:spPr>
          <p:txBody>
            <a:bodyPr wrap="square" lIns="0" tIns="0" rIns="0" bIns="3429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50" b="1" dirty="0">
                  <a:solidFill>
                    <a:schemeClr val="bg1"/>
                  </a:solidFill>
                </a:rPr>
                <a:t>Build Innovation RoadMaps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D636A50-8A95-4600-B78A-714C5AF66205}"/>
                </a:ext>
              </a:extLst>
            </p:cNvPr>
            <p:cNvSpPr txBox="1"/>
            <p:nvPr/>
          </p:nvSpPr>
          <p:spPr>
            <a:xfrm>
              <a:off x="15494672" y="538242"/>
              <a:ext cx="955577" cy="461665"/>
            </a:xfrm>
            <a:prstGeom prst="rect">
              <a:avLst/>
            </a:prstGeom>
            <a:noFill/>
          </p:spPr>
          <p:txBody>
            <a:bodyPr wrap="square" lIns="0" tIns="0" rIns="0" bIns="3429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50" b="1" dirty="0">
                  <a:solidFill>
                    <a:schemeClr val="bg1"/>
                  </a:solidFill>
                </a:rPr>
                <a:t>Technology</a:t>
              </a:r>
            </a:p>
            <a:p>
              <a:pPr algn="ctr">
                <a:lnSpc>
                  <a:spcPct val="90000"/>
                </a:lnSpc>
              </a:pPr>
              <a:r>
                <a:rPr lang="en-US" sz="750" b="1" dirty="0">
                  <a:solidFill>
                    <a:schemeClr val="bg1"/>
                  </a:solidFill>
                </a:rPr>
                <a:t>Business Case Building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12A1A35-FA08-481D-A867-CC9FA0C74104}"/>
                </a:ext>
              </a:extLst>
            </p:cNvPr>
            <p:cNvSpPr txBox="1"/>
            <p:nvPr/>
          </p:nvSpPr>
          <p:spPr>
            <a:xfrm>
              <a:off x="13146763" y="1652563"/>
              <a:ext cx="1052388" cy="461665"/>
            </a:xfrm>
            <a:prstGeom prst="rect">
              <a:avLst/>
            </a:prstGeom>
            <a:noFill/>
          </p:spPr>
          <p:txBody>
            <a:bodyPr wrap="square" lIns="0" tIns="0" rIns="0" bIns="3429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50" b="1" dirty="0">
                  <a:solidFill>
                    <a:schemeClr val="bg1"/>
                  </a:solidFill>
                </a:rPr>
                <a:t>Tactical</a:t>
              </a:r>
            </a:p>
            <a:p>
              <a:pPr algn="ctr">
                <a:lnSpc>
                  <a:spcPct val="90000"/>
                </a:lnSpc>
              </a:pPr>
              <a:r>
                <a:rPr lang="en-US" sz="750" b="1" dirty="0">
                  <a:solidFill>
                    <a:schemeClr val="bg1"/>
                  </a:solidFill>
                </a:rPr>
                <a:t>Implementation Support</a:t>
              </a:r>
              <a:endParaRPr lang="en-US" sz="750" b="1" dirty="0">
                <a:solidFill>
                  <a:srgbClr val="FF0000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4533739-761A-413B-A53C-B4E2DE70E685}"/>
                </a:ext>
              </a:extLst>
            </p:cNvPr>
            <p:cNvSpPr txBox="1"/>
            <p:nvPr/>
          </p:nvSpPr>
          <p:spPr>
            <a:xfrm>
              <a:off x="14977876" y="5161331"/>
              <a:ext cx="898444" cy="323165"/>
            </a:xfrm>
            <a:prstGeom prst="rect">
              <a:avLst/>
            </a:prstGeom>
            <a:noFill/>
          </p:spPr>
          <p:txBody>
            <a:bodyPr wrap="square" lIns="0" tIns="0" rIns="0" bIns="3429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50" b="1" dirty="0">
                  <a:solidFill>
                    <a:schemeClr val="bg1"/>
                  </a:solidFill>
                </a:rPr>
                <a:t>Science-based Infusion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D51E073-F68E-4657-956B-8C8779F6A3AA}"/>
                </a:ext>
              </a:extLst>
            </p:cNvPr>
            <p:cNvSpPr txBox="1"/>
            <p:nvPr/>
          </p:nvSpPr>
          <p:spPr>
            <a:xfrm>
              <a:off x="12979240" y="3154182"/>
              <a:ext cx="1028749" cy="323165"/>
            </a:xfrm>
            <a:prstGeom prst="rect">
              <a:avLst/>
            </a:prstGeom>
            <a:noFill/>
          </p:spPr>
          <p:txBody>
            <a:bodyPr wrap="square" lIns="0" tIns="0" rIns="0" bIns="3429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50" b="1" dirty="0">
                  <a:solidFill>
                    <a:schemeClr val="bg1"/>
                  </a:solidFill>
                </a:rPr>
                <a:t>Align Value Chain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59C50C6-61D1-42FF-9345-3B564EDE8B88}"/>
                </a:ext>
              </a:extLst>
            </p:cNvPr>
            <p:cNvSpPr txBox="1"/>
            <p:nvPr/>
          </p:nvSpPr>
          <p:spPr>
            <a:xfrm>
              <a:off x="17612158" y="2249478"/>
              <a:ext cx="1040233" cy="323165"/>
            </a:xfrm>
            <a:prstGeom prst="rect">
              <a:avLst/>
            </a:prstGeom>
            <a:noFill/>
          </p:spPr>
          <p:txBody>
            <a:bodyPr wrap="square" lIns="0" tIns="0" rIns="0" bIns="3429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50" b="1" dirty="0">
                  <a:solidFill>
                    <a:schemeClr val="bg1"/>
                  </a:solidFill>
                </a:rPr>
                <a:t>Science-based Coaching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52909ED-6EA1-4BC4-A120-02C99D5E3EC0}"/>
                </a:ext>
              </a:extLst>
            </p:cNvPr>
            <p:cNvSpPr txBox="1"/>
            <p:nvPr/>
          </p:nvSpPr>
          <p:spPr>
            <a:xfrm>
              <a:off x="14024148" y="754017"/>
              <a:ext cx="1192748" cy="507831"/>
            </a:xfrm>
            <a:prstGeom prst="rect">
              <a:avLst/>
            </a:prstGeom>
            <a:noFill/>
          </p:spPr>
          <p:txBody>
            <a:bodyPr wrap="square" lIns="0" tIns="0" rIns="0" bIns="34290" rtlCol="0">
              <a:spAutoFit/>
            </a:bodyPr>
            <a:lstStyle/>
            <a:p>
              <a:pPr algn="ctr"/>
              <a:r>
                <a:rPr lang="en-US" sz="750" b="1" dirty="0">
                  <a:solidFill>
                    <a:schemeClr val="bg1"/>
                  </a:solidFill>
                </a:rPr>
                <a:t>Prevent  Food Waste</a:t>
              </a:r>
            </a:p>
            <a:p>
              <a:pPr algn="ctr"/>
              <a:endParaRPr lang="en-US" sz="750" b="1" dirty="0">
                <a:solidFill>
                  <a:schemeClr val="bg1"/>
                </a:solidFill>
              </a:endParaRPr>
            </a:p>
          </p:txBody>
        </p:sp>
        <p:pic>
          <p:nvPicPr>
            <p:cNvPr id="55" name="Picture 10">
              <a:extLst>
                <a:ext uri="{FF2B5EF4-FFF2-40B4-BE49-F238E27FC236}">
                  <a16:creationId xmlns:a16="http://schemas.microsoft.com/office/drawing/2014/main" id="{CCD28D8C-D100-4362-81D2-98F63DC8E2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97909" y="1563363"/>
              <a:ext cx="643269" cy="5487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A964C2E-68D9-4950-9525-EF0649241EFB}"/>
                </a:ext>
              </a:extLst>
            </p:cNvPr>
            <p:cNvSpPr/>
            <p:nvPr/>
          </p:nvSpPr>
          <p:spPr>
            <a:xfrm>
              <a:off x="14656013" y="1510481"/>
              <a:ext cx="2443448" cy="2443448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pic>
          <p:nvPicPr>
            <p:cNvPr id="57" name="Picture 5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2C313AA-B222-4107-848D-DE9197A08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7992" y="1867905"/>
              <a:ext cx="1294530" cy="1675741"/>
            </a:xfrm>
            <a:prstGeom prst="rect">
              <a:avLst/>
            </a:prstGeom>
          </p:spPr>
        </p:pic>
        <p:pic>
          <p:nvPicPr>
            <p:cNvPr id="58" name="Graphic 57" descr="Checklist">
              <a:extLst>
                <a:ext uri="{FF2B5EF4-FFF2-40B4-BE49-F238E27FC236}">
                  <a16:creationId xmlns:a16="http://schemas.microsoft.com/office/drawing/2014/main" id="{7CF02FEF-920F-487B-A923-C86109165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3414988" y="1044803"/>
              <a:ext cx="526529" cy="526529"/>
            </a:xfrm>
            <a:prstGeom prst="rect">
              <a:avLst/>
            </a:prstGeom>
          </p:spPr>
        </p:pic>
        <p:pic>
          <p:nvPicPr>
            <p:cNvPr id="59" name="Graphic 58" descr="Gauge">
              <a:extLst>
                <a:ext uri="{FF2B5EF4-FFF2-40B4-BE49-F238E27FC236}">
                  <a16:creationId xmlns:a16="http://schemas.microsoft.com/office/drawing/2014/main" id="{F0FD9D9F-CCB7-4698-85E4-537BAE035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7203690" y="186517"/>
              <a:ext cx="707181" cy="707181"/>
            </a:xfrm>
            <a:prstGeom prst="rect">
              <a:avLst/>
            </a:prstGeom>
          </p:spPr>
        </p:pic>
        <p:pic>
          <p:nvPicPr>
            <p:cNvPr id="60" name="Graphic 59" descr="Playbook">
              <a:extLst>
                <a:ext uri="{FF2B5EF4-FFF2-40B4-BE49-F238E27FC236}">
                  <a16:creationId xmlns:a16="http://schemas.microsoft.com/office/drawing/2014/main" id="{597818FE-14BA-417D-99BA-6BA19E6AD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5649067" y="-160185"/>
              <a:ext cx="640080" cy="640080"/>
            </a:xfrm>
            <a:prstGeom prst="rect">
              <a:avLst/>
            </a:prstGeom>
          </p:spPr>
        </p:pic>
        <p:pic>
          <p:nvPicPr>
            <p:cNvPr id="61" name="Graphic 60" descr="Bullseye">
              <a:extLst>
                <a:ext uri="{FF2B5EF4-FFF2-40B4-BE49-F238E27FC236}">
                  <a16:creationId xmlns:a16="http://schemas.microsoft.com/office/drawing/2014/main" id="{C2840A10-1874-4E05-A61E-AC52E9651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7840181" y="2896740"/>
              <a:ext cx="598410" cy="598410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B9CEB0DE-D35C-483D-ABA2-B8C09C4EF2A6}"/>
                </a:ext>
              </a:extLst>
            </p:cNvPr>
            <p:cNvGrpSpPr/>
            <p:nvPr/>
          </p:nvGrpSpPr>
          <p:grpSpPr>
            <a:xfrm>
              <a:off x="14319652" y="105021"/>
              <a:ext cx="623315" cy="520611"/>
              <a:chOff x="7474414" y="5072647"/>
              <a:chExt cx="721061" cy="698854"/>
            </a:xfrm>
          </p:grpSpPr>
          <p:pic>
            <p:nvPicPr>
              <p:cNvPr id="66" name="Graphic 65" descr="Garbage">
                <a:extLst>
                  <a:ext uri="{FF2B5EF4-FFF2-40B4-BE49-F238E27FC236}">
                    <a16:creationId xmlns:a16="http://schemas.microsoft.com/office/drawing/2014/main" id="{7A3FBF72-703F-4AEC-98B3-FFD9E4E34B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7546772" y="5146736"/>
                <a:ext cx="557601" cy="557601"/>
              </a:xfrm>
              <a:prstGeom prst="rect">
                <a:avLst/>
              </a:prstGeom>
            </p:spPr>
          </p:pic>
          <p:sp>
            <p:nvSpPr>
              <p:cNvPr id="70" name="&quot;Not Allowed&quot; Symbol 69">
                <a:extLst>
                  <a:ext uri="{FF2B5EF4-FFF2-40B4-BE49-F238E27FC236}">
                    <a16:creationId xmlns:a16="http://schemas.microsoft.com/office/drawing/2014/main" id="{3F184EFF-594A-4668-8705-FF17D3C731CD}"/>
                  </a:ext>
                </a:extLst>
              </p:cNvPr>
              <p:cNvSpPr/>
              <p:nvPr/>
            </p:nvSpPr>
            <p:spPr>
              <a:xfrm>
                <a:off x="7474414" y="5072647"/>
                <a:ext cx="721061" cy="698854"/>
              </a:xfrm>
              <a:prstGeom prst="noSmoking">
                <a:avLst>
                  <a:gd name="adj" fmla="val 708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38BB0E5-1441-4661-9CAA-5A6E5B87F25D}"/>
                </a:ext>
              </a:extLst>
            </p:cNvPr>
            <p:cNvSpPr txBox="1"/>
            <p:nvPr/>
          </p:nvSpPr>
          <p:spPr>
            <a:xfrm>
              <a:off x="13372404" y="4587236"/>
              <a:ext cx="1217628" cy="323165"/>
            </a:xfrm>
            <a:prstGeom prst="rect">
              <a:avLst/>
            </a:prstGeom>
            <a:noFill/>
          </p:spPr>
          <p:txBody>
            <a:bodyPr wrap="square" lIns="0" tIns="0" rIns="0" bIns="3429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50" b="1" dirty="0">
                  <a:solidFill>
                    <a:schemeClr val="bg1"/>
                  </a:solidFill>
                </a:rPr>
                <a:t>Build Internal</a:t>
              </a:r>
            </a:p>
            <a:p>
              <a:pPr algn="ctr">
                <a:lnSpc>
                  <a:spcPct val="90000"/>
                </a:lnSpc>
              </a:pPr>
              <a:r>
                <a:rPr lang="en-US" sz="750" b="1" dirty="0">
                  <a:solidFill>
                    <a:schemeClr val="bg1"/>
                  </a:solidFill>
                </a:rPr>
                <a:t>Knowledge</a:t>
              </a:r>
            </a:p>
          </p:txBody>
        </p:sp>
        <p:pic>
          <p:nvPicPr>
            <p:cNvPr id="77" name="Picture 13">
              <a:extLst>
                <a:ext uri="{FF2B5EF4-FFF2-40B4-BE49-F238E27FC236}">
                  <a16:creationId xmlns:a16="http://schemas.microsoft.com/office/drawing/2014/main" id="{C9065864-22A4-482F-A649-DEBF4783A8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67989" y="3909739"/>
              <a:ext cx="589002" cy="583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75126DE-0B05-45BE-9F36-241C62F96880}"/>
                </a:ext>
              </a:extLst>
            </p:cNvPr>
            <p:cNvSpPr txBox="1"/>
            <p:nvPr/>
          </p:nvSpPr>
          <p:spPr>
            <a:xfrm>
              <a:off x="16603701" y="4874970"/>
              <a:ext cx="972319" cy="600164"/>
            </a:xfrm>
            <a:prstGeom prst="rect">
              <a:avLst/>
            </a:prstGeom>
            <a:noFill/>
          </p:spPr>
          <p:txBody>
            <a:bodyPr wrap="square" lIns="0" tIns="0" rIns="0" bIns="3429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50" b="1" dirty="0">
                  <a:solidFill>
                    <a:schemeClr val="bg1"/>
                  </a:solidFill>
                </a:rPr>
                <a:t>Solve Package Sustainability Puzzle</a:t>
              </a:r>
            </a:p>
            <a:p>
              <a:pPr algn="ctr">
                <a:lnSpc>
                  <a:spcPct val="90000"/>
                </a:lnSpc>
              </a:pPr>
              <a:endParaRPr lang="en-US" sz="750" b="1" dirty="0">
                <a:solidFill>
                  <a:srgbClr val="FF0000"/>
                </a:solidFill>
              </a:endParaRPr>
            </a:p>
          </p:txBody>
        </p:sp>
        <p:pic>
          <p:nvPicPr>
            <p:cNvPr id="81" name="Graphic 80" descr="Puzzle pieces">
              <a:extLst>
                <a:ext uri="{FF2B5EF4-FFF2-40B4-BE49-F238E27FC236}">
                  <a16:creationId xmlns:a16="http://schemas.microsoft.com/office/drawing/2014/main" id="{14152054-D7CB-48F3-A6B5-478FE31B6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6690991" y="4063784"/>
              <a:ext cx="828222" cy="828222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C25E899-9759-4065-9D71-3E4955CE7ED9}"/>
                </a:ext>
              </a:extLst>
            </p:cNvPr>
            <p:cNvSpPr txBox="1"/>
            <p:nvPr/>
          </p:nvSpPr>
          <p:spPr>
            <a:xfrm>
              <a:off x="17584599" y="3537800"/>
              <a:ext cx="1169937" cy="461665"/>
            </a:xfrm>
            <a:prstGeom prst="rect">
              <a:avLst/>
            </a:prstGeom>
            <a:noFill/>
          </p:spPr>
          <p:txBody>
            <a:bodyPr wrap="square" lIns="0" tIns="0" rIns="0" bIns="3429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750" b="1" dirty="0">
                  <a:solidFill>
                    <a:schemeClr val="bg1"/>
                  </a:solidFill>
                </a:rPr>
                <a:t>Screen Technologies</a:t>
              </a:r>
            </a:p>
            <a:p>
              <a:pPr algn="ctr">
                <a:lnSpc>
                  <a:spcPct val="90000"/>
                </a:lnSpc>
              </a:pPr>
              <a:endParaRPr lang="en-US" sz="750" b="1" dirty="0">
                <a:solidFill>
                  <a:schemeClr val="bg1"/>
                </a:solidFill>
              </a:endParaRPr>
            </a:p>
          </p:txBody>
        </p:sp>
        <p:pic>
          <p:nvPicPr>
            <p:cNvPr id="83" name="Graphic 82" descr="Flask">
              <a:extLst>
                <a:ext uri="{FF2B5EF4-FFF2-40B4-BE49-F238E27FC236}">
                  <a16:creationId xmlns:a16="http://schemas.microsoft.com/office/drawing/2014/main" id="{F3595530-23D3-4C78-98F7-2E6953B28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4907740" y="4309136"/>
              <a:ext cx="1032063" cy="748575"/>
            </a:xfrm>
            <a:prstGeom prst="rect">
              <a:avLst/>
            </a:prstGeom>
          </p:spPr>
        </p:pic>
        <p:pic>
          <p:nvPicPr>
            <p:cNvPr id="84" name="Graphic 83" descr="Handshake">
              <a:extLst>
                <a:ext uri="{FF2B5EF4-FFF2-40B4-BE49-F238E27FC236}">
                  <a16:creationId xmlns:a16="http://schemas.microsoft.com/office/drawing/2014/main" id="{E3F45D56-6B1F-42E5-8A20-683C5CE7A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3037659" y="2393144"/>
              <a:ext cx="914400" cy="914400"/>
            </a:xfrm>
            <a:prstGeom prst="rect">
              <a:avLst/>
            </a:prstGeom>
          </p:spPr>
        </p:pic>
      </p:grpSp>
      <p:sp>
        <p:nvSpPr>
          <p:cNvPr id="20" name="Left Brace 19">
            <a:extLst>
              <a:ext uri="{FF2B5EF4-FFF2-40B4-BE49-F238E27FC236}">
                <a16:creationId xmlns:a16="http://schemas.microsoft.com/office/drawing/2014/main" id="{6540391D-03E7-48F7-AF2B-0DFE224EAFD4}"/>
              </a:ext>
            </a:extLst>
          </p:cNvPr>
          <p:cNvSpPr/>
          <p:nvPr/>
        </p:nvSpPr>
        <p:spPr>
          <a:xfrm>
            <a:off x="3866755" y="1216928"/>
            <a:ext cx="501484" cy="4202947"/>
          </a:xfrm>
          <a:prstGeom prst="leftBrace">
            <a:avLst/>
          </a:prstGeom>
          <a:ln w="57150" cmpd="dbl">
            <a:solidFill>
              <a:srgbClr val="0070C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668645 w 668645"/>
                      <a:gd name="connsiteY0" fmla="*/ 5603929 h 5603929"/>
                      <a:gd name="connsiteX1" fmla="*/ 334322 w 668645"/>
                      <a:gd name="connsiteY1" fmla="*/ 5548211 h 5603929"/>
                      <a:gd name="connsiteX2" fmla="*/ 334323 w 668645"/>
                      <a:gd name="connsiteY2" fmla="*/ 2857683 h 5603929"/>
                      <a:gd name="connsiteX3" fmla="*/ 0 w 668645"/>
                      <a:gd name="connsiteY3" fmla="*/ 2801965 h 5603929"/>
                      <a:gd name="connsiteX4" fmla="*/ 334323 w 668645"/>
                      <a:gd name="connsiteY4" fmla="*/ 2746247 h 5603929"/>
                      <a:gd name="connsiteX5" fmla="*/ 334323 w 668645"/>
                      <a:gd name="connsiteY5" fmla="*/ 55718 h 5603929"/>
                      <a:gd name="connsiteX6" fmla="*/ 668646 w 668645"/>
                      <a:gd name="connsiteY6" fmla="*/ 0 h 5603929"/>
                      <a:gd name="connsiteX7" fmla="*/ 668645 w 668645"/>
                      <a:gd name="connsiteY7" fmla="*/ 5603929 h 5603929"/>
                      <a:gd name="connsiteX0" fmla="*/ 668645 w 668645"/>
                      <a:gd name="connsiteY0" fmla="*/ 5603929 h 5603929"/>
                      <a:gd name="connsiteX1" fmla="*/ 334322 w 668645"/>
                      <a:gd name="connsiteY1" fmla="*/ 5548211 h 5603929"/>
                      <a:gd name="connsiteX2" fmla="*/ 334323 w 668645"/>
                      <a:gd name="connsiteY2" fmla="*/ 2857683 h 5603929"/>
                      <a:gd name="connsiteX3" fmla="*/ 0 w 668645"/>
                      <a:gd name="connsiteY3" fmla="*/ 2801965 h 5603929"/>
                      <a:gd name="connsiteX4" fmla="*/ 334323 w 668645"/>
                      <a:gd name="connsiteY4" fmla="*/ 2746247 h 5603929"/>
                      <a:gd name="connsiteX5" fmla="*/ 334323 w 668645"/>
                      <a:gd name="connsiteY5" fmla="*/ 55718 h 5603929"/>
                      <a:gd name="connsiteX6" fmla="*/ 668646 w 668645"/>
                      <a:gd name="connsiteY6" fmla="*/ 0 h 5603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8645" h="5603929" stroke="0" extrusionOk="0">
                        <a:moveTo>
                          <a:pt x="668645" y="5603929"/>
                        </a:moveTo>
                        <a:cubicBezTo>
                          <a:pt x="479677" y="5601260"/>
                          <a:pt x="333755" y="5579196"/>
                          <a:pt x="334322" y="5548211"/>
                        </a:cubicBezTo>
                        <a:cubicBezTo>
                          <a:pt x="357433" y="4656233"/>
                          <a:pt x="299804" y="3755624"/>
                          <a:pt x="334323" y="2857683"/>
                        </a:cubicBezTo>
                        <a:cubicBezTo>
                          <a:pt x="321133" y="2839791"/>
                          <a:pt x="183584" y="2807805"/>
                          <a:pt x="0" y="2801965"/>
                        </a:cubicBezTo>
                        <a:cubicBezTo>
                          <a:pt x="183158" y="2801154"/>
                          <a:pt x="336567" y="2778091"/>
                          <a:pt x="334323" y="2746247"/>
                        </a:cubicBezTo>
                        <a:cubicBezTo>
                          <a:pt x="284790" y="1895622"/>
                          <a:pt x="319514" y="990852"/>
                          <a:pt x="334323" y="55718"/>
                        </a:cubicBezTo>
                        <a:cubicBezTo>
                          <a:pt x="314328" y="21884"/>
                          <a:pt x="466046" y="16909"/>
                          <a:pt x="668646" y="0"/>
                        </a:cubicBezTo>
                        <a:cubicBezTo>
                          <a:pt x="629857" y="1498073"/>
                          <a:pt x="636942" y="3780011"/>
                          <a:pt x="668645" y="5603929"/>
                        </a:cubicBezTo>
                        <a:close/>
                      </a:path>
                      <a:path w="668645" h="5603929" fill="none" extrusionOk="0">
                        <a:moveTo>
                          <a:pt x="668645" y="5603929"/>
                        </a:moveTo>
                        <a:cubicBezTo>
                          <a:pt x="484414" y="5604159"/>
                          <a:pt x="335956" y="5579376"/>
                          <a:pt x="334322" y="5548211"/>
                        </a:cubicBezTo>
                        <a:cubicBezTo>
                          <a:pt x="191043" y="4628194"/>
                          <a:pt x="353425" y="3770148"/>
                          <a:pt x="334323" y="2857683"/>
                        </a:cubicBezTo>
                        <a:cubicBezTo>
                          <a:pt x="346782" y="2845457"/>
                          <a:pt x="185136" y="2807091"/>
                          <a:pt x="0" y="2801965"/>
                        </a:cubicBezTo>
                        <a:cubicBezTo>
                          <a:pt x="186421" y="2804707"/>
                          <a:pt x="338171" y="2781732"/>
                          <a:pt x="334323" y="2746247"/>
                        </a:cubicBezTo>
                        <a:cubicBezTo>
                          <a:pt x="484762" y="2302093"/>
                          <a:pt x="248444" y="785587"/>
                          <a:pt x="334323" y="55718"/>
                        </a:cubicBezTo>
                        <a:cubicBezTo>
                          <a:pt x="330256" y="25614"/>
                          <a:pt x="470835" y="-9087"/>
                          <a:pt x="668646" y="0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5" name="object 148">
            <a:extLst>
              <a:ext uri="{FF2B5EF4-FFF2-40B4-BE49-F238E27FC236}">
                <a16:creationId xmlns:a16="http://schemas.microsoft.com/office/drawing/2014/main" id="{107F40F6-05C3-403B-AD30-DC77995227B3}"/>
              </a:ext>
            </a:extLst>
          </p:cNvPr>
          <p:cNvSpPr txBox="1"/>
          <p:nvPr/>
        </p:nvSpPr>
        <p:spPr>
          <a:xfrm>
            <a:off x="1979761" y="5808802"/>
            <a:ext cx="5421266" cy="171056"/>
          </a:xfrm>
          <a:prstGeom prst="rect">
            <a:avLst/>
          </a:prstGeom>
        </p:spPr>
        <p:txBody>
          <a:bodyPr vert="horz" wrap="square" lIns="0" tIns="7985" rIns="0" bIns="0" rtlCol="0">
            <a:spAutoFit/>
          </a:bodyPr>
          <a:lstStyle/>
          <a:p>
            <a:pPr marL="8405" defTabSz="605150">
              <a:spcBef>
                <a:spcPts val="63"/>
              </a:spcBef>
            </a:pPr>
            <a:r>
              <a:rPr sz="1059" b="1" i="1" spc="-3" dirty="0">
                <a:solidFill>
                  <a:schemeClr val="bg1"/>
                </a:solidFill>
                <a:latin typeface="Arial Narrow"/>
                <a:cs typeface="Arial Narrow"/>
              </a:rPr>
              <a:t>612.807.5341 / </a:t>
            </a:r>
            <a:r>
              <a:rPr sz="1059" b="1" i="1" u="heavy" spc="-7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claire@packagingtechnologyandresearch.com</a:t>
            </a:r>
            <a:r>
              <a:rPr sz="1059" b="1" i="1" spc="-7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sz="1059" b="1" i="1" spc="-3" dirty="0">
                <a:solidFill>
                  <a:schemeClr val="bg1"/>
                </a:solidFill>
                <a:latin typeface="Arial Narrow"/>
                <a:cs typeface="Arial Narrow"/>
              </a:rPr>
              <a:t>/</a:t>
            </a:r>
            <a:r>
              <a:rPr sz="1059" b="1" i="1" spc="188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US" sz="1059" b="1" i="1" spc="-10" dirty="0">
                <a:solidFill>
                  <a:schemeClr val="bg1"/>
                </a:solidFill>
                <a:latin typeface="Arial Narrow"/>
                <a:cs typeface="Arial Narrow"/>
              </a:rPr>
              <a:t>Pac</a:t>
            </a:r>
            <a:r>
              <a:rPr sz="1059" b="1" i="1" spc="-10" dirty="0">
                <a:solidFill>
                  <a:schemeClr val="bg1"/>
                </a:solidFill>
                <a:latin typeface="Arial Narrow"/>
                <a:cs typeface="Arial Narrow"/>
              </a:rPr>
              <a:t>kaging</a:t>
            </a:r>
            <a:r>
              <a:rPr lang="en-US" sz="1059" b="1" i="1" spc="-10" dirty="0">
                <a:solidFill>
                  <a:schemeClr val="bg1"/>
                </a:solidFill>
                <a:latin typeface="Arial Narrow"/>
                <a:cs typeface="Arial Narrow"/>
              </a:rPr>
              <a:t>T</a:t>
            </a:r>
            <a:r>
              <a:rPr sz="1059" b="1" i="1" spc="-10" dirty="0">
                <a:solidFill>
                  <a:schemeClr val="bg1"/>
                </a:solidFill>
                <a:latin typeface="Arial Narrow"/>
                <a:cs typeface="Arial Narrow"/>
              </a:rPr>
              <a:t>echnology</a:t>
            </a:r>
            <a:r>
              <a:rPr lang="en-US" sz="1059" b="1" i="1" spc="-10" dirty="0">
                <a:solidFill>
                  <a:schemeClr val="bg1"/>
                </a:solidFill>
                <a:latin typeface="Arial Narrow"/>
                <a:cs typeface="Arial Narrow"/>
              </a:rPr>
              <a:t>A</a:t>
            </a:r>
            <a:r>
              <a:rPr sz="1059" b="1" i="1" spc="-10" dirty="0">
                <a:solidFill>
                  <a:schemeClr val="bg1"/>
                </a:solidFill>
                <a:latin typeface="Arial Narrow"/>
                <a:cs typeface="Arial Narrow"/>
              </a:rPr>
              <a:t>nd</a:t>
            </a:r>
            <a:r>
              <a:rPr lang="en-US" sz="1059" b="1" i="1" spc="-10" dirty="0">
                <a:solidFill>
                  <a:schemeClr val="bg1"/>
                </a:solidFill>
                <a:latin typeface="Arial Narrow"/>
                <a:cs typeface="Arial Narrow"/>
              </a:rPr>
              <a:t>R</a:t>
            </a:r>
            <a:r>
              <a:rPr sz="1059" b="1" i="1" spc="-10" dirty="0">
                <a:solidFill>
                  <a:schemeClr val="bg1"/>
                </a:solidFill>
                <a:latin typeface="Arial Narrow"/>
                <a:cs typeface="Arial Narrow"/>
              </a:rPr>
              <a:t>esearch.com</a:t>
            </a:r>
            <a:endParaRPr sz="1059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73562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C4E803-0A2B-4381-B8A0-AE1EE24F3A56}"/>
              </a:ext>
            </a:extLst>
          </p:cNvPr>
          <p:cNvSpPr/>
          <p:nvPr/>
        </p:nvSpPr>
        <p:spPr>
          <a:xfrm>
            <a:off x="0" y="5786437"/>
            <a:ext cx="9144000" cy="214313"/>
          </a:xfrm>
          <a:prstGeom prst="rect">
            <a:avLst/>
          </a:prstGeom>
          <a:pattFill prst="dkDnDiag">
            <a:fgClr>
              <a:schemeClr val="tx1">
                <a:lumMod val="85000"/>
                <a:lumOff val="15000"/>
              </a:schemeClr>
            </a:fgClr>
            <a:bgClr>
              <a:schemeClr val="tx1">
                <a:lumMod val="65000"/>
                <a:lumOff val="3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BA6AB5-E07D-41A5-A9D7-30A0A0539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pc="-17" dirty="0">
                <a:solidFill>
                  <a:srgbClr val="1D5A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UFL</a:t>
            </a:r>
            <a:br>
              <a:rPr lang="en-US" spc="-17" dirty="0">
                <a:solidFill>
                  <a:srgbClr val="1D5A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ubik Light" panose="02000604000000020004" pitchFamily="2" charset="-79"/>
              </a:rPr>
              <a:t>Dr. </a:t>
            </a:r>
            <a:r>
              <a:rPr lang="en-US" sz="1800" b="1" dirty="0">
                <a:solidFill>
                  <a:srgbClr val="E05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ubik Light" panose="02000604000000020004" pitchFamily="2" charset="-79"/>
              </a:rPr>
              <a:t>Ziynet Boz 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ubik Light" panose="02000604000000020004" pitchFamily="2" charset="-79"/>
              </a:rPr>
              <a:t>is amazing…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Rubik Light" panose="02000604000000020004" pitchFamily="2" charset="-79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5D1DE-AF2B-45F1-B831-1D94008413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3A98C3-F775-442A-8494-0860167D427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6" name="object 148">
            <a:extLst>
              <a:ext uri="{FF2B5EF4-FFF2-40B4-BE49-F238E27FC236}">
                <a16:creationId xmlns:a16="http://schemas.microsoft.com/office/drawing/2014/main" id="{114010CF-B882-4233-A7DB-4CEA04A5A1F0}"/>
              </a:ext>
            </a:extLst>
          </p:cNvPr>
          <p:cNvSpPr txBox="1"/>
          <p:nvPr/>
        </p:nvSpPr>
        <p:spPr>
          <a:xfrm>
            <a:off x="1954671" y="5797021"/>
            <a:ext cx="5421266" cy="171056"/>
          </a:xfrm>
          <a:prstGeom prst="rect">
            <a:avLst/>
          </a:prstGeom>
        </p:spPr>
        <p:txBody>
          <a:bodyPr vert="horz" wrap="square" lIns="0" tIns="7985" rIns="0" bIns="0" rtlCol="0">
            <a:spAutoFit/>
          </a:bodyPr>
          <a:lstStyle/>
          <a:p>
            <a:pPr marL="8405" defTabSz="605150">
              <a:spcBef>
                <a:spcPts val="63"/>
              </a:spcBef>
            </a:pPr>
            <a:r>
              <a:rPr sz="1059" b="1" i="1" spc="-3" dirty="0">
                <a:solidFill>
                  <a:schemeClr val="bg1"/>
                </a:solidFill>
                <a:latin typeface="Arial Narrow"/>
                <a:cs typeface="Arial Narrow"/>
              </a:rPr>
              <a:t>612.807.5341 / </a:t>
            </a:r>
            <a:r>
              <a:rPr sz="1059" b="1" i="1" u="heavy" spc="-7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claire@packagingtechnologyandresearch.com</a:t>
            </a:r>
            <a:r>
              <a:rPr sz="1059" b="1" i="1" spc="-7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sz="1059" b="1" i="1" spc="-3" dirty="0">
                <a:solidFill>
                  <a:schemeClr val="bg1"/>
                </a:solidFill>
                <a:latin typeface="Arial Narrow"/>
                <a:cs typeface="Arial Narrow"/>
              </a:rPr>
              <a:t>/</a:t>
            </a:r>
            <a:r>
              <a:rPr sz="1059" b="1" i="1" spc="188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US" sz="1059" b="1" i="1" spc="-10" dirty="0">
                <a:solidFill>
                  <a:schemeClr val="bg1"/>
                </a:solidFill>
                <a:latin typeface="Arial Narrow"/>
                <a:cs typeface="Arial Narrow"/>
              </a:rPr>
              <a:t>Pac</a:t>
            </a:r>
            <a:r>
              <a:rPr sz="1059" b="1" i="1" spc="-10" dirty="0">
                <a:solidFill>
                  <a:schemeClr val="bg1"/>
                </a:solidFill>
                <a:latin typeface="Arial Narrow"/>
                <a:cs typeface="Arial Narrow"/>
              </a:rPr>
              <a:t>kaging</a:t>
            </a:r>
            <a:r>
              <a:rPr lang="en-US" sz="1059" b="1" i="1" spc="-10" dirty="0">
                <a:solidFill>
                  <a:schemeClr val="bg1"/>
                </a:solidFill>
                <a:latin typeface="Arial Narrow"/>
                <a:cs typeface="Arial Narrow"/>
              </a:rPr>
              <a:t>T</a:t>
            </a:r>
            <a:r>
              <a:rPr sz="1059" b="1" i="1" spc="-10" dirty="0">
                <a:solidFill>
                  <a:schemeClr val="bg1"/>
                </a:solidFill>
                <a:latin typeface="Arial Narrow"/>
                <a:cs typeface="Arial Narrow"/>
              </a:rPr>
              <a:t>echnology</a:t>
            </a:r>
            <a:r>
              <a:rPr lang="en-US" sz="1059" b="1" i="1" spc="-10" dirty="0">
                <a:solidFill>
                  <a:schemeClr val="bg1"/>
                </a:solidFill>
                <a:latin typeface="Arial Narrow"/>
                <a:cs typeface="Arial Narrow"/>
              </a:rPr>
              <a:t>A</a:t>
            </a:r>
            <a:r>
              <a:rPr sz="1059" b="1" i="1" spc="-10" dirty="0">
                <a:solidFill>
                  <a:schemeClr val="bg1"/>
                </a:solidFill>
                <a:latin typeface="Arial Narrow"/>
                <a:cs typeface="Arial Narrow"/>
              </a:rPr>
              <a:t>nd</a:t>
            </a:r>
            <a:r>
              <a:rPr lang="en-US" sz="1059" b="1" i="1" spc="-10" dirty="0">
                <a:solidFill>
                  <a:schemeClr val="bg1"/>
                </a:solidFill>
                <a:latin typeface="Arial Narrow"/>
                <a:cs typeface="Arial Narrow"/>
              </a:rPr>
              <a:t>R</a:t>
            </a:r>
            <a:r>
              <a:rPr sz="1059" b="1" i="1" spc="-10" dirty="0">
                <a:solidFill>
                  <a:schemeClr val="bg1"/>
                </a:solidFill>
                <a:latin typeface="Arial Narrow"/>
                <a:cs typeface="Arial Narrow"/>
              </a:rPr>
              <a:t>esearch.com</a:t>
            </a:r>
            <a:endParaRPr sz="1059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34B41B-7FBF-B1F6-95D3-C5D462B8C03E}"/>
              </a:ext>
            </a:extLst>
          </p:cNvPr>
          <p:cNvCxnSpPr>
            <a:cxnSpLocks/>
          </p:cNvCxnSpPr>
          <p:nvPr/>
        </p:nvCxnSpPr>
        <p:spPr>
          <a:xfrm>
            <a:off x="5031739" y="4677217"/>
            <a:ext cx="0" cy="922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00FE01-44AC-F6AB-6877-8056E50CDF6B}"/>
              </a:ext>
            </a:extLst>
          </p:cNvPr>
          <p:cNvCxnSpPr>
            <a:cxnSpLocks/>
          </p:cNvCxnSpPr>
          <p:nvPr/>
        </p:nvCxnSpPr>
        <p:spPr>
          <a:xfrm>
            <a:off x="2602286" y="4641291"/>
            <a:ext cx="0" cy="1021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8CA7BC6-C648-F1F9-F781-B72B1F65BF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395" y="2075263"/>
            <a:ext cx="1583513" cy="1583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9648D8-0A91-586D-21B8-BE416D1DFEB6}"/>
              </a:ext>
            </a:extLst>
          </p:cNvPr>
          <p:cNvSpPr txBox="1"/>
          <p:nvPr/>
        </p:nvSpPr>
        <p:spPr>
          <a:xfrm>
            <a:off x="1889680" y="1762547"/>
            <a:ext cx="7121925" cy="26545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0" i="0" dirty="0">
                <a:solidFill>
                  <a:srgbClr val="343741"/>
                </a:solidFill>
                <a:effectLst/>
              </a:rPr>
              <a:t>Ziynet</a:t>
            </a:r>
            <a:r>
              <a:rPr lang="en-US" sz="1200" dirty="0">
                <a:solidFill>
                  <a:srgbClr val="343741"/>
                </a:solidFill>
              </a:rPr>
              <a:t> </a:t>
            </a:r>
            <a:r>
              <a:rPr lang="en-US" sz="1200" b="0" i="0" dirty="0">
                <a:solidFill>
                  <a:srgbClr val="343741"/>
                </a:solidFill>
                <a:effectLst/>
              </a:rPr>
              <a:t>is committed to tackling challenges related to the sustainability of food systems through engineering principles.</a:t>
            </a:r>
          </a:p>
          <a:p>
            <a:pPr algn="l"/>
            <a:r>
              <a:rPr lang="en-US" sz="1200" b="0" i="0" dirty="0">
                <a:solidFill>
                  <a:srgbClr val="343741"/>
                </a:solidFill>
                <a:effectLst/>
              </a:rPr>
              <a:t>Her current research addresses: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43741"/>
                </a:solidFill>
              </a:rPr>
              <a:t>F</a:t>
            </a:r>
            <a:r>
              <a:rPr lang="en-US" sz="1200" b="0" i="0" dirty="0">
                <a:solidFill>
                  <a:srgbClr val="343741"/>
                </a:solidFill>
                <a:effectLst/>
              </a:rPr>
              <a:t>ood loss and waste mitigation strategies and solutions at various value chain levels (E.g., retail and consumer) through processing and packaging,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43741"/>
                </a:solidFill>
              </a:rPr>
              <a:t>V</a:t>
            </a:r>
            <a:r>
              <a:rPr lang="en-US" sz="1200" b="0" i="0" dirty="0">
                <a:solidFill>
                  <a:srgbClr val="343741"/>
                </a:solidFill>
                <a:effectLst/>
              </a:rPr>
              <a:t>alorization of waste into bioproducts, optimization, and modeling to improve sustainability and shelf-life of food systems, and the assessment of environmental sustainability through Life Cycle Assessment.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43741"/>
                </a:solidFill>
              </a:rPr>
              <a:t>Digital Twins applications in food systems</a:t>
            </a:r>
            <a:endParaRPr lang="en-US" sz="1200" b="0" i="0" dirty="0">
              <a:solidFill>
                <a:srgbClr val="343741"/>
              </a:solidFill>
              <a:effectLst/>
            </a:endParaRPr>
          </a:p>
          <a:p>
            <a:pPr algn="l"/>
            <a:r>
              <a:rPr lang="en-US" sz="1200" b="0" i="0" dirty="0">
                <a:solidFill>
                  <a:srgbClr val="343741"/>
                </a:solidFill>
                <a:effectLst/>
              </a:rPr>
              <a:t>She earned her Ph.D. as a Fulbright Scholar from the UF, Department of Agricultural and Biological Engineering, specializing in Food Packaging. She holds a B.Sc. and M.Sc. degrees in Food Engineering from Mersin University, focusing on CFD modeling in thermal processing. She is currently teaching engineering design, Lifecycle Assessment, and Unit Operations courses.</a:t>
            </a:r>
          </a:p>
          <a:p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169052-96D9-9EF7-3F36-9B92335AEE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478" y="5283774"/>
            <a:ext cx="2435724" cy="3824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680F8B-70F4-9CB5-F9A2-5D755800DF56}"/>
              </a:ext>
            </a:extLst>
          </p:cNvPr>
          <p:cNvSpPr txBox="1"/>
          <p:nvPr/>
        </p:nvSpPr>
        <p:spPr>
          <a:xfrm>
            <a:off x="-680731" y="5056230"/>
            <a:ext cx="243323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algn="ctr">
              <a:defRPr sz="675" b="1" i="1" kern="1000">
                <a:solidFill>
                  <a:srgbClr val="F06E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000" dirty="0"/>
              <a:t>Affiliated Faculty of:</a:t>
            </a:r>
          </a:p>
        </p:txBody>
      </p:sp>
      <p:pic>
        <p:nvPicPr>
          <p:cNvPr id="1028" name="Picture 4" descr="University of Florida Logo, symbol, meaning, history, PNG, brand">
            <a:extLst>
              <a:ext uri="{FF2B5EF4-FFF2-40B4-BE49-F238E27FC236}">
                <a16:creationId xmlns:a16="http://schemas.microsoft.com/office/drawing/2014/main" id="{0A4DEEDE-10D4-B1BF-730C-4700344D8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79" y="4316060"/>
            <a:ext cx="1721301" cy="96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CA41CF-995E-DC90-5F0E-61FFD4CA6B4B}"/>
              </a:ext>
            </a:extLst>
          </p:cNvPr>
          <p:cNvSpPr txBox="1"/>
          <p:nvPr/>
        </p:nvSpPr>
        <p:spPr>
          <a:xfrm>
            <a:off x="-303506" y="4241655"/>
            <a:ext cx="24332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Assistant Professor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F66845-B71C-6C7F-98D8-32C9DA307606}"/>
              </a:ext>
            </a:extLst>
          </p:cNvPr>
          <p:cNvSpPr txBox="1"/>
          <p:nvPr/>
        </p:nvSpPr>
        <p:spPr>
          <a:xfrm>
            <a:off x="2129728" y="4257992"/>
            <a:ext cx="24332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Editorial</a:t>
            </a:r>
          </a:p>
        </p:txBody>
      </p:sp>
      <p:sp>
        <p:nvSpPr>
          <p:cNvPr id="15" name="object 22">
            <a:extLst>
              <a:ext uri="{FF2B5EF4-FFF2-40B4-BE49-F238E27FC236}">
                <a16:creationId xmlns:a16="http://schemas.microsoft.com/office/drawing/2014/main" id="{DE60AC02-7E89-6E45-F4D8-449F93DA92CE}"/>
              </a:ext>
            </a:extLst>
          </p:cNvPr>
          <p:cNvSpPr/>
          <p:nvPr/>
        </p:nvSpPr>
        <p:spPr>
          <a:xfrm>
            <a:off x="3427926" y="5009347"/>
            <a:ext cx="1509592" cy="2339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16" name="object 23">
            <a:extLst>
              <a:ext uri="{FF2B5EF4-FFF2-40B4-BE49-F238E27FC236}">
                <a16:creationId xmlns:a16="http://schemas.microsoft.com/office/drawing/2014/main" id="{19ABDE8F-2369-3937-4F15-4F581D7D0556}"/>
              </a:ext>
            </a:extLst>
          </p:cNvPr>
          <p:cNvSpPr/>
          <p:nvPr/>
        </p:nvSpPr>
        <p:spPr>
          <a:xfrm>
            <a:off x="3460857" y="4558074"/>
            <a:ext cx="902882" cy="3363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7F355C46-6DE2-6F9A-11D5-3427188A3546}"/>
              </a:ext>
            </a:extLst>
          </p:cNvPr>
          <p:cNvSpPr/>
          <p:nvPr/>
        </p:nvSpPr>
        <p:spPr>
          <a:xfrm>
            <a:off x="5242039" y="4571159"/>
            <a:ext cx="1014845" cy="10097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9623E44-D551-E4B0-5B2F-52A1DAAE3F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82500" y="4637136"/>
            <a:ext cx="745426" cy="92764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E1D12A-C9CE-98C8-5A54-7277B43CD977}"/>
              </a:ext>
            </a:extLst>
          </p:cNvPr>
          <p:cNvSpPr txBox="1"/>
          <p:nvPr/>
        </p:nvSpPr>
        <p:spPr>
          <a:xfrm>
            <a:off x="4377210" y="4320597"/>
            <a:ext cx="24332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2D85AD-19A5-E4D2-E869-E54F48F193E3}"/>
              </a:ext>
            </a:extLst>
          </p:cNvPr>
          <p:cNvSpPr txBox="1"/>
          <p:nvPr/>
        </p:nvSpPr>
        <p:spPr>
          <a:xfrm>
            <a:off x="5137507" y="5418508"/>
            <a:ext cx="1320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Sustainable Food Systems Division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B7024ED-E39A-2CEB-0693-192B11B856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12416" y="5315983"/>
            <a:ext cx="1184905" cy="269948"/>
          </a:xfrm>
          <a:prstGeom prst="rect">
            <a:avLst/>
          </a:prstGeom>
        </p:spPr>
      </p:pic>
      <p:pic>
        <p:nvPicPr>
          <p:cNvPr id="1034" name="Picture 10" descr="Circular Bioeconomy Systems">
            <a:extLst>
              <a:ext uri="{FF2B5EF4-FFF2-40B4-BE49-F238E27FC236}">
                <a16:creationId xmlns:a16="http://schemas.microsoft.com/office/drawing/2014/main" id="{01F0C882-1350-215E-F4A5-436031EAC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954" y="4715000"/>
            <a:ext cx="2847568" cy="79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34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19AD40-A2CA-4B57-AB37-BF8BDDEA8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cap="all" dirty="0">
                <a:solidFill>
                  <a:srgbClr val="1D5A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Take-Aways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6A0C3D7-C42B-EB3C-E3D4-C52A7F669A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6357734"/>
              </p:ext>
            </p:extLst>
          </p:nvPr>
        </p:nvGraphicFramePr>
        <p:xfrm>
          <a:off x="113520" y="2420474"/>
          <a:ext cx="8916960" cy="3747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1EED65D-D776-2E75-A226-D8FC8593F311}"/>
              </a:ext>
            </a:extLst>
          </p:cNvPr>
          <p:cNvSpPr txBox="1"/>
          <p:nvPr/>
        </p:nvSpPr>
        <p:spPr>
          <a:xfrm>
            <a:off x="2528048" y="4010434"/>
            <a:ext cx="189749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Bayesian Models </a:t>
            </a:r>
            <a:r>
              <a:rPr lang="en-US" sz="1400" b="1" dirty="0"/>
              <a:t>link industry and research</a:t>
            </a:r>
          </a:p>
        </p:txBody>
      </p:sp>
    </p:spTree>
    <p:extLst>
      <p:ext uri="{BB962C8B-B14F-4D97-AF65-F5344CB8AC3E}">
        <p14:creationId xmlns:p14="http://schemas.microsoft.com/office/powerpoint/2010/main" val="703342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3F98AC45-547B-4000-92E1-16AE35589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pc="-17" dirty="0">
                <a:solidFill>
                  <a:srgbClr val="1D5A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Decision l </a:t>
            </a:r>
            <a:br>
              <a:rPr lang="en-US" spc="-17" dirty="0">
                <a:solidFill>
                  <a:srgbClr val="1D5A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spc="-1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 Trees: A Simplified Example</a:t>
            </a:r>
            <a:endParaRPr lang="en-US" sz="1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F356B08-78EC-3B37-7DAB-C759FEFAC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06" y="1470211"/>
            <a:ext cx="8752544" cy="461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32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43C4F0-4CBD-D625-2219-B8E600DA9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D5A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 Making I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Bayesian models show the future and implications and what is needed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17B025-299D-F149-89B7-4A63ABD8EE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r" defTabSz="685800" rtl="0" eaLnBrk="1" latinLnBrk="0" hangingPunct="1">
              <a:defRPr sz="675" b="0" i="0" kern="1200">
                <a:solidFill>
                  <a:schemeClr val="bg1"/>
                </a:solidFill>
                <a:latin typeface="Rubik" panose="02000604000000020004" pitchFamily="2" charset="-79"/>
                <a:ea typeface="+mn-ea"/>
                <a:cs typeface="Rubik" panose="02000604000000020004" pitchFamily="2" charset="-79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E93103-D7C9-A94E-9DA4-7AAF7C649D1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507E309-D90D-4142-A114-044A19142FE2}"/>
              </a:ext>
            </a:extLst>
          </p:cNvPr>
          <p:cNvSpPr txBox="1">
            <a:spLocks/>
          </p:cNvSpPr>
          <p:nvPr/>
        </p:nvSpPr>
        <p:spPr>
          <a:xfrm>
            <a:off x="151279" y="976865"/>
            <a:ext cx="7130670" cy="812945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k" panose="02000604000000020004" pitchFamily="2" charset="-79"/>
                <a:ea typeface="+mj-ea"/>
                <a:cs typeface="Rubik" panose="02000604000000020004" pitchFamily="2" charset="-79"/>
              </a:defRPr>
            </a:lvl1pPr>
          </a:lstStyle>
          <a:p>
            <a:endParaRPr lang="en-US" sz="2400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2A5D97D7-6B31-B5B7-9829-489D8D58B8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6315622"/>
              </p:ext>
            </p:extLst>
          </p:nvPr>
        </p:nvGraphicFramePr>
        <p:xfrm>
          <a:off x="2222" y="1296073"/>
          <a:ext cx="8657527" cy="4426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53462136-F490-F30E-2922-60EED036F10C}"/>
              </a:ext>
            </a:extLst>
          </p:cNvPr>
          <p:cNvGrpSpPr/>
          <p:nvPr/>
        </p:nvGrpSpPr>
        <p:grpSpPr>
          <a:xfrm>
            <a:off x="1982995" y="4071446"/>
            <a:ext cx="2655680" cy="2022480"/>
            <a:chOff x="-442311" y="2767776"/>
            <a:chExt cx="4534896" cy="176416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3AA13F-0C5D-6E3B-B01D-5A942FC521D6}"/>
                </a:ext>
              </a:extLst>
            </p:cNvPr>
            <p:cNvSpPr/>
            <p:nvPr/>
          </p:nvSpPr>
          <p:spPr>
            <a:xfrm>
              <a:off x="1151" y="2767776"/>
              <a:ext cx="4091434" cy="157855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231249-E82A-08F2-8D09-8991F883B289}"/>
                </a:ext>
              </a:extLst>
            </p:cNvPr>
            <p:cNvSpPr txBox="1"/>
            <p:nvPr/>
          </p:nvSpPr>
          <p:spPr>
            <a:xfrm>
              <a:off x="-442311" y="2953388"/>
              <a:ext cx="3799052" cy="15785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t" anchorCtr="0">
              <a:noAutofit/>
            </a:bodyPr>
            <a:lstStyle/>
            <a:p>
              <a:pPr marL="171450" lvl="1" indent="-1714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200" b="1" kern="1200" dirty="0">
                  <a:latin typeface="Arial Narrow" panose="020B0606020202030204" pitchFamily="34" charset="0"/>
                  <a:cs typeface="Rubik Light" panose="02000604000000020004" pitchFamily="2" charset="-79"/>
                </a:rPr>
                <a:t>Externali</a:t>
              </a:r>
              <a:r>
                <a:rPr lang="en-US" sz="1200" b="1" dirty="0">
                  <a:latin typeface="Arial Narrow" panose="020B0606020202030204" pitchFamily="34" charset="0"/>
                  <a:cs typeface="Rubik Light" panose="02000604000000020004" pitchFamily="2" charset="-79"/>
                </a:rPr>
                <a:t>ties</a:t>
              </a:r>
              <a:endParaRPr lang="en-US" sz="1200" b="1" kern="1200" dirty="0">
                <a:latin typeface="Arial Narrow" panose="020B0606020202030204" pitchFamily="34" charset="0"/>
                <a:cs typeface="Rubik Light" panose="02000604000000020004" pitchFamily="2" charset="-79"/>
              </a:endParaRPr>
            </a:p>
            <a:p>
              <a:pPr marL="342900" lvl="2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200" kern="1200" dirty="0">
                  <a:latin typeface="Arial Narrow" panose="020B0606020202030204" pitchFamily="34" charset="0"/>
                  <a:ea typeface="Calibri" panose="020F0502020204030204" pitchFamily="34" charset="0"/>
                  <a:cs typeface="Symbol" panose="05050102010706020507" pitchFamily="18" charset="2"/>
                </a:rPr>
                <a:t>Natural disasters (drought, fires, flood, typhoon, hurricane, tornado) </a:t>
              </a:r>
            </a:p>
            <a:p>
              <a:pPr marL="342900" lvl="2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200" kern="1200" dirty="0">
                  <a:latin typeface="Arial Narrow" panose="020B0606020202030204" pitchFamily="34" charset="0"/>
                  <a:ea typeface="Calibri" panose="020F0502020204030204" pitchFamily="34" charset="0"/>
                  <a:cs typeface="Symbol" panose="05050102010706020507" pitchFamily="18" charset="2"/>
                </a:rPr>
                <a:t>Human struggles (virus, famine, political upheaval) </a:t>
              </a:r>
            </a:p>
            <a:p>
              <a:pPr marL="342900" lvl="2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200" kern="1200" dirty="0">
                  <a:latin typeface="Arial Narrow" panose="020B0606020202030204" pitchFamily="34" charset="0"/>
                  <a:ea typeface="Calibri" panose="020F0502020204030204" pitchFamily="34" charset="0"/>
                  <a:cs typeface="Symbol" panose="05050102010706020507" pitchFamily="18" charset="2"/>
                </a:rPr>
                <a:t>Power reliability (outages, internet, production) </a:t>
              </a:r>
            </a:p>
            <a:p>
              <a:pPr marL="342900" lvl="2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200" kern="1200" dirty="0">
                  <a:latin typeface="Arial Narrow" panose="020B0606020202030204" pitchFamily="34" charset="0"/>
                  <a:ea typeface="Calibri" panose="020F0502020204030204" pitchFamily="34" charset="0"/>
                  <a:cs typeface="Symbol" panose="05050102010706020507" pitchFamily="18" charset="2"/>
                </a:rPr>
                <a:t>Variable sustainability pressures (bans, taxes, policies)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D5A23E9-7ED5-8482-5711-22155CC7C486}"/>
              </a:ext>
            </a:extLst>
          </p:cNvPr>
          <p:cNvSpPr txBox="1"/>
          <p:nvPr/>
        </p:nvSpPr>
        <p:spPr>
          <a:xfrm>
            <a:off x="4207757" y="2161363"/>
            <a:ext cx="1833608" cy="43800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algn="ctr"/>
            <a:r>
              <a:rPr lang="en-US" sz="3000" dirty="0">
                <a:ea typeface="Rubik Light" charset="0"/>
                <a:cs typeface="Rubik Light" panose="02000604000000020004" pitchFamily="2" charset="-79"/>
              </a:rPr>
              <a:t>Bayesian Model</a:t>
            </a:r>
          </a:p>
        </p:txBody>
      </p:sp>
    </p:spTree>
    <p:extLst>
      <p:ext uri="{BB962C8B-B14F-4D97-AF65-F5344CB8AC3E}">
        <p14:creationId xmlns:p14="http://schemas.microsoft.com/office/powerpoint/2010/main" val="860098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43C4F0-4CBD-D625-2219-B8E600DA9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D5A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 Making I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Bayesian model history and theory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17B025-299D-F149-89B7-4A63ABD8EE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r" defTabSz="685800" rtl="0" eaLnBrk="1" latinLnBrk="0" hangingPunct="1">
              <a:defRPr sz="675" b="0" i="0" kern="1200">
                <a:solidFill>
                  <a:schemeClr val="bg1"/>
                </a:solidFill>
                <a:latin typeface="Rubik" panose="02000604000000020004" pitchFamily="2" charset="-79"/>
                <a:ea typeface="+mn-ea"/>
                <a:cs typeface="Rubik" panose="02000604000000020004" pitchFamily="2" charset="-79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E93103-D7C9-A94E-9DA4-7AAF7C649D1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507E309-D90D-4142-A114-044A19142FE2}"/>
              </a:ext>
            </a:extLst>
          </p:cNvPr>
          <p:cNvSpPr txBox="1">
            <a:spLocks/>
          </p:cNvSpPr>
          <p:nvPr/>
        </p:nvSpPr>
        <p:spPr>
          <a:xfrm>
            <a:off x="151279" y="976865"/>
            <a:ext cx="7130670" cy="812945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k" panose="02000604000000020004" pitchFamily="2" charset="-79"/>
                <a:ea typeface="+mj-ea"/>
                <a:cs typeface="Rubik" panose="02000604000000020004" pitchFamily="2" charset="-79"/>
              </a:defRPr>
            </a:lvl1pPr>
          </a:lstStyle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88DE21-C012-B6ED-0199-057EA358DE41}"/>
              </a:ext>
            </a:extLst>
          </p:cNvPr>
          <p:cNvSpPr txBox="1"/>
          <p:nvPr/>
        </p:nvSpPr>
        <p:spPr>
          <a:xfrm>
            <a:off x="293385" y="1512608"/>
            <a:ext cx="8557230" cy="2316235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Bayesian belief network (BBN) - also Bayesian network, is a type of probabilistic reasoning graphical network based on Bayesian theorem</a:t>
            </a: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The method was first proposed by Judea Pearl in 1986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Bayesian formula application into the network problem can significantly simplify the problem, hence, can be applied to solve real-world complex problems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Early BBNs only used knowledge from experts in specific fields. Now, data diversification can turn continuous data streams into characterizing the problems node relationships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BBN supports fault diagnosis and reliability analysis</a:t>
            </a:r>
            <a:endParaRPr lang="en-US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035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43C4F0-4CBD-D625-2219-B8E600DA9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D5A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 Making I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Bayesian model history and theory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17B025-299D-F149-89B7-4A63ABD8EE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r" defTabSz="685800" rtl="0" eaLnBrk="1" latinLnBrk="0" hangingPunct="1">
              <a:defRPr sz="675" b="0" i="0" kern="1200">
                <a:solidFill>
                  <a:schemeClr val="bg1"/>
                </a:solidFill>
                <a:latin typeface="Rubik" panose="02000604000000020004" pitchFamily="2" charset="-79"/>
                <a:ea typeface="+mn-ea"/>
                <a:cs typeface="Rubik" panose="02000604000000020004" pitchFamily="2" charset="-79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E93103-D7C9-A94E-9DA4-7AAF7C649D1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507E309-D90D-4142-A114-044A19142FE2}"/>
              </a:ext>
            </a:extLst>
          </p:cNvPr>
          <p:cNvSpPr txBox="1">
            <a:spLocks/>
          </p:cNvSpPr>
          <p:nvPr/>
        </p:nvSpPr>
        <p:spPr>
          <a:xfrm>
            <a:off x="151279" y="976865"/>
            <a:ext cx="7130670" cy="812945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k" panose="02000604000000020004" pitchFamily="2" charset="-79"/>
                <a:ea typeface="+mj-ea"/>
                <a:cs typeface="Rubik" panose="02000604000000020004" pitchFamily="2" charset="-79"/>
              </a:defRPr>
            </a:lvl1pPr>
          </a:lstStyle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88DE21-C012-B6ED-0199-057EA358DE41}"/>
              </a:ext>
            </a:extLst>
          </p:cNvPr>
          <p:cNvSpPr txBox="1"/>
          <p:nvPr/>
        </p:nvSpPr>
        <p:spPr>
          <a:xfrm>
            <a:off x="293385" y="1512608"/>
            <a:ext cx="8557230" cy="2316235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</a:rPr>
              <a:t>Bayesian networks are  probabilistic graphical models representing system variables, and their conditional dependencies in a Directed Acrylic Graph and are composed of three elements: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 set of nodes representing management system variables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 set of links showing causal relationships between these nodes 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 set of probabilities assigned to each node characterizing a belief that a node will be in a specific state as per the the state of the “parent” nodes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Then, conditional Probability Tables (CPT) are constructed. </a:t>
            </a:r>
            <a:endParaRPr lang="en-US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-17145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694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SLIM 2022" id="{7118C1B8-52A9-4C01-B7F2-9F455705BF57}" vid="{9C68E236-9376-44C2-8E25-C0634222AA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SLIM 2022</Template>
  <TotalTime>336</TotalTime>
  <Words>1151</Words>
  <Application>Microsoft Office PowerPoint</Application>
  <PresentationFormat>On-screen Show (4:3)</PresentationFormat>
  <Paragraphs>222</Paragraphs>
  <Slides>20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Tema de Office</vt:lpstr>
      <vt:lpstr>Implications of shelf life at the extremes</vt:lpstr>
      <vt:lpstr>ABOUT PTR  Dr. Claire Sand thinks “all food packaging all the time”</vt:lpstr>
      <vt:lpstr>ABOUT PTR l   What we do</vt:lpstr>
      <vt:lpstr>ABOUT UFL Dr. Ziynet Boz is amazing…</vt:lpstr>
      <vt:lpstr>KEY Take-Aways </vt:lpstr>
      <vt:lpstr>Making Decision l  Decision Trees: A Simplified Example</vt:lpstr>
      <vt:lpstr>Decision Making I  Bayesian models show the future and implications and what is needed</vt:lpstr>
      <vt:lpstr>Decision Making I  Bayesian model history and theory</vt:lpstr>
      <vt:lpstr>Decision Making I  Bayesian model history and theory</vt:lpstr>
      <vt:lpstr>Decision Making I  Bayesian models translate industry needs into parameters</vt:lpstr>
      <vt:lpstr>Method I  Use case scenario</vt:lpstr>
      <vt:lpstr>Method I  Defined Parent – Child relationships</vt:lpstr>
      <vt:lpstr>Method I  Use case scenario – Defined Parent – Child relationships</vt:lpstr>
      <vt:lpstr>Results I  Implications</vt:lpstr>
      <vt:lpstr>Results I  Implications</vt:lpstr>
      <vt:lpstr>Results I  Implications</vt:lpstr>
      <vt:lpstr>Results I  Bayesian modeling showed implications</vt:lpstr>
      <vt:lpstr>Results I  Implications</vt:lpstr>
      <vt:lpstr>KEY Take-Aways </vt:lpstr>
      <vt:lpstr>Thank you &amp;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Admin-icta01-1</dc:creator>
  <cp:lastModifiedBy>Claire Sand</cp:lastModifiedBy>
  <cp:revision>7</cp:revision>
  <dcterms:created xsi:type="dcterms:W3CDTF">2022-10-14T21:40:12Z</dcterms:created>
  <dcterms:modified xsi:type="dcterms:W3CDTF">2022-12-14T22:42:50Z</dcterms:modified>
</cp:coreProperties>
</file>