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handoutMasterIdLst>
    <p:handoutMasterId r:id="rId28"/>
  </p:handoutMasterIdLst>
  <p:sldIdLst>
    <p:sldId id="468" r:id="rId2"/>
    <p:sldId id="1893" r:id="rId3"/>
    <p:sldId id="453" r:id="rId4"/>
    <p:sldId id="409" r:id="rId5"/>
    <p:sldId id="423" r:id="rId6"/>
    <p:sldId id="374" r:id="rId7"/>
    <p:sldId id="466" r:id="rId8"/>
    <p:sldId id="414" r:id="rId9"/>
    <p:sldId id="415" r:id="rId10"/>
    <p:sldId id="416" r:id="rId11"/>
    <p:sldId id="417" r:id="rId12"/>
    <p:sldId id="457" r:id="rId13"/>
    <p:sldId id="434" r:id="rId14"/>
    <p:sldId id="464" r:id="rId15"/>
    <p:sldId id="438" r:id="rId16"/>
    <p:sldId id="441" r:id="rId17"/>
    <p:sldId id="442" r:id="rId18"/>
    <p:sldId id="443" r:id="rId19"/>
    <p:sldId id="444" r:id="rId20"/>
    <p:sldId id="439" r:id="rId21"/>
    <p:sldId id="445" r:id="rId22"/>
    <p:sldId id="446" r:id="rId23"/>
    <p:sldId id="440" r:id="rId24"/>
    <p:sldId id="467" r:id="rId25"/>
    <p:sldId id="285" r:id="rId26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Karla" pitchFamily="2" charset="0"/>
      <p:regular r:id="rId37"/>
      <p:bold r:id="rId38"/>
    </p:embeddedFont>
    <p:embeddedFont>
      <p:font typeface="Rubik" panose="02000604000000020004" pitchFamily="2" charset="-79"/>
      <p:regular r:id="rId39"/>
      <p:bold r:id="rId40"/>
      <p:italic r:id="rId41"/>
      <p:boldItalic r:id="rId42"/>
    </p:embeddedFont>
    <p:embeddedFont>
      <p:font typeface="Rubik Light" panose="02000604000000020004" pitchFamily="2" charset="-79"/>
      <p:regular r:id="rId43"/>
      <p:italic r:id="rId44"/>
    </p:embeddedFont>
    <p:embeddedFont>
      <p:font typeface="Rubik Medium" panose="02000604000000020004" pitchFamily="2" charset="-79"/>
      <p:regular r:id="rId45"/>
      <p: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5" roundtripDataSignature="AMtx7mipRm1yLsQ14Wd3gDZtxDun3ClZI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8BB286-AADB-95B9-AC4F-FBA7B00D76F4}" name="Claire Sand" initials="CS" userId="cb0f317886b25b63" providerId="Windows Live"/>
  <p188:author id="{25601CAB-1002-23A6-DABB-DB3B8FCA00EB}" name="Maricel Maffini" initials="MM" userId="1d99518720d0aa1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F21"/>
    <a:srgbClr val="21448E"/>
    <a:srgbClr val="00ABE6"/>
    <a:srgbClr val="AECC45"/>
    <a:srgbClr val="55A932"/>
    <a:srgbClr val="0A4479"/>
    <a:srgbClr val="0A4079"/>
    <a:srgbClr val="355D9E"/>
    <a:srgbClr val="00742C"/>
    <a:srgbClr val="668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73B62D-1886-4D4B-A0C9-BE2C79ACEC3C}" v="16" dt="2023-06-09T19:49:28.517"/>
  </p1510:revLst>
</p1510:revInfo>
</file>

<file path=ppt/tableStyles.xml><?xml version="1.0" encoding="utf-8"?>
<a:tblStyleLst xmlns:a="http://schemas.openxmlformats.org/drawingml/2006/main" def="{38023961-D2BF-44DE-B1A1-119BDBEA28E5}">
  <a:tblStyle styleId="{38023961-D2BF-44DE-B1A1-119BDBEA28E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0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88" Type="http://schemas.openxmlformats.org/officeDocument/2006/relationships/theme" Target="theme/theme1.xml"/><Relationship Id="rId9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90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85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3D42D9-FC9E-FBDA-07CD-94594A4E91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1331D-E435-A3B6-E96C-026A5CF939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C6529-3943-4B90-B8B6-DBD586F7D8B1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C61B2-5183-F697-DF20-C7F7AE289E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TEST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E624E-6E69-F2D9-5105-1DC3C8DC7C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427B5-35FC-400E-9233-7C1A4B3BE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4831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731E2-A62F-4625-8C30-CA261D9339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9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46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8" name="Google Shape;45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ckagingtechnologyandresearch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4AA2F4B-C84E-8344-8488-A3EA3F49CEFC}"/>
              </a:ext>
            </a:extLst>
          </p:cNvPr>
          <p:cNvSpPr>
            <a:spLocks noChangeAspect="1"/>
          </p:cNvSpPr>
          <p:nvPr/>
        </p:nvSpPr>
        <p:spPr>
          <a:xfrm>
            <a:off x="4297925" y="115721"/>
            <a:ext cx="3079506" cy="821021"/>
          </a:xfrm>
          <a:prstGeom prst="rect">
            <a:avLst/>
          </a:prstGeom>
          <a:solidFill>
            <a:srgbClr val="6A4FA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E9039-4179-164D-8D46-E7117521B60B}"/>
              </a:ext>
            </a:extLst>
          </p:cNvPr>
          <p:cNvSpPr>
            <a:spLocks noChangeAspect="1"/>
          </p:cNvSpPr>
          <p:nvPr/>
        </p:nvSpPr>
        <p:spPr>
          <a:xfrm>
            <a:off x="7489058" y="115722"/>
            <a:ext cx="1545173" cy="3711388"/>
          </a:xfrm>
          <a:prstGeom prst="rect">
            <a:avLst/>
          </a:prstGeom>
          <a:solidFill>
            <a:srgbClr val="56B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C84058-C4F8-D54B-A9FF-D74BFC04A6C0}"/>
              </a:ext>
            </a:extLst>
          </p:cNvPr>
          <p:cNvSpPr>
            <a:spLocks noChangeAspect="1"/>
          </p:cNvSpPr>
          <p:nvPr/>
        </p:nvSpPr>
        <p:spPr>
          <a:xfrm>
            <a:off x="4297925" y="1037182"/>
            <a:ext cx="3079506" cy="2781062"/>
          </a:xfrm>
          <a:prstGeom prst="rect">
            <a:avLst/>
          </a:prstGeom>
          <a:solidFill>
            <a:srgbClr val="F0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C833DB-B0D4-FD43-AEF3-61D08FE1EFCB}"/>
              </a:ext>
            </a:extLst>
          </p:cNvPr>
          <p:cNvSpPr>
            <a:spLocks noChangeAspect="1"/>
          </p:cNvSpPr>
          <p:nvPr/>
        </p:nvSpPr>
        <p:spPr>
          <a:xfrm>
            <a:off x="4297925" y="3927549"/>
            <a:ext cx="4736306" cy="796325"/>
          </a:xfrm>
          <a:prstGeom prst="rect">
            <a:avLst/>
          </a:prstGeom>
          <a:solidFill>
            <a:srgbClr val="263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2C3F4A-720E-FB4C-A86B-3E37A4456046}"/>
              </a:ext>
            </a:extLst>
          </p:cNvPr>
          <p:cNvSpPr txBox="1"/>
          <p:nvPr/>
        </p:nvSpPr>
        <p:spPr>
          <a:xfrm>
            <a:off x="4253345" y="4325520"/>
            <a:ext cx="497802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CREATED BY PTR</a:t>
            </a:r>
          </a:p>
          <a:p>
            <a:r>
              <a:rPr lang="en-US" sz="1050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LEARN MORE AT : </a:t>
            </a:r>
            <a:r>
              <a:rPr lang="en-US" sz="1200" b="0" i="1" u="none" spc="0" baseline="0" dirty="0">
                <a:solidFill>
                  <a:schemeClr val="bg1"/>
                </a:solidFill>
                <a:latin typeface="Rubik Light" panose="02000604000000020004" pitchFamily="2" charset="-79"/>
                <a:cs typeface="Rubik Light" panose="02000604000000020004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n-US" sz="1200" b="0" i="1" u="none" spc="113" baseline="0" dirty="0">
                <a:solidFill>
                  <a:schemeClr val="bg1"/>
                </a:solidFill>
                <a:latin typeface="Rubik Light" panose="02000604000000020004" pitchFamily="2" charset="-79"/>
                <a:cs typeface="Rubik Light" panose="02000604000000020004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.PackagingTechnologyAndResearch</a:t>
            </a:r>
            <a:r>
              <a:rPr lang="en-US" sz="1200" b="0" i="1" u="none" spc="0" baseline="0" dirty="0">
                <a:solidFill>
                  <a:schemeClr val="bg1"/>
                </a:solidFill>
                <a:latin typeface="Rubik Light" panose="02000604000000020004" pitchFamily="2" charset="-79"/>
                <a:cs typeface="Rubik Light" panose="02000604000000020004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en-US" sz="1200" b="0" i="1" u="none" spc="0" baseline="0" dirty="0">
              <a:solidFill>
                <a:schemeClr val="bg1"/>
              </a:solidFill>
              <a:latin typeface="Rubik Light" panose="02000604000000020004" pitchFamily="2" charset="-79"/>
              <a:cs typeface="Rubik Light" panose="02000604000000020004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44A5A7-BCF6-0D47-9FC8-FAC19D41BFFA}"/>
              </a:ext>
            </a:extLst>
          </p:cNvPr>
          <p:cNvSpPr/>
          <p:nvPr/>
        </p:nvSpPr>
        <p:spPr>
          <a:xfrm>
            <a:off x="4408285" y="1171107"/>
            <a:ext cx="2849252" cy="252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F7A0DD-0DA3-BB40-8B6A-AB8E512CF07D}"/>
              </a:ext>
            </a:extLst>
          </p:cNvPr>
          <p:cNvSpPr txBox="1"/>
          <p:nvPr/>
        </p:nvSpPr>
        <p:spPr>
          <a:xfrm>
            <a:off x="4308350" y="1046006"/>
            <a:ext cx="39969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06F30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CREATED FOR : 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F8A5486-62BC-4B43-800A-5ACDA15AF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970" y="2569500"/>
            <a:ext cx="2924990" cy="1248745"/>
          </a:xfrm>
        </p:spPr>
        <p:txBody>
          <a:bodyPr anchor="t">
            <a:noAutofit/>
          </a:bodyPr>
          <a:lstStyle>
            <a:lvl1pPr>
              <a:defRPr sz="3000" b="0" i="0" spc="225">
                <a:effectLst/>
                <a:latin typeface="Rubik Light" panose="02000604000000020004" pitchFamily="2" charset="-79"/>
                <a:cs typeface="Rubik Light" panose="02000604000000020004" pitchFamily="2" charset="-79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F1E13-9212-4F48-86F4-3DC0965D3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8285" y="214312"/>
            <a:ext cx="2874169" cy="642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CC224E3-CBF3-D2CC-C539-7D9F29A45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C18868-FAF1-B023-6C3A-88F95C446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9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Text_Bi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C7377D58-ED31-A640-AA7A-49EB17BED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1D4B73EC-DAAF-894E-9993-BCC4F8734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279" y="1627894"/>
            <a:ext cx="8813270" cy="318804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6F1F7C4-225A-2B4F-89FB-799AD901C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480096-B6F3-B24E-9C26-2917663EBFAF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6A4FA2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56F0C0-269B-F64A-A929-048C45B119B7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2A8BC7C8-9BC2-3D47-84D9-AF81E376AB55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6AF58EC-45AA-B04E-96F2-9B93C3264080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6A4FA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58029BB-D8F8-2C4F-97A7-04559A7D516E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6A4FA2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5C3362-C351-6245-99F0-D4F3E611BD2C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392F2A64-AF85-2A4D-9654-B7B2786FAC7E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50F2E89-F148-C84E-996A-9077EC122C33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0" name="Star: 5 Points 20">
            <a:extLst>
              <a:ext uri="{FF2B5EF4-FFF2-40B4-BE49-F238E27FC236}">
                <a16:creationId xmlns:a16="http://schemas.microsoft.com/office/drawing/2014/main" id="{CA9D5EEE-EC39-874E-BB73-A6F05548B92F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56B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1" name="Star: 5 Points 20">
            <a:extLst>
              <a:ext uri="{FF2B5EF4-FFF2-40B4-BE49-F238E27FC236}">
                <a16:creationId xmlns:a16="http://schemas.microsoft.com/office/drawing/2014/main" id="{6B8A1BF0-1F59-204E-A5C7-C425699368D6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2" name="Star: 5 Points 20">
            <a:extLst>
              <a:ext uri="{FF2B5EF4-FFF2-40B4-BE49-F238E27FC236}">
                <a16:creationId xmlns:a16="http://schemas.microsoft.com/office/drawing/2014/main" id="{137F0CC3-3854-8D43-B86A-FB6AB9156BB2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3" name="Star: 5 Points 20">
            <a:extLst>
              <a:ext uri="{FF2B5EF4-FFF2-40B4-BE49-F238E27FC236}">
                <a16:creationId xmlns:a16="http://schemas.microsoft.com/office/drawing/2014/main" id="{35DF72BD-08B6-094F-BF8A-C1156EBDD4A9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5" name="Star: 5 Points 20">
            <a:extLst>
              <a:ext uri="{FF2B5EF4-FFF2-40B4-BE49-F238E27FC236}">
                <a16:creationId xmlns:a16="http://schemas.microsoft.com/office/drawing/2014/main" id="{E13914CE-8707-7F46-B05B-F8A1D962D5F5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AA654D-0179-1C41-837F-F1D500F6DD0B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304812D-4760-284E-8709-A84710EA8E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1F60A0D-FF73-EA6B-1B2F-0ADA5FD59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614C61A-FA70-7C18-BAD8-6E58DEA50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4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6A4FA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D53EF5A-A427-4146-B469-419108961804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6A4FA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4D506C-15B5-4C42-9BCA-AA78A13CFADB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6A4FA2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FF609C-79DF-4C4F-8763-C5E6671EF8BB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1D698F2D-44E2-8F47-9CA4-441E5B33C479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Star: 5 Points 20">
            <a:extLst>
              <a:ext uri="{FF2B5EF4-FFF2-40B4-BE49-F238E27FC236}">
                <a16:creationId xmlns:a16="http://schemas.microsoft.com/office/drawing/2014/main" id="{CF5910CF-6789-4740-AB78-86584C7F3E6A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56B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Star: 5 Points 20">
            <a:extLst>
              <a:ext uri="{FF2B5EF4-FFF2-40B4-BE49-F238E27FC236}">
                <a16:creationId xmlns:a16="http://schemas.microsoft.com/office/drawing/2014/main" id="{610ADAA6-7E44-724B-81A0-431BC1B51C51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Star: 5 Points 20">
            <a:extLst>
              <a:ext uri="{FF2B5EF4-FFF2-40B4-BE49-F238E27FC236}">
                <a16:creationId xmlns:a16="http://schemas.microsoft.com/office/drawing/2014/main" id="{B634ED3E-3C38-3641-AE7C-2D747D8245E6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7" name="Star: 5 Points 20">
            <a:extLst>
              <a:ext uri="{FF2B5EF4-FFF2-40B4-BE49-F238E27FC236}">
                <a16:creationId xmlns:a16="http://schemas.microsoft.com/office/drawing/2014/main" id="{2DA765F0-BD83-334C-85C0-465B562BE608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8" name="Star: 5 Points 20">
            <a:extLst>
              <a:ext uri="{FF2B5EF4-FFF2-40B4-BE49-F238E27FC236}">
                <a16:creationId xmlns:a16="http://schemas.microsoft.com/office/drawing/2014/main" id="{6F1B5387-B1CB-0D47-90AC-1C9672E4533B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D52C14-A4C3-0D45-AC95-12E9FA1A96C8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27A2DBFB-2F76-854D-B555-9AB92FB5B9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069" y="1238810"/>
            <a:ext cx="4256484" cy="27239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40BBB3-B00C-634F-961C-B6591D8BF854}"/>
              </a:ext>
            </a:extLst>
          </p:cNvPr>
          <p:cNvCxnSpPr>
            <a:cxnSpLocks/>
          </p:cNvCxnSpPr>
          <p:nvPr/>
        </p:nvCxnSpPr>
        <p:spPr>
          <a:xfrm>
            <a:off x="4703108" y="1238678"/>
            <a:ext cx="0" cy="35243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FE602F2D-C57F-584F-923A-8B5CF6E7C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69" y="4087541"/>
            <a:ext cx="4256484" cy="6451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edit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CE7B4C17-F0C9-B24C-97F1-1E848A47DE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6664" y="1238810"/>
            <a:ext cx="4256484" cy="27239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3DFC601A-6934-AE4C-9FAC-FCA5A2F10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6664" y="4087541"/>
            <a:ext cx="4256484" cy="6451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edit</a:t>
            </a:r>
          </a:p>
        </p:txBody>
      </p:sp>
      <p:sp>
        <p:nvSpPr>
          <p:cNvPr id="36" name="Vertical Text Placeholder 17">
            <a:extLst>
              <a:ext uri="{FF2B5EF4-FFF2-40B4-BE49-F238E27FC236}">
                <a16:creationId xmlns:a16="http://schemas.microsoft.com/office/drawing/2014/main" id="{8164E649-B067-A74D-ABF4-7B5F403EFFBF}"/>
              </a:ext>
            </a:extLst>
          </p:cNvPr>
          <p:cNvSpPr>
            <a:spLocks noGrp="1"/>
          </p:cNvSpPr>
          <p:nvPr>
            <p:ph type="body" orient="vert" sz="quarter" idx="18" hasCustomPrompt="1"/>
          </p:nvPr>
        </p:nvSpPr>
        <p:spPr>
          <a:xfrm rot="10800000">
            <a:off x="-21608" y="1218328"/>
            <a:ext cx="342899" cy="3514313"/>
          </a:xfrm>
        </p:spPr>
        <p:txBody>
          <a:bodyPr vert="eaVert" anchor="t">
            <a:noAutofit/>
          </a:bodyPr>
          <a:lstStyle>
            <a:lvl1pPr marL="0" indent="0">
              <a:buNone/>
              <a:defRPr sz="675" spc="2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PHOTO</a:t>
            </a:r>
            <a:br>
              <a:rPr lang="en-US"/>
            </a:br>
            <a:r>
              <a:rPr lang="en-US"/>
              <a:t>CREDIT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382DFB69-0B84-864D-A567-CA8BA10771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63F1C6-8F04-C476-2F4F-78ACDF104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155775-00A6-4DA0-CC04-5EE5ABE71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8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Picture_Bi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68BA75-DEF4-EB40-A52C-10A261F75D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069" y="1238810"/>
            <a:ext cx="8601481" cy="27239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119F0A-F9B4-F641-8BA8-8D0017525C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69" y="4087541"/>
            <a:ext cx="8601479" cy="6451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edit</a:t>
            </a:r>
          </a:p>
        </p:txBody>
      </p:sp>
      <p:sp>
        <p:nvSpPr>
          <p:cNvPr id="18" name="Vertical Text Placeholder 17">
            <a:extLst>
              <a:ext uri="{FF2B5EF4-FFF2-40B4-BE49-F238E27FC236}">
                <a16:creationId xmlns:a16="http://schemas.microsoft.com/office/drawing/2014/main" id="{E8FA1FFF-8BAB-E547-B577-82BDAC18311B}"/>
              </a:ext>
            </a:extLst>
          </p:cNvPr>
          <p:cNvSpPr>
            <a:spLocks noGrp="1"/>
          </p:cNvSpPr>
          <p:nvPr>
            <p:ph type="body" orient="vert" sz="quarter" idx="18" hasCustomPrompt="1"/>
          </p:nvPr>
        </p:nvSpPr>
        <p:spPr>
          <a:xfrm rot="10800000">
            <a:off x="-21608" y="1218328"/>
            <a:ext cx="342899" cy="3514313"/>
          </a:xfrm>
        </p:spPr>
        <p:txBody>
          <a:bodyPr vert="eaVert" anchor="t">
            <a:noAutofit/>
          </a:bodyPr>
          <a:lstStyle>
            <a:lvl1pPr marL="0" indent="0">
              <a:buNone/>
              <a:defRPr sz="675" spc="2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PHOTO</a:t>
            </a:r>
            <a:br>
              <a:rPr lang="en-US"/>
            </a:br>
            <a:r>
              <a:rPr lang="en-US"/>
              <a:t>CREDIT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6090144-506E-4E46-9077-1A03BB1CD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49DA97-18F3-6946-ACBE-E6E85B7098EF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6A4FA2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3E2AB0D-E9C4-2A41-92FE-D2C2C4411E45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2AE90620-25B8-794A-9181-95F1EA7BBEC2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EC85569-AF61-B04D-B1DF-F8C9015151FB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6A4FA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C877E5-15F1-8C40-B179-A42FE11DAE4C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6A4FA2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7274DB6-485E-0244-A473-58B147FDC946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2FE67A30-FCD8-424D-A060-D5231DC1A70E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1924EB1-A630-D84E-90ED-08E2235D8599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9" name="Star: 5 Points 20">
            <a:extLst>
              <a:ext uri="{FF2B5EF4-FFF2-40B4-BE49-F238E27FC236}">
                <a16:creationId xmlns:a16="http://schemas.microsoft.com/office/drawing/2014/main" id="{32C257C1-6273-D746-92FF-3F587B5987B0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56B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0" name="Star: 5 Points 20">
            <a:extLst>
              <a:ext uri="{FF2B5EF4-FFF2-40B4-BE49-F238E27FC236}">
                <a16:creationId xmlns:a16="http://schemas.microsoft.com/office/drawing/2014/main" id="{6CE7DE41-1071-D64D-B5B8-F0C7E06A58DE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1" name="Star: 5 Points 20">
            <a:extLst>
              <a:ext uri="{FF2B5EF4-FFF2-40B4-BE49-F238E27FC236}">
                <a16:creationId xmlns:a16="http://schemas.microsoft.com/office/drawing/2014/main" id="{23BFA120-1B82-B64C-97AE-3666C6DBDD4D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2" name="Star: 5 Points 20">
            <a:extLst>
              <a:ext uri="{FF2B5EF4-FFF2-40B4-BE49-F238E27FC236}">
                <a16:creationId xmlns:a16="http://schemas.microsoft.com/office/drawing/2014/main" id="{6AF85FE9-CCE4-8540-8AE7-53CDDE3E70F0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3" name="Star: 5 Points 20">
            <a:extLst>
              <a:ext uri="{FF2B5EF4-FFF2-40B4-BE49-F238E27FC236}">
                <a16:creationId xmlns:a16="http://schemas.microsoft.com/office/drawing/2014/main" id="{4D176222-1562-2F42-B614-A96A33A60F28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DFB1E8-6AD4-A849-A620-8321C202060E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EF4464EF-5EDD-C34D-8AC6-391E05F512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E777323-5A7A-1843-116C-DAA794632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4AA4033-A1E9-87FE-B12B-E55CDD65A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6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tegor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8EDBA-A47D-F348-BB2A-C972AC65CB20}"/>
              </a:ext>
            </a:extLst>
          </p:cNvPr>
          <p:cNvSpPr/>
          <p:nvPr/>
        </p:nvSpPr>
        <p:spPr>
          <a:xfrm>
            <a:off x="0" y="1"/>
            <a:ext cx="9144000" cy="466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AF1BDD-31CF-C64D-9EC7-BB4FEE926471}"/>
              </a:ext>
            </a:extLst>
          </p:cNvPr>
          <p:cNvSpPr/>
          <p:nvPr/>
        </p:nvSpPr>
        <p:spPr>
          <a:xfrm>
            <a:off x="1" y="1165427"/>
            <a:ext cx="6337139" cy="28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0B003-B52E-0843-8D29-835C42AED5A7}"/>
              </a:ext>
            </a:extLst>
          </p:cNvPr>
          <p:cNvSpPr/>
          <p:nvPr/>
        </p:nvSpPr>
        <p:spPr>
          <a:xfrm>
            <a:off x="6337139" y="1165426"/>
            <a:ext cx="2806861" cy="2812648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A8754B0-3A8B-8B4E-824C-475A3E60D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62" y="1340573"/>
            <a:ext cx="5715001" cy="994173"/>
          </a:xfrm>
        </p:spPr>
        <p:txBody>
          <a:bodyPr anchor="t">
            <a:normAutofit/>
          </a:bodyPr>
          <a:lstStyle>
            <a:lvl1pPr>
              <a:defRPr sz="4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4C5C44-2CB6-D84C-9F23-6F2CB0921D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497" y="2808755"/>
            <a:ext cx="5714930" cy="994173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737E1-4AAD-DA4D-8F79-31ECB702D1A2}"/>
              </a:ext>
            </a:extLst>
          </p:cNvPr>
          <p:cNvSpPr/>
          <p:nvPr/>
        </p:nvSpPr>
        <p:spPr>
          <a:xfrm>
            <a:off x="0" y="1165426"/>
            <a:ext cx="571497" cy="2812648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61F3B-25DA-A047-8E77-752B2930F8B6}"/>
              </a:ext>
            </a:extLst>
          </p:cNvPr>
          <p:cNvSpPr/>
          <p:nvPr/>
        </p:nvSpPr>
        <p:spPr>
          <a:xfrm>
            <a:off x="0" y="1340807"/>
            <a:ext cx="571497" cy="57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B3765-F406-7B4F-8E9D-5A114FD13120}"/>
              </a:ext>
            </a:extLst>
          </p:cNvPr>
          <p:cNvSpPr txBox="1"/>
          <p:nvPr/>
        </p:nvSpPr>
        <p:spPr>
          <a:xfrm>
            <a:off x="65014" y="1283494"/>
            <a:ext cx="441434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b="1" i="0" dirty="0">
                <a:pattFill prst="dkDnDiag">
                  <a:fgClr>
                    <a:schemeClr val="accent1"/>
                  </a:fgClr>
                  <a:bgClr>
                    <a:schemeClr val="bg1"/>
                  </a:bgClr>
                </a:pattFill>
                <a:latin typeface="Rubik" panose="02000604000000020004" pitchFamily="2" charset="-79"/>
                <a:cs typeface="Rubik" panose="02000604000000020004" pitchFamily="2" charset="-79"/>
              </a:rPr>
              <a:t>2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2D64384-7688-BA4C-85FA-5AC6AF77E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BA99B6-DE19-B141-00BC-727EE56BD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54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26389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D53EF5A-A427-4146-B469-419108961804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26389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4D506C-15B5-4C42-9BCA-AA78A13CFADB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26389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FF609C-79DF-4C4F-8763-C5E6671EF8BB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1D698F2D-44E2-8F47-9CA4-441E5B33C479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Star: 5 Points 20">
            <a:extLst>
              <a:ext uri="{FF2B5EF4-FFF2-40B4-BE49-F238E27FC236}">
                <a16:creationId xmlns:a16="http://schemas.microsoft.com/office/drawing/2014/main" id="{CF5910CF-6789-4740-AB78-86584C7F3E6A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56B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Star: 5 Points 20">
            <a:extLst>
              <a:ext uri="{FF2B5EF4-FFF2-40B4-BE49-F238E27FC236}">
                <a16:creationId xmlns:a16="http://schemas.microsoft.com/office/drawing/2014/main" id="{610ADAA6-7E44-724B-81A0-431BC1B51C51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Star: 5 Points 20">
            <a:extLst>
              <a:ext uri="{FF2B5EF4-FFF2-40B4-BE49-F238E27FC236}">
                <a16:creationId xmlns:a16="http://schemas.microsoft.com/office/drawing/2014/main" id="{B634ED3E-3C38-3641-AE7C-2D747D8245E6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7" name="Star: 5 Points 20">
            <a:extLst>
              <a:ext uri="{FF2B5EF4-FFF2-40B4-BE49-F238E27FC236}">
                <a16:creationId xmlns:a16="http://schemas.microsoft.com/office/drawing/2014/main" id="{2DA765F0-BD83-334C-85C0-465B562BE608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8" name="Star: 5 Points 20">
            <a:extLst>
              <a:ext uri="{FF2B5EF4-FFF2-40B4-BE49-F238E27FC236}">
                <a16:creationId xmlns:a16="http://schemas.microsoft.com/office/drawing/2014/main" id="{6F1B5387-B1CB-0D47-90AC-1C9672E4533B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D52C14-A4C3-0D45-AC95-12E9FA1A96C8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914F8051-208B-9943-88BC-A8EF0B6978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FAE2B6-FF8B-D149-8F0A-D8BAC71BC2AA}"/>
              </a:ext>
            </a:extLst>
          </p:cNvPr>
          <p:cNvCxnSpPr>
            <a:cxnSpLocks/>
          </p:cNvCxnSpPr>
          <p:nvPr/>
        </p:nvCxnSpPr>
        <p:spPr>
          <a:xfrm>
            <a:off x="4572000" y="1228593"/>
            <a:ext cx="0" cy="35243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9DB045C2-F706-864F-9AE2-D140686E5D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46B4CBE0-8760-2A44-A1C2-F78AD8FD22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279" y="1627894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80C45F6F-91F2-FC4A-A5C7-4CB28FD4BC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805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A3298BAE-41AF-5C45-978A-A3B849055E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279" y="3034227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D1404728-306D-E44C-B0D5-00028368A9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8059" y="3034631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EE426A0D-24E2-D542-802F-EEC71C1328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8059" y="1627894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E21F4861-6A91-594E-A9FC-321E78C1F1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1279" y="3435928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D6DD41C9-35F1-4345-A146-2B55352A8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8059" y="3435928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5571EA-FE1E-851A-F8E9-EC2D13D65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5DE356-FFED-56AA-A560-265239335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8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Text_Bi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C7377D58-ED31-A640-AA7A-49EB17BED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1D4B73EC-DAAF-894E-9993-BCC4F8734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279" y="1627894"/>
            <a:ext cx="8813270" cy="318804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556EFBA-4526-B844-BFBB-781CF8804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/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13ADB2-E06C-0343-B356-DE0C32AF846C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26389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1A48681-67AE-274D-A786-D9CB3382708E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C2CE9626-E417-7949-9216-261CB1AA2D5D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BA63704-F1BC-0B48-BEEF-1AC2A89D3BCB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26389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8A430F-DC81-1B4E-BC59-169A98B50061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26389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DE0D040-140A-DD41-B89D-68BF9EF791B2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8" name="Right Triangle 47">
              <a:extLst>
                <a:ext uri="{FF2B5EF4-FFF2-40B4-BE49-F238E27FC236}">
                  <a16:creationId xmlns:a16="http://schemas.microsoft.com/office/drawing/2014/main" id="{11187D73-5BEC-C240-8563-1DF18F0F4011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68FE439-B197-014B-BC46-5C5A7F3AD514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0" name="Star: 5 Points 20">
            <a:extLst>
              <a:ext uri="{FF2B5EF4-FFF2-40B4-BE49-F238E27FC236}">
                <a16:creationId xmlns:a16="http://schemas.microsoft.com/office/drawing/2014/main" id="{5B072911-66A6-2B42-8C35-20280DAC1358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56B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1" name="Star: 5 Points 20">
            <a:extLst>
              <a:ext uri="{FF2B5EF4-FFF2-40B4-BE49-F238E27FC236}">
                <a16:creationId xmlns:a16="http://schemas.microsoft.com/office/drawing/2014/main" id="{5074BBE7-5804-4D48-A7C5-6B9A1EDA9026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2" name="Star: 5 Points 20">
            <a:extLst>
              <a:ext uri="{FF2B5EF4-FFF2-40B4-BE49-F238E27FC236}">
                <a16:creationId xmlns:a16="http://schemas.microsoft.com/office/drawing/2014/main" id="{1FDDB640-3CAF-2642-B909-D08ABBE374F8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3" name="Star: 5 Points 20">
            <a:extLst>
              <a:ext uri="{FF2B5EF4-FFF2-40B4-BE49-F238E27FC236}">
                <a16:creationId xmlns:a16="http://schemas.microsoft.com/office/drawing/2014/main" id="{EA944EAA-404E-864A-9C7E-F8FBD6C138E8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4" name="Star: 5 Points 20">
            <a:extLst>
              <a:ext uri="{FF2B5EF4-FFF2-40B4-BE49-F238E27FC236}">
                <a16:creationId xmlns:a16="http://schemas.microsoft.com/office/drawing/2014/main" id="{6433BA1A-8B15-8B44-9AC9-A113773AC124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229BD5-A896-6541-8FE6-162EF3493D97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F2D9C684-44CD-FF43-8770-F947250B69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9D4E62C-BAE0-30B5-F2F7-1A554B01D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ACC4F9-298F-3E44-92E1-64530082E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5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27A2DBFB-2F76-854D-B555-9AB92FB5B9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069" y="1238810"/>
            <a:ext cx="4256484" cy="27239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40BBB3-B00C-634F-961C-B6591D8BF854}"/>
              </a:ext>
            </a:extLst>
          </p:cNvPr>
          <p:cNvCxnSpPr>
            <a:cxnSpLocks/>
          </p:cNvCxnSpPr>
          <p:nvPr/>
        </p:nvCxnSpPr>
        <p:spPr>
          <a:xfrm>
            <a:off x="4703108" y="1238678"/>
            <a:ext cx="0" cy="35243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FE602F2D-C57F-584F-923A-8B5CF6E7C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69" y="4087541"/>
            <a:ext cx="4256484" cy="6451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edit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CE7B4C17-F0C9-B24C-97F1-1E848A47DE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6664" y="1238810"/>
            <a:ext cx="4256484" cy="27239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3DFC601A-6934-AE4C-9FAC-FCA5A2F10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6664" y="4087541"/>
            <a:ext cx="4256484" cy="6451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edit</a:t>
            </a:r>
          </a:p>
        </p:txBody>
      </p:sp>
      <p:sp>
        <p:nvSpPr>
          <p:cNvPr id="36" name="Vertical Text Placeholder 17">
            <a:extLst>
              <a:ext uri="{FF2B5EF4-FFF2-40B4-BE49-F238E27FC236}">
                <a16:creationId xmlns:a16="http://schemas.microsoft.com/office/drawing/2014/main" id="{8164E649-B067-A74D-ABF4-7B5F403EFFBF}"/>
              </a:ext>
            </a:extLst>
          </p:cNvPr>
          <p:cNvSpPr>
            <a:spLocks noGrp="1"/>
          </p:cNvSpPr>
          <p:nvPr>
            <p:ph type="body" orient="vert" sz="quarter" idx="18" hasCustomPrompt="1"/>
          </p:nvPr>
        </p:nvSpPr>
        <p:spPr>
          <a:xfrm rot="10800000">
            <a:off x="-21608" y="1218328"/>
            <a:ext cx="342899" cy="3514313"/>
          </a:xfrm>
        </p:spPr>
        <p:txBody>
          <a:bodyPr vert="eaVert" anchor="t">
            <a:noAutofit/>
          </a:bodyPr>
          <a:lstStyle>
            <a:lvl1pPr marL="0" indent="0">
              <a:buNone/>
              <a:defRPr sz="675" spc="2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PHOTO</a:t>
            </a:r>
            <a:br>
              <a:rPr lang="en-US"/>
            </a:br>
            <a:r>
              <a:rPr lang="en-US"/>
              <a:t>CREDIT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91E0D57-2F95-F842-9238-BC830A21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/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8A281D-EAF2-6841-B0ED-F910388C7678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263894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8F301C-B1D7-4148-8550-31857DE1805C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CE6C80E2-FFA8-614A-9E67-D29EB1C7389D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6DF72FD-92AF-6946-BC95-2AF6A3CBF60B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26389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6EB653-65B7-C645-95FB-81B684B4B273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263894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B810B76-BD6F-D940-B894-6B1F13360174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3" name="Right Triangle 42">
              <a:extLst>
                <a:ext uri="{FF2B5EF4-FFF2-40B4-BE49-F238E27FC236}">
                  <a16:creationId xmlns:a16="http://schemas.microsoft.com/office/drawing/2014/main" id="{70CCE5B8-6A60-0141-8B57-628E7B9750D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B54BDD0-E4B2-7B4D-B434-B6050169C2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6" name="Star: 5 Points 20">
            <a:extLst>
              <a:ext uri="{FF2B5EF4-FFF2-40B4-BE49-F238E27FC236}">
                <a16:creationId xmlns:a16="http://schemas.microsoft.com/office/drawing/2014/main" id="{A7CF6DB6-56FB-D14E-B7AA-430DFBCA937A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56B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7" name="Star: 5 Points 20">
            <a:extLst>
              <a:ext uri="{FF2B5EF4-FFF2-40B4-BE49-F238E27FC236}">
                <a16:creationId xmlns:a16="http://schemas.microsoft.com/office/drawing/2014/main" id="{D9345F15-9495-CD4E-81EC-3D7AB31A1975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8" name="Star: 5 Points 20">
            <a:extLst>
              <a:ext uri="{FF2B5EF4-FFF2-40B4-BE49-F238E27FC236}">
                <a16:creationId xmlns:a16="http://schemas.microsoft.com/office/drawing/2014/main" id="{6397F7BB-465E-E54D-A948-60962EB53C02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9" name="Star: 5 Points 20">
            <a:extLst>
              <a:ext uri="{FF2B5EF4-FFF2-40B4-BE49-F238E27FC236}">
                <a16:creationId xmlns:a16="http://schemas.microsoft.com/office/drawing/2014/main" id="{A30EF838-6FA4-C541-8F6E-B468CFBD69E8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0" name="Star: 5 Points 20">
            <a:extLst>
              <a:ext uri="{FF2B5EF4-FFF2-40B4-BE49-F238E27FC236}">
                <a16:creationId xmlns:a16="http://schemas.microsoft.com/office/drawing/2014/main" id="{F4C9232D-7431-024A-A6F6-2F7BA3E02F14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051C0E-E172-5D4B-AB0F-CC0403007877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F6580581-6B53-DA43-BFF1-F4381F9545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1B14827-6D18-FF3B-224F-F2BCB3F57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775CE19-CE31-B285-4562-21C3846D9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70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Picture_Bi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68BA75-DEF4-EB40-A52C-10A261F75D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069" y="1238810"/>
            <a:ext cx="8601481" cy="27239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99AC0-AE23-E642-BACC-276311050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87646C18-EE43-3541-9AD4-EF7094032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0566" y="4951690"/>
            <a:ext cx="3086100" cy="273844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119F0A-F9B4-F641-8BA8-8D0017525C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69" y="4087541"/>
            <a:ext cx="8601479" cy="6451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edit</a:t>
            </a:r>
          </a:p>
        </p:txBody>
      </p:sp>
      <p:sp>
        <p:nvSpPr>
          <p:cNvPr id="18" name="Vertical Text Placeholder 17">
            <a:extLst>
              <a:ext uri="{FF2B5EF4-FFF2-40B4-BE49-F238E27FC236}">
                <a16:creationId xmlns:a16="http://schemas.microsoft.com/office/drawing/2014/main" id="{E8FA1FFF-8BAB-E547-B577-82BDAC18311B}"/>
              </a:ext>
            </a:extLst>
          </p:cNvPr>
          <p:cNvSpPr>
            <a:spLocks noGrp="1"/>
          </p:cNvSpPr>
          <p:nvPr>
            <p:ph type="body" orient="vert" sz="quarter" idx="18" hasCustomPrompt="1"/>
          </p:nvPr>
        </p:nvSpPr>
        <p:spPr>
          <a:xfrm rot="10800000">
            <a:off x="-21608" y="1218328"/>
            <a:ext cx="342899" cy="3514313"/>
          </a:xfrm>
        </p:spPr>
        <p:txBody>
          <a:bodyPr vert="eaVert" anchor="t">
            <a:noAutofit/>
          </a:bodyPr>
          <a:lstStyle>
            <a:lvl1pPr marL="0" indent="0">
              <a:buNone/>
              <a:defRPr sz="675" spc="2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PHOTO</a:t>
            </a:r>
            <a:br>
              <a:rPr lang="en-US"/>
            </a:br>
            <a:r>
              <a:rPr lang="en-US"/>
              <a:t>CREDIT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2202A9-8E58-E04C-B205-F66687FF4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/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7554CD-0A3B-3C47-B8AE-C0D88D30DB69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26389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7907EC-E7D2-0346-87C5-58CC433BD66B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07D71BD2-0A10-FB4E-ADE3-8034388B53B8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07A0234-5A2D-4C45-8AC2-48FCBF7FACE3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26389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B0E0BD-4A52-3F4D-A4E6-4A9F2EFC46B9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26389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36E13CD-F24B-9247-9996-15D72AA30071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F546B0D3-117F-CE4B-B510-1D6E04DA2DDC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53691A3-0F7B-4D47-8B2F-998B48E5CD62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9" name="Star: 5 Points 20">
            <a:extLst>
              <a:ext uri="{FF2B5EF4-FFF2-40B4-BE49-F238E27FC236}">
                <a16:creationId xmlns:a16="http://schemas.microsoft.com/office/drawing/2014/main" id="{F9236B85-091B-B246-8DA8-51740CF8594B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56B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0" name="Star: 5 Points 20">
            <a:extLst>
              <a:ext uri="{FF2B5EF4-FFF2-40B4-BE49-F238E27FC236}">
                <a16:creationId xmlns:a16="http://schemas.microsoft.com/office/drawing/2014/main" id="{753E5B7B-5C7F-6945-9050-79DB7298EE58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1" name="Star: 5 Points 20">
            <a:extLst>
              <a:ext uri="{FF2B5EF4-FFF2-40B4-BE49-F238E27FC236}">
                <a16:creationId xmlns:a16="http://schemas.microsoft.com/office/drawing/2014/main" id="{2C0178E5-C69B-2C4A-B8AD-5222C5E8062F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2" name="Star: 5 Points 20">
            <a:extLst>
              <a:ext uri="{FF2B5EF4-FFF2-40B4-BE49-F238E27FC236}">
                <a16:creationId xmlns:a16="http://schemas.microsoft.com/office/drawing/2014/main" id="{628F9905-15BE-784B-A8E6-7F63C1A5D910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3" name="Star: 5 Points 20">
            <a:extLst>
              <a:ext uri="{FF2B5EF4-FFF2-40B4-BE49-F238E27FC236}">
                <a16:creationId xmlns:a16="http://schemas.microsoft.com/office/drawing/2014/main" id="{6755C8A6-D051-3F46-B910-5F738F8F5D42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50A792-EACA-0943-9055-9784F908E133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DE593BD1-7852-BF49-81C6-5A6BA95A3D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</p:spTree>
    <p:extLst>
      <p:ext uri="{BB962C8B-B14F-4D97-AF65-F5344CB8AC3E}">
        <p14:creationId xmlns:p14="http://schemas.microsoft.com/office/powerpoint/2010/main" val="3967855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ategor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8EDBA-A47D-F348-BB2A-C972AC65CB20}"/>
              </a:ext>
            </a:extLst>
          </p:cNvPr>
          <p:cNvSpPr/>
          <p:nvPr/>
        </p:nvSpPr>
        <p:spPr>
          <a:xfrm>
            <a:off x="0" y="1"/>
            <a:ext cx="9144000" cy="4669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AF1BDD-31CF-C64D-9EC7-BB4FEE926471}"/>
              </a:ext>
            </a:extLst>
          </p:cNvPr>
          <p:cNvSpPr/>
          <p:nvPr/>
        </p:nvSpPr>
        <p:spPr>
          <a:xfrm>
            <a:off x="1" y="1165427"/>
            <a:ext cx="6337139" cy="28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0B003-B52E-0843-8D29-835C42AED5A7}"/>
              </a:ext>
            </a:extLst>
          </p:cNvPr>
          <p:cNvSpPr/>
          <p:nvPr/>
        </p:nvSpPr>
        <p:spPr>
          <a:xfrm>
            <a:off x="6337139" y="1165426"/>
            <a:ext cx="2806861" cy="2812648"/>
          </a:xfrm>
          <a:prstGeom prst="rect">
            <a:avLst/>
          </a:prstGeom>
          <a:pattFill prst="wdDnDiag">
            <a:fgClr>
              <a:schemeClr val="accent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A8754B0-3A8B-8B4E-824C-475A3E60D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62" y="1340573"/>
            <a:ext cx="5715001" cy="994173"/>
          </a:xfrm>
        </p:spPr>
        <p:txBody>
          <a:bodyPr anchor="t">
            <a:normAutofit/>
          </a:bodyPr>
          <a:lstStyle>
            <a:lvl1pPr>
              <a:defRPr sz="4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4C5C44-2CB6-D84C-9F23-6F2CB0921D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497" y="2808755"/>
            <a:ext cx="5714930" cy="994173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737E1-4AAD-DA4D-8F79-31ECB702D1A2}"/>
              </a:ext>
            </a:extLst>
          </p:cNvPr>
          <p:cNvSpPr/>
          <p:nvPr/>
        </p:nvSpPr>
        <p:spPr>
          <a:xfrm>
            <a:off x="0" y="1165426"/>
            <a:ext cx="571497" cy="2812648"/>
          </a:xfrm>
          <a:prstGeom prst="rect">
            <a:avLst/>
          </a:prstGeom>
          <a:pattFill prst="dkDnDiag">
            <a:fgClr>
              <a:schemeClr val="accent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61F3B-25DA-A047-8E77-752B2930F8B6}"/>
              </a:ext>
            </a:extLst>
          </p:cNvPr>
          <p:cNvSpPr/>
          <p:nvPr/>
        </p:nvSpPr>
        <p:spPr>
          <a:xfrm>
            <a:off x="0" y="1340807"/>
            <a:ext cx="571497" cy="57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B3765-F406-7B4F-8E9D-5A114FD13120}"/>
              </a:ext>
            </a:extLst>
          </p:cNvPr>
          <p:cNvSpPr txBox="1"/>
          <p:nvPr/>
        </p:nvSpPr>
        <p:spPr>
          <a:xfrm>
            <a:off x="65014" y="1283494"/>
            <a:ext cx="441434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b="1" i="0" dirty="0">
                <a:pattFill prst="dkDnDiag">
                  <a:fgClr>
                    <a:schemeClr val="accent3"/>
                  </a:fgClr>
                  <a:bgClr>
                    <a:schemeClr val="bg1"/>
                  </a:bgClr>
                </a:pattFill>
                <a:latin typeface="Rubik" panose="02000604000000020004" pitchFamily="2" charset="-79"/>
                <a:cs typeface="Rubik" panose="02000604000000020004" pitchFamily="2" charset="-79"/>
              </a:rPr>
              <a:t>3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60DF2A7-C58C-A7B0-E240-33C5680E7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AAA8B6-F5B8-A9E2-6829-AC937D170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73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Tex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56B749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D53EF5A-A427-4146-B469-419108961804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56B74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4D506C-15B5-4C42-9BCA-AA78A13CFADB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56B74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FF609C-79DF-4C4F-8763-C5E6671EF8BB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1D698F2D-44E2-8F47-9CA4-441E5B33C479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Star: 5 Points 20">
            <a:extLst>
              <a:ext uri="{FF2B5EF4-FFF2-40B4-BE49-F238E27FC236}">
                <a16:creationId xmlns:a16="http://schemas.microsoft.com/office/drawing/2014/main" id="{CF5910CF-6789-4740-AB78-86584C7F3E6A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263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Star: 5 Points 20">
            <a:extLst>
              <a:ext uri="{FF2B5EF4-FFF2-40B4-BE49-F238E27FC236}">
                <a16:creationId xmlns:a16="http://schemas.microsoft.com/office/drawing/2014/main" id="{610ADAA6-7E44-724B-81A0-431BC1B51C51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Star: 5 Points 20">
            <a:extLst>
              <a:ext uri="{FF2B5EF4-FFF2-40B4-BE49-F238E27FC236}">
                <a16:creationId xmlns:a16="http://schemas.microsoft.com/office/drawing/2014/main" id="{B634ED3E-3C38-3641-AE7C-2D747D8245E6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7" name="Star: 5 Points 20">
            <a:extLst>
              <a:ext uri="{FF2B5EF4-FFF2-40B4-BE49-F238E27FC236}">
                <a16:creationId xmlns:a16="http://schemas.microsoft.com/office/drawing/2014/main" id="{2DA765F0-BD83-334C-85C0-465B562BE608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8" name="Star: 5 Points 20">
            <a:extLst>
              <a:ext uri="{FF2B5EF4-FFF2-40B4-BE49-F238E27FC236}">
                <a16:creationId xmlns:a16="http://schemas.microsoft.com/office/drawing/2014/main" id="{6F1B5387-B1CB-0D47-90AC-1C9672E4533B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D52C14-A4C3-0D45-AC95-12E9FA1A96C8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5DB6F858-9B29-E14C-9513-0680B9F0E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735EB77-2C9D-4648-AEBB-AA10B93C112A}"/>
              </a:ext>
            </a:extLst>
          </p:cNvPr>
          <p:cNvCxnSpPr>
            <a:cxnSpLocks/>
          </p:cNvCxnSpPr>
          <p:nvPr/>
        </p:nvCxnSpPr>
        <p:spPr>
          <a:xfrm>
            <a:off x="4572000" y="1228593"/>
            <a:ext cx="0" cy="35243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2AB7935D-A3A4-3242-BAA1-5753730132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7E6BBCDA-FDE4-5E40-A179-C8B99F5BC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279" y="1627894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B8B51479-E541-034E-8F30-FC0532D125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805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8DF2EA53-9B5E-C541-B00E-071AA7112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279" y="3034227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1C65A6A0-BE0F-0643-9028-B01CA05615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8059" y="3034631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8E6ED0D5-9238-D447-9A22-1795A1C071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8059" y="1627894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9190ACEA-4883-A94F-B4FE-D32DB8A35C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1279" y="3435928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EB53BC9C-2BC5-7141-B6FC-4227EFD9EF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8059" y="3435928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BD242C-DF3D-6AC7-09BD-0C6B1C397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16A616-C213-2B3E-C1E9-32F9BA51F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8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TR_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25439"/>
            <a:ext cx="8050150" cy="558164"/>
          </a:xfrm>
        </p:spPr>
        <p:txBody>
          <a:bodyPr anchor="ctr">
            <a:noAutofit/>
          </a:bodyPr>
          <a:lstStyle>
            <a:lvl1pPr>
              <a:defRPr sz="2100" b="0" i="0">
                <a:solidFill>
                  <a:schemeClr val="tx1">
                    <a:lumMod val="85000"/>
                    <a:lumOff val="15000"/>
                  </a:schemeClr>
                </a:solidFill>
                <a:latin typeface="Rubik Light" panose="02000604000000020004" pitchFamily="2" charset="-79"/>
                <a:cs typeface="Rubik Light" panose="02000604000000020004" pitchFamily="2" charset="-79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53EF5A-A427-4146-B469-419108961804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F06F3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D1C65-7D1E-454F-9D2B-F639C990A806}"/>
              </a:ext>
            </a:extLst>
          </p:cNvPr>
          <p:cNvSpPr/>
          <p:nvPr/>
        </p:nvSpPr>
        <p:spPr>
          <a:xfrm>
            <a:off x="2267" y="0"/>
            <a:ext cx="912132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B0B8DB-4C4F-402A-946C-04240DE8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" y="88939"/>
            <a:ext cx="671548" cy="800408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774541-ADDC-F669-F44B-995BBEC53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8471AFF-A448-7714-AE84-B51779250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284FCBF6-5B3D-55E4-638A-4C9F0FB11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874208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Text_Big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C7377D58-ED31-A640-AA7A-49EB17BED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1D4B73EC-DAAF-894E-9993-BCC4F8734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279" y="1627894"/>
            <a:ext cx="8813270" cy="318804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5F02802-E476-7C4D-B064-7CDB0E1A9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624944-091B-EC43-AA5D-40E1F05AB49F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56B749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3D314B-16F2-6741-A035-08BF099CE5AE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158207C9-51C1-8E43-9322-53ADF1CEE33C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AEBDC7B-9426-7747-9B08-8CA2F0C04D3B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56B74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091C08-47F8-7C4C-9257-3B2503538C78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56B749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1CDBE2C-ECB6-404C-A812-9B0F4A5559EF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E10BA245-D28E-7B4B-949D-B26A28F29B52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F0CFABF-D742-064F-86A1-F26004232DA5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0" name="Star: 5 Points 20">
            <a:extLst>
              <a:ext uri="{FF2B5EF4-FFF2-40B4-BE49-F238E27FC236}">
                <a16:creationId xmlns:a16="http://schemas.microsoft.com/office/drawing/2014/main" id="{BDF63FD2-9446-B84F-AE78-22FBA4842F47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263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1" name="Star: 5 Points 20">
            <a:extLst>
              <a:ext uri="{FF2B5EF4-FFF2-40B4-BE49-F238E27FC236}">
                <a16:creationId xmlns:a16="http://schemas.microsoft.com/office/drawing/2014/main" id="{80CF1482-CDF7-B44A-B5EA-4221EA6103E2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2" name="Star: 5 Points 20">
            <a:extLst>
              <a:ext uri="{FF2B5EF4-FFF2-40B4-BE49-F238E27FC236}">
                <a16:creationId xmlns:a16="http://schemas.microsoft.com/office/drawing/2014/main" id="{E759C6FB-2C84-2849-83AC-7A51401FAE3F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3" name="Star: 5 Points 20">
            <a:extLst>
              <a:ext uri="{FF2B5EF4-FFF2-40B4-BE49-F238E27FC236}">
                <a16:creationId xmlns:a16="http://schemas.microsoft.com/office/drawing/2014/main" id="{7FD11B14-C3D5-2A40-A843-060B99966ECB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5" name="Star: 5 Points 20">
            <a:extLst>
              <a:ext uri="{FF2B5EF4-FFF2-40B4-BE49-F238E27FC236}">
                <a16:creationId xmlns:a16="http://schemas.microsoft.com/office/drawing/2014/main" id="{1DD718AA-309F-5E49-80BA-6BDAA1AD9A14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7A50E3-7705-7D4A-B782-D1EE10EF9DE1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2008C633-CE70-4A44-955F-A82691EA6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988B9A8-5348-28D6-C918-494DDE4F3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D156235-0D9A-EFC7-4A2B-56DD3A19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85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27A2DBFB-2F76-854D-B555-9AB92FB5B9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069" y="1238810"/>
            <a:ext cx="4256484" cy="27239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40BBB3-B00C-634F-961C-B6591D8BF854}"/>
              </a:ext>
            </a:extLst>
          </p:cNvPr>
          <p:cNvCxnSpPr>
            <a:cxnSpLocks/>
          </p:cNvCxnSpPr>
          <p:nvPr/>
        </p:nvCxnSpPr>
        <p:spPr>
          <a:xfrm>
            <a:off x="4703108" y="1238678"/>
            <a:ext cx="0" cy="35243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FE602F2D-C57F-584F-923A-8B5CF6E7C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69" y="4087541"/>
            <a:ext cx="4256484" cy="6451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edit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CE7B4C17-F0C9-B24C-97F1-1E848A47DE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6664" y="1238810"/>
            <a:ext cx="4256484" cy="27239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3DFC601A-6934-AE4C-9FAC-FCA5A2F10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6664" y="4087541"/>
            <a:ext cx="4256484" cy="6451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edit</a:t>
            </a:r>
          </a:p>
        </p:txBody>
      </p:sp>
      <p:sp>
        <p:nvSpPr>
          <p:cNvPr id="36" name="Vertical Text Placeholder 17">
            <a:extLst>
              <a:ext uri="{FF2B5EF4-FFF2-40B4-BE49-F238E27FC236}">
                <a16:creationId xmlns:a16="http://schemas.microsoft.com/office/drawing/2014/main" id="{8164E649-B067-A74D-ABF4-7B5F403EFFBF}"/>
              </a:ext>
            </a:extLst>
          </p:cNvPr>
          <p:cNvSpPr>
            <a:spLocks noGrp="1"/>
          </p:cNvSpPr>
          <p:nvPr>
            <p:ph type="body" orient="vert" sz="quarter" idx="18" hasCustomPrompt="1"/>
          </p:nvPr>
        </p:nvSpPr>
        <p:spPr>
          <a:xfrm rot="10800000">
            <a:off x="-21608" y="1218328"/>
            <a:ext cx="342899" cy="3514313"/>
          </a:xfrm>
        </p:spPr>
        <p:txBody>
          <a:bodyPr vert="eaVert" anchor="t">
            <a:noAutofit/>
          </a:bodyPr>
          <a:lstStyle>
            <a:lvl1pPr marL="0" indent="0">
              <a:buNone/>
              <a:defRPr sz="675" spc="2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PHOTO</a:t>
            </a:r>
            <a:br>
              <a:rPr lang="en-US"/>
            </a:br>
            <a:r>
              <a:rPr lang="en-US"/>
              <a:t>CREDIT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6C67D68-DEAD-6149-AB2C-40B0FA578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669359-09D1-A941-862F-14E72BF0AD44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56B749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BEBB78A-C1EA-C149-825B-1A754E545A77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3F90793F-EA8C-A04E-A679-8E450DB1006A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E467934-F974-4B47-A929-13B1A5BE6DE5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56B74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F83A2D-529E-B747-8E21-EA492AC2CE24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56B749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DB6D59-8F72-E142-9369-2DF6BF687ED8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3" name="Right Triangle 42">
              <a:extLst>
                <a:ext uri="{FF2B5EF4-FFF2-40B4-BE49-F238E27FC236}">
                  <a16:creationId xmlns:a16="http://schemas.microsoft.com/office/drawing/2014/main" id="{B071E44A-26AB-564A-8B6B-62E70CD9EF10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DD17F06-6F26-B342-997D-4D5AE0779156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6" name="Star: 5 Points 20">
            <a:extLst>
              <a:ext uri="{FF2B5EF4-FFF2-40B4-BE49-F238E27FC236}">
                <a16:creationId xmlns:a16="http://schemas.microsoft.com/office/drawing/2014/main" id="{49DFA683-6A3F-3543-AFB0-77E69AE62CC6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263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7" name="Star: 5 Points 20">
            <a:extLst>
              <a:ext uri="{FF2B5EF4-FFF2-40B4-BE49-F238E27FC236}">
                <a16:creationId xmlns:a16="http://schemas.microsoft.com/office/drawing/2014/main" id="{10572EA0-883E-6847-89A6-4573C7E3BB36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8" name="Star: 5 Points 20">
            <a:extLst>
              <a:ext uri="{FF2B5EF4-FFF2-40B4-BE49-F238E27FC236}">
                <a16:creationId xmlns:a16="http://schemas.microsoft.com/office/drawing/2014/main" id="{4DA57146-A405-D942-BFFA-03E6E7582467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9" name="Star: 5 Points 20">
            <a:extLst>
              <a:ext uri="{FF2B5EF4-FFF2-40B4-BE49-F238E27FC236}">
                <a16:creationId xmlns:a16="http://schemas.microsoft.com/office/drawing/2014/main" id="{274A5D67-86A1-7348-B59A-2F46C90DB19C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0" name="Star: 5 Points 20">
            <a:extLst>
              <a:ext uri="{FF2B5EF4-FFF2-40B4-BE49-F238E27FC236}">
                <a16:creationId xmlns:a16="http://schemas.microsoft.com/office/drawing/2014/main" id="{6140317C-0D2F-FE44-B9C5-E4883F874CA8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54D88F-9A7F-734F-85B2-FDF341BCE756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CF6F3196-50D7-734B-8CB8-90D51E868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F4C1ADF-65D1-595D-1F1C-8AAC11934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0D4D510-2525-B1A8-23F2-DBE3F9D34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3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Picture_Big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68BA75-DEF4-EB40-A52C-10A261F75D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069" y="1238810"/>
            <a:ext cx="8601481" cy="27239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119F0A-F9B4-F641-8BA8-8D0017525C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69" y="4087541"/>
            <a:ext cx="8601479" cy="6451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edit</a:t>
            </a:r>
          </a:p>
        </p:txBody>
      </p:sp>
      <p:sp>
        <p:nvSpPr>
          <p:cNvPr id="18" name="Vertical Text Placeholder 17">
            <a:extLst>
              <a:ext uri="{FF2B5EF4-FFF2-40B4-BE49-F238E27FC236}">
                <a16:creationId xmlns:a16="http://schemas.microsoft.com/office/drawing/2014/main" id="{E8FA1FFF-8BAB-E547-B577-82BDAC18311B}"/>
              </a:ext>
            </a:extLst>
          </p:cNvPr>
          <p:cNvSpPr>
            <a:spLocks noGrp="1"/>
          </p:cNvSpPr>
          <p:nvPr>
            <p:ph type="body" orient="vert" sz="quarter" idx="18" hasCustomPrompt="1"/>
          </p:nvPr>
        </p:nvSpPr>
        <p:spPr>
          <a:xfrm rot="10800000">
            <a:off x="-21608" y="1218328"/>
            <a:ext cx="342899" cy="3514313"/>
          </a:xfrm>
        </p:spPr>
        <p:txBody>
          <a:bodyPr vert="eaVert" anchor="t">
            <a:noAutofit/>
          </a:bodyPr>
          <a:lstStyle>
            <a:lvl1pPr marL="0" indent="0">
              <a:buNone/>
              <a:defRPr sz="675" spc="2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PHOTO</a:t>
            </a:r>
            <a:br>
              <a:rPr lang="en-US"/>
            </a:br>
            <a:r>
              <a:rPr lang="en-US"/>
              <a:t>CREDIT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45396E0-B580-ED4B-9EFC-D5F15A6DB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6C3674-3561-AA4F-9F1D-22AF22A6EA47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56B749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727DF65-8E33-D048-90B1-D0DB5662A555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D11A4ABF-E230-3A47-81BB-D9B7555752E8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F3FB1-F57A-174E-B8CC-2094044FA361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56B74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B37A278-8AD6-1548-B760-11409E08ECF5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56B749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A950641-7D4A-804B-A5C3-90BE74406B38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AE9A47F1-F5EA-8F44-9FA0-1997A5E61E1E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0D3EA59-A111-C148-AD29-2A7D7D08B766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9" name="Star: 5 Points 20">
            <a:extLst>
              <a:ext uri="{FF2B5EF4-FFF2-40B4-BE49-F238E27FC236}">
                <a16:creationId xmlns:a16="http://schemas.microsoft.com/office/drawing/2014/main" id="{CBF60BFB-72A2-254B-A7EF-DDEC0592883B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263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0" name="Star: 5 Points 20">
            <a:extLst>
              <a:ext uri="{FF2B5EF4-FFF2-40B4-BE49-F238E27FC236}">
                <a16:creationId xmlns:a16="http://schemas.microsoft.com/office/drawing/2014/main" id="{C3DD0D7F-BAA6-6E49-A4DC-60CD6E14BCCB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1" name="Star: 5 Points 20">
            <a:extLst>
              <a:ext uri="{FF2B5EF4-FFF2-40B4-BE49-F238E27FC236}">
                <a16:creationId xmlns:a16="http://schemas.microsoft.com/office/drawing/2014/main" id="{BE9AA7E8-2D0B-694A-AA80-5719A1C29199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2" name="Star: 5 Points 20">
            <a:extLst>
              <a:ext uri="{FF2B5EF4-FFF2-40B4-BE49-F238E27FC236}">
                <a16:creationId xmlns:a16="http://schemas.microsoft.com/office/drawing/2014/main" id="{2F12389B-9267-1842-9017-B809C1D0DE6D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3" name="Star: 5 Points 20">
            <a:extLst>
              <a:ext uri="{FF2B5EF4-FFF2-40B4-BE49-F238E27FC236}">
                <a16:creationId xmlns:a16="http://schemas.microsoft.com/office/drawing/2014/main" id="{C8F38E9B-9224-0942-988C-64740FCF8143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983BEF-C2B4-B044-8D2B-FB80061F010C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CCCC4781-F608-4148-9B7B-61D97F9707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55C124B-252D-0EF8-39E3-64D41462F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812CF00-B8B3-637E-57F4-FD015B1A7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30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ategor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8EDBA-A47D-F348-BB2A-C972AC65CB20}"/>
              </a:ext>
            </a:extLst>
          </p:cNvPr>
          <p:cNvSpPr/>
          <p:nvPr/>
        </p:nvSpPr>
        <p:spPr>
          <a:xfrm>
            <a:off x="0" y="1"/>
            <a:ext cx="9144000" cy="4669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AF1BDD-31CF-C64D-9EC7-BB4FEE926471}"/>
              </a:ext>
            </a:extLst>
          </p:cNvPr>
          <p:cNvSpPr/>
          <p:nvPr/>
        </p:nvSpPr>
        <p:spPr>
          <a:xfrm>
            <a:off x="1" y="1165427"/>
            <a:ext cx="6337139" cy="28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0B003-B52E-0843-8D29-835C42AED5A7}"/>
              </a:ext>
            </a:extLst>
          </p:cNvPr>
          <p:cNvSpPr/>
          <p:nvPr/>
        </p:nvSpPr>
        <p:spPr>
          <a:xfrm>
            <a:off x="6337139" y="1165426"/>
            <a:ext cx="2806861" cy="2812648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A8754B0-3A8B-8B4E-824C-475A3E60D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62" y="1340573"/>
            <a:ext cx="5715001" cy="994173"/>
          </a:xfrm>
        </p:spPr>
        <p:txBody>
          <a:bodyPr anchor="t">
            <a:normAutofit/>
          </a:bodyPr>
          <a:lstStyle>
            <a:lvl1pPr>
              <a:defRPr sz="4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4C5C44-2CB6-D84C-9F23-6F2CB0921D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497" y="2808755"/>
            <a:ext cx="5714930" cy="994173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737E1-4AAD-DA4D-8F79-31ECB702D1A2}"/>
              </a:ext>
            </a:extLst>
          </p:cNvPr>
          <p:cNvSpPr/>
          <p:nvPr/>
        </p:nvSpPr>
        <p:spPr>
          <a:xfrm>
            <a:off x="0" y="1165426"/>
            <a:ext cx="571497" cy="2812648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61F3B-25DA-A047-8E77-752B2930F8B6}"/>
              </a:ext>
            </a:extLst>
          </p:cNvPr>
          <p:cNvSpPr/>
          <p:nvPr/>
        </p:nvSpPr>
        <p:spPr>
          <a:xfrm>
            <a:off x="0" y="1340807"/>
            <a:ext cx="571497" cy="57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B3765-F406-7B4F-8E9D-5A114FD13120}"/>
              </a:ext>
            </a:extLst>
          </p:cNvPr>
          <p:cNvSpPr txBox="1"/>
          <p:nvPr/>
        </p:nvSpPr>
        <p:spPr>
          <a:xfrm>
            <a:off x="65014" y="1283494"/>
            <a:ext cx="441434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b="1" i="0" dirty="0">
                <a:pattFill prst="dkDnDiag">
                  <a:fgClr>
                    <a:schemeClr val="accent2"/>
                  </a:fgClr>
                  <a:bgClr>
                    <a:schemeClr val="bg1"/>
                  </a:bgClr>
                </a:pattFill>
                <a:latin typeface="Rubik" panose="02000604000000020004" pitchFamily="2" charset="-79"/>
                <a:cs typeface="Rubik" panose="02000604000000020004" pitchFamily="2" charset="-79"/>
              </a:rPr>
              <a:t>4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D5865D9-242F-882D-2232-B47D8392A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91D878-7EFB-087D-B28E-FFB725936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91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Tex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D53EF5A-A427-4146-B469-419108961804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F06F3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4D506C-15B5-4C42-9BCA-AA78A13CFADB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F06F3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FF609C-79DF-4C4F-8763-C5E6671EF8BB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1D698F2D-44E2-8F47-9CA4-441E5B33C479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Star: 5 Points 20">
            <a:extLst>
              <a:ext uri="{FF2B5EF4-FFF2-40B4-BE49-F238E27FC236}">
                <a16:creationId xmlns:a16="http://schemas.microsoft.com/office/drawing/2014/main" id="{CF5910CF-6789-4740-AB78-86584C7F3E6A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263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Star: 5 Points 20">
            <a:extLst>
              <a:ext uri="{FF2B5EF4-FFF2-40B4-BE49-F238E27FC236}">
                <a16:creationId xmlns:a16="http://schemas.microsoft.com/office/drawing/2014/main" id="{610ADAA6-7E44-724B-81A0-431BC1B51C51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Star: 5 Points 20">
            <a:extLst>
              <a:ext uri="{FF2B5EF4-FFF2-40B4-BE49-F238E27FC236}">
                <a16:creationId xmlns:a16="http://schemas.microsoft.com/office/drawing/2014/main" id="{B634ED3E-3C38-3641-AE7C-2D747D8245E6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7" name="Star: 5 Points 20">
            <a:extLst>
              <a:ext uri="{FF2B5EF4-FFF2-40B4-BE49-F238E27FC236}">
                <a16:creationId xmlns:a16="http://schemas.microsoft.com/office/drawing/2014/main" id="{2DA765F0-BD83-334C-85C0-465B562BE608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8" name="Star: 5 Points 20">
            <a:extLst>
              <a:ext uri="{FF2B5EF4-FFF2-40B4-BE49-F238E27FC236}">
                <a16:creationId xmlns:a16="http://schemas.microsoft.com/office/drawing/2014/main" id="{6F1B5387-B1CB-0D47-90AC-1C9672E4533B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D52C14-A4C3-0D45-AC95-12E9FA1A96C8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6C783F2-C97B-3D43-A8D1-AC37376025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D70016-88BE-9E47-86C7-21F121A469F3}"/>
              </a:ext>
            </a:extLst>
          </p:cNvPr>
          <p:cNvCxnSpPr>
            <a:cxnSpLocks/>
          </p:cNvCxnSpPr>
          <p:nvPr/>
        </p:nvCxnSpPr>
        <p:spPr>
          <a:xfrm>
            <a:off x="4572000" y="1228593"/>
            <a:ext cx="0" cy="35243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C7377D58-ED31-A640-AA7A-49EB17BED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1D4B73EC-DAAF-894E-9993-BCC4F8734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279" y="1627894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9D5A6A3B-A3FB-8344-832C-3FC7DF275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805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CF093C85-5B18-8D4E-B620-E80709BE4C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279" y="3034227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CD86C048-4056-444F-838E-583A65C202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8059" y="3034631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3053B3B1-BEAF-9143-98F8-E7FA1F050B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8059" y="1627894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025AA9F2-6C49-6F43-8E99-360ABA6523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1279" y="3435928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6E887C9B-328B-2C46-886A-F2CAA4D37F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8059" y="3435928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056794-0A86-854E-559D-7B5B731B5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AC77F3-82B9-7F7A-5114-01C849E5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1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Text_Big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C7377D58-ED31-A640-AA7A-49EB17BED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1D4B73EC-DAAF-894E-9993-BCC4F8734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279" y="1627894"/>
            <a:ext cx="8813270" cy="318804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A7E6084-0549-F549-A4AB-BC60D10B72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1B34F0-002C-1149-B68E-21757F7D95A4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7A53CD-EA08-9740-A408-BF7C114DFFF5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B5A355F6-E067-7044-8E92-7E13399C8CCE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6A66C1F-A010-984F-84F8-43F09D94F465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F06F3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476804-2E98-8F47-80AA-344B69ACD535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F06F30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A57D5E7-2C48-F444-B187-FCDB3D3BD7AE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9" name="Right Triangle 48">
              <a:extLst>
                <a:ext uri="{FF2B5EF4-FFF2-40B4-BE49-F238E27FC236}">
                  <a16:creationId xmlns:a16="http://schemas.microsoft.com/office/drawing/2014/main" id="{6C538258-A6F9-F247-8243-D7ED9AC6CE7F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27CE83F-4ED7-FF40-9BE5-71FF78EF058F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1" name="Star: 5 Points 20">
            <a:extLst>
              <a:ext uri="{FF2B5EF4-FFF2-40B4-BE49-F238E27FC236}">
                <a16:creationId xmlns:a16="http://schemas.microsoft.com/office/drawing/2014/main" id="{7BB2DACD-2BE7-FD4E-8145-CD7FD5FFAD8C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263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2" name="Star: 5 Points 20">
            <a:extLst>
              <a:ext uri="{FF2B5EF4-FFF2-40B4-BE49-F238E27FC236}">
                <a16:creationId xmlns:a16="http://schemas.microsoft.com/office/drawing/2014/main" id="{236800A8-10DE-2044-B0C7-3AD17B776581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3" name="Star: 5 Points 20">
            <a:extLst>
              <a:ext uri="{FF2B5EF4-FFF2-40B4-BE49-F238E27FC236}">
                <a16:creationId xmlns:a16="http://schemas.microsoft.com/office/drawing/2014/main" id="{E99F42C3-53E5-D44A-BD7C-13404208F57B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4" name="Star: 5 Points 20">
            <a:extLst>
              <a:ext uri="{FF2B5EF4-FFF2-40B4-BE49-F238E27FC236}">
                <a16:creationId xmlns:a16="http://schemas.microsoft.com/office/drawing/2014/main" id="{98F41539-EA13-5B47-A400-34C7B9BD07FF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5" name="Star: 5 Points 20">
            <a:extLst>
              <a:ext uri="{FF2B5EF4-FFF2-40B4-BE49-F238E27FC236}">
                <a16:creationId xmlns:a16="http://schemas.microsoft.com/office/drawing/2014/main" id="{405A0483-616C-4145-BEE1-2C0E3A60FD43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2C1216-04D1-BC4E-9F8F-B516C5D86873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5DDEAB65-026D-2645-9219-0999E16DE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E91B78-121C-35D2-74B2-D93A214BF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A8EF5A2-5FE4-72DC-C5AD-0505DF9E9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79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Pictu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27A2DBFB-2F76-854D-B555-9AB92FB5B9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069" y="1238810"/>
            <a:ext cx="4256484" cy="27239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40BBB3-B00C-634F-961C-B6591D8BF854}"/>
              </a:ext>
            </a:extLst>
          </p:cNvPr>
          <p:cNvCxnSpPr>
            <a:cxnSpLocks/>
          </p:cNvCxnSpPr>
          <p:nvPr/>
        </p:nvCxnSpPr>
        <p:spPr>
          <a:xfrm>
            <a:off x="4703108" y="1238678"/>
            <a:ext cx="0" cy="35243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FE602F2D-C57F-584F-923A-8B5CF6E7C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69" y="4087541"/>
            <a:ext cx="4256484" cy="6451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edit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CE7B4C17-F0C9-B24C-97F1-1E848A47DE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6664" y="1238810"/>
            <a:ext cx="4256484" cy="27239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3DFC601A-6934-AE4C-9FAC-FCA5A2F10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6664" y="4087541"/>
            <a:ext cx="4256484" cy="6451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edit</a:t>
            </a:r>
          </a:p>
        </p:txBody>
      </p:sp>
      <p:sp>
        <p:nvSpPr>
          <p:cNvPr id="36" name="Vertical Text Placeholder 17">
            <a:extLst>
              <a:ext uri="{FF2B5EF4-FFF2-40B4-BE49-F238E27FC236}">
                <a16:creationId xmlns:a16="http://schemas.microsoft.com/office/drawing/2014/main" id="{8164E649-B067-A74D-ABF4-7B5F403EFFBF}"/>
              </a:ext>
            </a:extLst>
          </p:cNvPr>
          <p:cNvSpPr>
            <a:spLocks noGrp="1"/>
          </p:cNvSpPr>
          <p:nvPr>
            <p:ph type="body" orient="vert" sz="quarter" idx="18" hasCustomPrompt="1"/>
          </p:nvPr>
        </p:nvSpPr>
        <p:spPr>
          <a:xfrm rot="10800000">
            <a:off x="-21608" y="1218328"/>
            <a:ext cx="342899" cy="3514313"/>
          </a:xfrm>
        </p:spPr>
        <p:txBody>
          <a:bodyPr vert="eaVert" anchor="t">
            <a:noAutofit/>
          </a:bodyPr>
          <a:lstStyle>
            <a:lvl1pPr marL="0" indent="0">
              <a:buNone/>
              <a:defRPr sz="675" spc="2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PHOTO</a:t>
            </a:r>
            <a:br>
              <a:rPr lang="en-US"/>
            </a:br>
            <a:r>
              <a:rPr lang="en-US"/>
              <a:t>CREDIT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4D6BAC8-D248-C44D-B6F0-78F22E9E5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5CA4B0-D405-2A47-8119-8764086E922B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737DE7A-EDDC-1C4A-B301-09B3C0E943BC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B19535F9-C581-794B-93E1-DD792219AECD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D3B5471F-3D08-624B-8325-0CDC7DDAE0C6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F06F3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EF980D3-616D-CC46-9B57-99743CFC83B3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F06F30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E0197BD-E6E4-C540-B3A2-774F397DD980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3AC3D067-7A8F-0746-BB61-DA1E17ADFB3C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D6CB3BAF-D130-754F-8B03-E4D3D2BFB422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Star: 5 Points 20">
            <a:extLst>
              <a:ext uri="{FF2B5EF4-FFF2-40B4-BE49-F238E27FC236}">
                <a16:creationId xmlns:a16="http://schemas.microsoft.com/office/drawing/2014/main" id="{6FF548B6-B345-1246-B6AC-52840A568FAA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263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9" name="Star: 5 Points 20">
            <a:extLst>
              <a:ext uri="{FF2B5EF4-FFF2-40B4-BE49-F238E27FC236}">
                <a16:creationId xmlns:a16="http://schemas.microsoft.com/office/drawing/2014/main" id="{A1A79B70-242D-BA49-8E91-9E569EDA7991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0" name="Star: 5 Points 20">
            <a:extLst>
              <a:ext uri="{FF2B5EF4-FFF2-40B4-BE49-F238E27FC236}">
                <a16:creationId xmlns:a16="http://schemas.microsoft.com/office/drawing/2014/main" id="{56625A31-229B-FB47-BCEC-7A20DC7FCD1D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1" name="Star: 5 Points 20">
            <a:extLst>
              <a:ext uri="{FF2B5EF4-FFF2-40B4-BE49-F238E27FC236}">
                <a16:creationId xmlns:a16="http://schemas.microsoft.com/office/drawing/2014/main" id="{C97CC56F-7A6D-1649-8163-AA0B3AC552E3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2" name="Star: 5 Points 20">
            <a:extLst>
              <a:ext uri="{FF2B5EF4-FFF2-40B4-BE49-F238E27FC236}">
                <a16:creationId xmlns:a16="http://schemas.microsoft.com/office/drawing/2014/main" id="{44BA7E6A-E62D-1D44-9AAE-5AFCD619F73A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35B7D0-7CE0-FD4C-9AD6-0E0D82BCAF9E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7135D93E-8287-2745-874C-823491FE25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7FD3FAE-CC74-DB97-0DB0-BF4AD8148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FCA2AC9-CC78-A8A3-CD61-085A33452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2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Picture_Big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68BA75-DEF4-EB40-A52C-10A261F75D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069" y="1238810"/>
            <a:ext cx="8601481" cy="272392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/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D53EF5A-A427-4146-B469-419108961804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F06F3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4D506C-15B5-4C42-9BCA-AA78A13CFADB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F06F3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FF609C-79DF-4C4F-8763-C5E6671EF8BB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1D698F2D-44E2-8F47-9CA4-441E5B33C479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Star: 5 Points 20">
            <a:extLst>
              <a:ext uri="{FF2B5EF4-FFF2-40B4-BE49-F238E27FC236}">
                <a16:creationId xmlns:a16="http://schemas.microsoft.com/office/drawing/2014/main" id="{CF5910CF-6789-4740-AB78-86584C7F3E6A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263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Star: 5 Points 20">
            <a:extLst>
              <a:ext uri="{FF2B5EF4-FFF2-40B4-BE49-F238E27FC236}">
                <a16:creationId xmlns:a16="http://schemas.microsoft.com/office/drawing/2014/main" id="{610ADAA6-7E44-724B-81A0-431BC1B51C51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Star: 5 Points 20">
            <a:extLst>
              <a:ext uri="{FF2B5EF4-FFF2-40B4-BE49-F238E27FC236}">
                <a16:creationId xmlns:a16="http://schemas.microsoft.com/office/drawing/2014/main" id="{B634ED3E-3C38-3641-AE7C-2D747D8245E6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7" name="Star: 5 Points 20">
            <a:extLst>
              <a:ext uri="{FF2B5EF4-FFF2-40B4-BE49-F238E27FC236}">
                <a16:creationId xmlns:a16="http://schemas.microsoft.com/office/drawing/2014/main" id="{2DA765F0-BD83-334C-85C0-465B562BE608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8" name="Star: 5 Points 20">
            <a:extLst>
              <a:ext uri="{FF2B5EF4-FFF2-40B4-BE49-F238E27FC236}">
                <a16:creationId xmlns:a16="http://schemas.microsoft.com/office/drawing/2014/main" id="{6F1B5387-B1CB-0D47-90AC-1C9672E4533B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D52C14-A4C3-0D45-AC95-12E9FA1A96C8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119F0A-F9B4-F641-8BA8-8D0017525C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69" y="4087541"/>
            <a:ext cx="8601479" cy="6451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edit</a:t>
            </a:r>
          </a:p>
        </p:txBody>
      </p:sp>
      <p:sp>
        <p:nvSpPr>
          <p:cNvPr id="18" name="Vertical Text Placeholder 17">
            <a:extLst>
              <a:ext uri="{FF2B5EF4-FFF2-40B4-BE49-F238E27FC236}">
                <a16:creationId xmlns:a16="http://schemas.microsoft.com/office/drawing/2014/main" id="{E8FA1FFF-8BAB-E547-B577-82BDAC18311B}"/>
              </a:ext>
            </a:extLst>
          </p:cNvPr>
          <p:cNvSpPr>
            <a:spLocks noGrp="1"/>
          </p:cNvSpPr>
          <p:nvPr>
            <p:ph type="body" orient="vert" sz="quarter" idx="18" hasCustomPrompt="1"/>
          </p:nvPr>
        </p:nvSpPr>
        <p:spPr>
          <a:xfrm rot="10800000">
            <a:off x="-21608" y="1218328"/>
            <a:ext cx="342899" cy="3514313"/>
          </a:xfrm>
        </p:spPr>
        <p:txBody>
          <a:bodyPr vert="eaVert" anchor="t">
            <a:noAutofit/>
          </a:bodyPr>
          <a:lstStyle>
            <a:lvl1pPr marL="0" indent="0">
              <a:buNone/>
              <a:defRPr sz="675" spc="2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PHOTO</a:t>
            </a:r>
            <a:br>
              <a:rPr lang="en-US"/>
            </a:br>
            <a:r>
              <a:rPr lang="en-US"/>
              <a:t>CREDIT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33E9E235-9C16-C943-8622-2B7B1DD830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FA30F7-31D5-CA56-25B8-560B719D4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1FF1D76-E91A-4C0A-85EA-3767B49FF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65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D1D25-8148-D44F-A2B4-E0919B7E02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305A5-640E-9F41-8025-0EBE75BFC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61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0699-4F62-4E55-B4C5-0AAF1EF94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01A87-A4CC-493D-9948-E939B5BD1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95705-1076-45A4-9A1C-AC0DF89E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30397-3400-44B0-BD0A-D2847D74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8C58C-F96E-4502-AE4C-B5C7462C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64AA-9FEB-462D-9095-89D518924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4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TR_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50" y="225439"/>
            <a:ext cx="8680532" cy="558164"/>
          </a:xfrm>
        </p:spPr>
        <p:txBody>
          <a:bodyPr anchor="ctr">
            <a:noAutofit/>
          </a:bodyPr>
          <a:lstStyle>
            <a:lvl1pPr>
              <a:defRPr sz="2100" b="0" i="0">
                <a:solidFill>
                  <a:schemeClr val="tx1">
                    <a:lumMod val="85000"/>
                    <a:lumOff val="15000"/>
                  </a:schemeClr>
                </a:solidFill>
                <a:latin typeface="Rubik Light" panose="02000604000000020004" pitchFamily="2" charset="-79"/>
                <a:cs typeface="Rubik Light" panose="02000604000000020004" pitchFamily="2" charset="-79"/>
              </a:defRPr>
            </a:lvl1pPr>
          </a:lstStyle>
          <a:p>
            <a:r>
              <a:rPr lang="en-US"/>
              <a:t>CLICK TO EDIT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D53EF5A-A427-4146-B469-419108961804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F06F3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206A191-49AF-D94D-B5DF-953C43E622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65B4E3D-FC17-D2FE-F5D9-E681FBDC9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37B57F-C052-62B3-B1A3-9A8750CB8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45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F1D98F-3894-4A9D-9CC9-B2F4D66DBB1D}"/>
              </a:ext>
            </a:extLst>
          </p:cNvPr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F0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42260B2-4FBE-88D5-D75C-1C08D8B5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2FE50E-A7B8-C6D0-16F1-539E800C2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08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 1">
  <p:cSld name="1 COLONNE 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1"/>
          <p:cNvSpPr txBox="1">
            <a:spLocks noGrp="1"/>
          </p:cNvSpPr>
          <p:nvPr>
            <p:ph type="title"/>
          </p:nvPr>
        </p:nvSpPr>
        <p:spPr>
          <a:xfrm>
            <a:off x="137160" y="100584"/>
            <a:ext cx="79797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>
            <a:off x="610594" y="1076325"/>
            <a:ext cx="8282100" cy="3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 sz="1500">
                <a:solidFill>
                  <a:srgbClr val="3F3F3F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■"/>
              <a:defRPr sz="14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■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rgbClr val="3F3F3F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■"/>
              <a:defRPr sz="900">
                <a:solidFill>
                  <a:srgbClr val="3F3F3F"/>
                </a:solidFill>
              </a:defRPr>
            </a:lvl5pPr>
            <a:lvl6pPr marL="2743200" lvl="5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794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C660201-0831-0CCE-03A8-3DAA33154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09085-5613-51B5-AB34-F7350F434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43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 1">
  <p:cSld name="Comparaison 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9"/>
          <p:cNvSpPr txBox="1">
            <a:spLocks noGrp="1"/>
          </p:cNvSpPr>
          <p:nvPr>
            <p:ph type="body" idx="1"/>
          </p:nvPr>
        </p:nvSpPr>
        <p:spPr>
          <a:xfrm>
            <a:off x="605777" y="1188674"/>
            <a:ext cx="40500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 b="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body" idx="2"/>
          </p:nvPr>
        </p:nvSpPr>
        <p:spPr>
          <a:xfrm>
            <a:off x="605775" y="1913026"/>
            <a:ext cx="4050000" cy="2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400">
                <a:solidFill>
                  <a:srgbClr val="3F3F3F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■"/>
              <a:defRPr sz="12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900">
                <a:solidFill>
                  <a:srgbClr val="3F3F3F"/>
                </a:solidFill>
              </a:defRPr>
            </a:lvl4pPr>
            <a:lvl5pPr marL="2286000" lvl="4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■"/>
              <a:defRPr sz="800">
                <a:solidFill>
                  <a:srgbClr val="3F3F3F"/>
                </a:solidFill>
              </a:defRPr>
            </a:lvl5pPr>
            <a:lvl6pPr marL="2743200" lvl="5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794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body" idx="3"/>
          </p:nvPr>
        </p:nvSpPr>
        <p:spPr>
          <a:xfrm>
            <a:off x="4842275" y="1188674"/>
            <a:ext cx="40500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 b="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4"/>
          </p:nvPr>
        </p:nvSpPr>
        <p:spPr>
          <a:xfrm>
            <a:off x="4842785" y="1913026"/>
            <a:ext cx="4050000" cy="2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400">
                <a:solidFill>
                  <a:srgbClr val="3F3F3F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■"/>
              <a:defRPr sz="12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900">
                <a:solidFill>
                  <a:srgbClr val="3F3F3F"/>
                </a:solidFill>
              </a:defRPr>
            </a:lvl4pPr>
            <a:lvl5pPr marL="2286000" lvl="4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■"/>
              <a:defRPr sz="800">
                <a:solidFill>
                  <a:srgbClr val="3F3F3F"/>
                </a:solidFill>
              </a:defRPr>
            </a:lvl5pPr>
            <a:lvl6pPr marL="2743200" lvl="5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79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794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800"/>
              <a:buChar char="■"/>
              <a:def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title"/>
          </p:nvPr>
        </p:nvSpPr>
        <p:spPr>
          <a:xfrm>
            <a:off x="137160" y="100584"/>
            <a:ext cx="79797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8F278-7568-DF02-55B9-99C231C8C6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E511E2-3BC3-1C74-0685-A8F7C5F61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TR_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25439"/>
            <a:ext cx="8050150" cy="558164"/>
          </a:xfrm>
        </p:spPr>
        <p:txBody>
          <a:bodyPr anchor="ctr">
            <a:noAutofit/>
          </a:bodyPr>
          <a:lstStyle>
            <a:lvl1pPr>
              <a:defRPr sz="2100" b="0" i="0">
                <a:solidFill>
                  <a:schemeClr val="tx1">
                    <a:lumMod val="85000"/>
                    <a:lumOff val="15000"/>
                  </a:schemeClr>
                </a:solidFill>
                <a:latin typeface="Rubik Light" panose="02000604000000020004" pitchFamily="2" charset="-79"/>
                <a:cs typeface="Rubik Light" panose="02000604000000020004" pitchFamily="2" charset="-79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99AC0-AE23-E642-BACC-276311050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08AFF50-F27B-4B8C-9AC2-301204B639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53EF5A-A427-4146-B469-419108961804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F06F3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D71396-B4C4-C64B-A0A4-8938AFAE75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D1C65-7D1E-454F-9D2B-F639C990A806}"/>
              </a:ext>
            </a:extLst>
          </p:cNvPr>
          <p:cNvSpPr/>
          <p:nvPr userDrawn="1"/>
        </p:nvSpPr>
        <p:spPr>
          <a:xfrm>
            <a:off x="2267" y="0"/>
            <a:ext cx="912132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B0B8DB-4C4F-402A-946C-04240DE8B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" y="88939"/>
            <a:ext cx="671548" cy="80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0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_Slide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5067" y="225439"/>
            <a:ext cx="5249483" cy="558164"/>
          </a:xfrm>
        </p:spPr>
        <p:txBody>
          <a:bodyPr anchor="ctr">
            <a:noAutofit/>
          </a:bodyPr>
          <a:lstStyle>
            <a:lvl1pPr>
              <a:defRPr sz="2100" b="0" i="0">
                <a:solidFill>
                  <a:schemeClr val="tx1">
                    <a:lumMod val="85000"/>
                    <a:lumOff val="15000"/>
                  </a:schemeClr>
                </a:solidFill>
                <a:latin typeface="Rubik Light" panose="02000604000000020004" pitchFamily="2" charset="-79"/>
                <a:cs typeface="Rubik Light" panose="02000604000000020004" pitchFamily="2" charset="-79"/>
              </a:defRPr>
            </a:lvl1pPr>
          </a:lstStyle>
          <a:p>
            <a:r>
              <a:rPr lang="en-US"/>
              <a:t>CLICK TO EDIT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D53EF5A-A427-4146-B469-419108961804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F06F3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206A191-49AF-D94D-B5DF-953C43E622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CEF87-DF95-7C4B-85EB-DC7D96C2DB6B}"/>
              </a:ext>
            </a:extLst>
          </p:cNvPr>
          <p:cNvSpPr txBox="1"/>
          <p:nvPr/>
        </p:nvSpPr>
        <p:spPr>
          <a:xfrm>
            <a:off x="151279" y="206522"/>
            <a:ext cx="3665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Contents |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B4123D-9CB3-7C8D-4D68-1BCE2EC60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5DF970-841A-0AE9-8C13-11A6CD033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1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TR_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5067" y="225439"/>
            <a:ext cx="5249483" cy="558164"/>
          </a:xfrm>
        </p:spPr>
        <p:txBody>
          <a:bodyPr anchor="ctr">
            <a:noAutofit/>
          </a:bodyPr>
          <a:lstStyle>
            <a:lvl1pPr>
              <a:defRPr sz="2100" b="0" i="0">
                <a:solidFill>
                  <a:schemeClr val="tx1">
                    <a:lumMod val="85000"/>
                    <a:lumOff val="15000"/>
                  </a:schemeClr>
                </a:solidFill>
                <a:latin typeface="Rubik Light" panose="02000604000000020004" pitchFamily="2" charset="-79"/>
                <a:cs typeface="Rubik Light" panose="02000604000000020004" pitchFamily="2" charset="-79"/>
              </a:defRPr>
            </a:lvl1pPr>
          </a:lstStyle>
          <a:p>
            <a:r>
              <a:rPr lang="en-US"/>
              <a:t>CLICK TO EDIT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D53EF5A-A427-4146-B469-419108961804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F06F3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206A191-49AF-D94D-B5DF-953C43E622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CEF87-DF95-7C4B-85EB-DC7D96C2DB6B}"/>
              </a:ext>
            </a:extLst>
          </p:cNvPr>
          <p:cNvSpPr txBox="1"/>
          <p:nvPr/>
        </p:nvSpPr>
        <p:spPr>
          <a:xfrm>
            <a:off x="151279" y="206522"/>
            <a:ext cx="3665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PTR Perspective |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198697-6DC4-71EE-926D-5CD86C0F4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15875D-AD85-1AE1-6E4B-6C0283762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3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EXECUTIVE SUMMARY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26389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D53EF5A-A427-4146-B469-419108961804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26389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206A191-49AF-D94D-B5DF-953C43E622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251526"/>
            <a:ext cx="1775906" cy="214571"/>
          </a:xfrm>
        </p:spPr>
        <p:txBody>
          <a:bodyPr>
            <a:noAutofit/>
          </a:bodyPr>
          <a:lstStyle>
            <a:lvl1pPr marL="0" indent="0">
              <a:buNone/>
              <a:defRPr sz="15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Scope of Work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A9E19F21-C354-9F4E-AD62-8546F475C1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1279" y="2022987"/>
            <a:ext cx="1775906" cy="223149"/>
          </a:xfrm>
        </p:spPr>
        <p:txBody>
          <a:bodyPr>
            <a:noAutofit/>
          </a:bodyPr>
          <a:lstStyle>
            <a:lvl1pPr marL="0" indent="0">
              <a:buNone/>
              <a:defRPr sz="15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This Involves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30A4E13F-8472-224B-94CB-42DA279F8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501" y="3194229"/>
            <a:ext cx="7405945" cy="223150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Opportunities in Xx Packaging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C895157E-76FB-DB41-AA87-19DFEFE6B1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502" y="3724680"/>
            <a:ext cx="3086100" cy="223150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Recommended Next Steps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E69F13-0413-6046-806D-52A96775EEE9}"/>
              </a:ext>
            </a:extLst>
          </p:cNvPr>
          <p:cNvSpPr/>
          <p:nvPr/>
        </p:nvSpPr>
        <p:spPr>
          <a:xfrm flipH="1">
            <a:off x="151210" y="2348080"/>
            <a:ext cx="656576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cap="none" spc="0" dirty="0">
                <a:ln w="6600">
                  <a:solidFill>
                    <a:srgbClr val="6A4FA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A4FA2"/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1: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0BC8E8-9B56-B846-A226-6B896EEE8786}"/>
              </a:ext>
            </a:extLst>
          </p:cNvPr>
          <p:cNvSpPr/>
          <p:nvPr/>
        </p:nvSpPr>
        <p:spPr>
          <a:xfrm flipH="1">
            <a:off x="2410764" y="2348080"/>
            <a:ext cx="656576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cap="none" spc="0" dirty="0">
                <a:ln w="6600">
                  <a:solidFill>
                    <a:srgbClr val="26389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63894"/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2: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CEAFC6-43EB-7248-981F-AF9BDC67315C}"/>
              </a:ext>
            </a:extLst>
          </p:cNvPr>
          <p:cNvSpPr/>
          <p:nvPr/>
        </p:nvSpPr>
        <p:spPr>
          <a:xfrm flipH="1">
            <a:off x="4670317" y="2348080"/>
            <a:ext cx="656576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cap="none" spc="0" dirty="0">
                <a:ln w="6600">
                  <a:solidFill>
                    <a:srgbClr val="56B74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6B749"/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3: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875EA0-BE4A-134B-99C6-C70C392AB415}"/>
              </a:ext>
            </a:extLst>
          </p:cNvPr>
          <p:cNvSpPr/>
          <p:nvPr/>
        </p:nvSpPr>
        <p:spPr>
          <a:xfrm flipH="1">
            <a:off x="6929871" y="2348080"/>
            <a:ext cx="656576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cap="none" spc="0" dirty="0">
                <a:ln w="6600">
                  <a:solidFill>
                    <a:srgbClr val="F06F3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06F30"/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4: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1042D9C-31B3-B648-889C-6E792D9549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1210" y="1491235"/>
            <a:ext cx="8813340" cy="506615"/>
          </a:xfrm>
        </p:spPr>
        <p:txBody>
          <a:bodyPr>
            <a:no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5">
            <a:extLst>
              <a:ext uri="{FF2B5EF4-FFF2-40B4-BE49-F238E27FC236}">
                <a16:creationId xmlns:a16="http://schemas.microsoft.com/office/drawing/2014/main" id="{4543DBD4-CC1D-A542-BCE2-7499F70947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0502" y="3434107"/>
            <a:ext cx="8784048" cy="273844"/>
          </a:xfrm>
        </p:spPr>
        <p:txBody>
          <a:bodyPr>
            <a:no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E9B9A3D6-90E6-064B-82A4-18A29A1BD0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0502" y="3960331"/>
            <a:ext cx="4391498" cy="823124"/>
          </a:xfrm>
        </p:spPr>
        <p:txBody>
          <a:bodyPr>
            <a:noAutofit/>
          </a:bodyPr>
          <a:lstStyle>
            <a:lvl1pPr marL="257175" indent="-257175">
              <a:buFont typeface="+mj-lt"/>
              <a:buAutoNum type="arabicPeriod"/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9C47E267-34AD-9C45-A78C-9A47311C72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83863" y="3960331"/>
            <a:ext cx="4391498" cy="823124"/>
          </a:xfrm>
        </p:spPr>
        <p:txBody>
          <a:bodyPr>
            <a:noAutofit/>
          </a:bodyPr>
          <a:lstStyle>
            <a:lvl1pPr marL="257175" indent="-257175">
              <a:buFont typeface="+mj-lt"/>
              <a:buAutoNum type="arabicPeriod" startAt="4"/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E58AE1-ECCE-0D44-839D-85A52064CE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0792" y="2429237"/>
            <a:ext cx="1635819" cy="611340"/>
          </a:xfr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pPr lvl="0"/>
            <a:r>
              <a:rPr lang="en-US"/>
              <a:t>First</a:t>
            </a:r>
            <a:br>
              <a:rPr lang="en-US"/>
            </a:br>
            <a:r>
              <a:rPr lang="en-US"/>
              <a:t>Category Title</a:t>
            </a:r>
            <a:br>
              <a:rPr lang="en-US"/>
            </a:br>
            <a:r>
              <a:rPr lang="en-US"/>
              <a:t>(Slides 00 – 00)</a:t>
            </a:r>
          </a:p>
        </p:txBody>
      </p:sp>
      <p:sp>
        <p:nvSpPr>
          <p:cNvPr id="51" name="Text Placeholder 18">
            <a:extLst>
              <a:ext uri="{FF2B5EF4-FFF2-40B4-BE49-F238E27FC236}">
                <a16:creationId xmlns:a16="http://schemas.microsoft.com/office/drawing/2014/main" id="{DB034406-30C2-0043-A3CC-A1FD645C9A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09963" y="2429237"/>
            <a:ext cx="1596584" cy="611340"/>
          </a:xfr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pPr lvl="0"/>
            <a:r>
              <a:rPr lang="en-US"/>
              <a:t>Second</a:t>
            </a:r>
            <a:br>
              <a:rPr lang="en-US"/>
            </a:br>
            <a:r>
              <a:rPr lang="en-US"/>
              <a:t>Category Title</a:t>
            </a:r>
            <a:br>
              <a:rPr lang="en-US"/>
            </a:br>
            <a:r>
              <a:rPr lang="en-US"/>
              <a:t>(Slides 00 – 00)</a:t>
            </a:r>
          </a:p>
        </p:txBody>
      </p:sp>
      <p:sp>
        <p:nvSpPr>
          <p:cNvPr id="52" name="Text Placeholder 18">
            <a:extLst>
              <a:ext uri="{FF2B5EF4-FFF2-40B4-BE49-F238E27FC236}">
                <a16:creationId xmlns:a16="http://schemas.microsoft.com/office/drawing/2014/main" id="{E7B7E9D4-DC05-5243-BEE1-EC96ADFB18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49899" y="2429237"/>
            <a:ext cx="1679972" cy="611340"/>
          </a:xfr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pPr lvl="0"/>
            <a:r>
              <a:rPr lang="en-US"/>
              <a:t>Third</a:t>
            </a:r>
            <a:br>
              <a:rPr lang="en-US"/>
            </a:br>
            <a:r>
              <a:rPr lang="en-US"/>
              <a:t>Category Title</a:t>
            </a:r>
            <a:br>
              <a:rPr lang="en-US"/>
            </a:br>
            <a:r>
              <a:rPr lang="en-US"/>
              <a:t>(Slides 00 – 00)</a:t>
            </a:r>
          </a:p>
        </p:txBody>
      </p:sp>
      <p:sp>
        <p:nvSpPr>
          <p:cNvPr id="53" name="Text Placeholder 18">
            <a:extLst>
              <a:ext uri="{FF2B5EF4-FFF2-40B4-BE49-F238E27FC236}">
                <a16:creationId xmlns:a16="http://schemas.microsoft.com/office/drawing/2014/main" id="{55EE5944-7FA3-3C45-BC0B-DB3EA128A9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3223" y="2429237"/>
            <a:ext cx="1570778" cy="611340"/>
          </a:xfr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pPr lvl="0"/>
            <a:r>
              <a:rPr lang="en-US"/>
              <a:t>Fourth</a:t>
            </a:r>
            <a:br>
              <a:rPr lang="en-US"/>
            </a:br>
            <a:r>
              <a:rPr lang="en-US"/>
              <a:t>Category Title</a:t>
            </a:r>
            <a:br>
              <a:rPr lang="en-US"/>
            </a:br>
            <a:r>
              <a:rPr lang="en-US"/>
              <a:t>(Slides 00 – 00)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42161B-42F2-9139-F138-37142212E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4EE653-C982-0D39-BDCE-3EB1F3070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9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xecutive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26389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D53EF5A-A427-4146-B469-419108961804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26389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206A191-49AF-D94D-B5DF-953C43E62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279" y="1251526"/>
            <a:ext cx="1775906" cy="214571"/>
          </a:xfrm>
        </p:spPr>
        <p:txBody>
          <a:bodyPr>
            <a:noAutofit/>
          </a:bodyPr>
          <a:lstStyle>
            <a:lvl1pPr marL="0" indent="0">
              <a:buNone/>
              <a:defRPr sz="15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1042D9C-31B3-B648-889C-6E792D9549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1210" y="1491235"/>
            <a:ext cx="8813340" cy="506615"/>
          </a:xfrm>
        </p:spPr>
        <p:txBody>
          <a:bodyPr>
            <a:no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861F96F-2C61-737E-59BA-80257F73F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B07FD5-C114-AFEB-1A06-C2F7F9E1A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1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8EDBA-A47D-F348-BB2A-C972AC65CB20}"/>
              </a:ext>
            </a:extLst>
          </p:cNvPr>
          <p:cNvSpPr/>
          <p:nvPr/>
        </p:nvSpPr>
        <p:spPr>
          <a:xfrm>
            <a:off x="0" y="1"/>
            <a:ext cx="9144000" cy="4669490"/>
          </a:xfrm>
          <a:prstGeom prst="rect">
            <a:avLst/>
          </a:prstGeom>
          <a:solidFill>
            <a:srgbClr val="6A4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AF1BDD-31CF-C64D-9EC7-BB4FEE926471}"/>
              </a:ext>
            </a:extLst>
          </p:cNvPr>
          <p:cNvSpPr/>
          <p:nvPr/>
        </p:nvSpPr>
        <p:spPr>
          <a:xfrm>
            <a:off x="1" y="1165427"/>
            <a:ext cx="6337139" cy="28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0B003-B52E-0843-8D29-835C42AED5A7}"/>
              </a:ext>
            </a:extLst>
          </p:cNvPr>
          <p:cNvSpPr/>
          <p:nvPr/>
        </p:nvSpPr>
        <p:spPr>
          <a:xfrm>
            <a:off x="6337139" y="1165426"/>
            <a:ext cx="2806861" cy="2812648"/>
          </a:xfrm>
          <a:prstGeom prst="rect">
            <a:avLst/>
          </a:prstGeom>
          <a:pattFill prst="wdDnDiag">
            <a:fgClr>
              <a:srgbClr val="6A4FA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A8754B0-3A8B-8B4E-824C-475A3E60D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62" y="1340573"/>
            <a:ext cx="5715001" cy="994173"/>
          </a:xfrm>
        </p:spPr>
        <p:txBody>
          <a:bodyPr anchor="t">
            <a:normAutofit/>
          </a:bodyPr>
          <a:lstStyle>
            <a:lvl1pPr>
              <a:defRPr sz="4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4C5C44-2CB6-D84C-9F23-6F2CB0921D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497" y="2808755"/>
            <a:ext cx="5714930" cy="994173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737E1-4AAD-DA4D-8F79-31ECB702D1A2}"/>
              </a:ext>
            </a:extLst>
          </p:cNvPr>
          <p:cNvSpPr/>
          <p:nvPr/>
        </p:nvSpPr>
        <p:spPr>
          <a:xfrm>
            <a:off x="0" y="1165426"/>
            <a:ext cx="571497" cy="2812648"/>
          </a:xfrm>
          <a:prstGeom prst="rect">
            <a:avLst/>
          </a:prstGeom>
          <a:pattFill prst="dkDnDiag">
            <a:fgClr>
              <a:srgbClr val="6A4FA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61F3B-25DA-A047-8E77-752B2930F8B6}"/>
              </a:ext>
            </a:extLst>
          </p:cNvPr>
          <p:cNvSpPr/>
          <p:nvPr/>
        </p:nvSpPr>
        <p:spPr>
          <a:xfrm>
            <a:off x="0" y="1340807"/>
            <a:ext cx="571497" cy="57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B3765-F406-7B4F-8E9D-5A114FD13120}"/>
              </a:ext>
            </a:extLst>
          </p:cNvPr>
          <p:cNvSpPr txBox="1"/>
          <p:nvPr/>
        </p:nvSpPr>
        <p:spPr>
          <a:xfrm>
            <a:off x="65014" y="1283494"/>
            <a:ext cx="441434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b="1" i="0" dirty="0">
                <a:pattFill prst="dkDnDiag">
                  <a:fgClr>
                    <a:srgbClr val="6A4FA3"/>
                  </a:fgClr>
                  <a:bgClr>
                    <a:schemeClr val="bg1"/>
                  </a:bgClr>
                </a:pattFill>
                <a:latin typeface="Rubik" panose="02000604000000020004" pitchFamily="2" charset="-79"/>
                <a:cs typeface="Rubik" panose="02000604000000020004" pitchFamily="2" charset="-79"/>
              </a:rPr>
              <a:t>1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CF8EAB4-9F4E-250B-D297-F4B42C2E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3753C7-7126-3365-1F1E-1BBAA5AC4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8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498DC6-3E06-FE4B-BE9C-EE8909EDDD2C}"/>
              </a:ext>
            </a:extLst>
          </p:cNvPr>
          <p:cNvCxnSpPr>
            <a:cxnSpLocks/>
          </p:cNvCxnSpPr>
          <p:nvPr/>
        </p:nvCxnSpPr>
        <p:spPr>
          <a:xfrm>
            <a:off x="4572000" y="1228593"/>
            <a:ext cx="0" cy="35243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D9E4C5EE-4751-D04E-BD8C-1CAAF7EA39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20403A2A-3531-184C-B054-EC41BD4B7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279" y="1627894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3FDEF4CE-5788-054D-B0C9-B84577AD24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8059" y="1228592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39AAE914-439F-364E-AB67-5EE67A04CB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279" y="3034227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1ECEB3D9-CDE6-5841-824E-DF56FD956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8059" y="3034631"/>
            <a:ext cx="1966913" cy="38901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F707EA9-720D-6947-8FCA-3586EBD219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8059" y="1627894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B98FE36E-70D7-4E48-91EA-A368899F2B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1279" y="3435928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2CD2F8C1-2B15-3645-96F6-0EDD5B1AD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8059" y="3435928"/>
            <a:ext cx="4306490" cy="138000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endParaRPr lang="en-US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35A5019-8DC1-6F42-8423-2A9E8E8B7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79" y="244297"/>
            <a:ext cx="7886700" cy="558164"/>
          </a:xfrm>
        </p:spPr>
        <p:txBody>
          <a:bodyPr anchor="ctr">
            <a:noAutofit/>
          </a:bodyPr>
          <a:lstStyle>
            <a:lvl1pPr>
              <a:defRPr sz="2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D88806-2E7A-A140-952F-D7235BF2C80C}"/>
              </a:ext>
            </a:extLst>
          </p:cNvPr>
          <p:cNvGrpSpPr/>
          <p:nvPr/>
        </p:nvGrpSpPr>
        <p:grpSpPr>
          <a:xfrm flipV="1">
            <a:off x="1" y="889346"/>
            <a:ext cx="7975076" cy="214571"/>
            <a:chOff x="0" y="2554664"/>
            <a:chExt cx="5000771" cy="216816"/>
          </a:xfrm>
          <a:solidFill>
            <a:srgbClr val="6A4FA2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286A62-E863-0B4E-89EA-12D779B74049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0" name="Right Triangle 49">
              <a:extLst>
                <a:ext uri="{FF2B5EF4-FFF2-40B4-BE49-F238E27FC236}">
                  <a16:creationId xmlns:a16="http://schemas.microsoft.com/office/drawing/2014/main" id="{36884B4A-8D11-CA4A-9EC6-5577E2478FC3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E78D631-BB64-0540-8063-642B064678B2}"/>
              </a:ext>
            </a:extLst>
          </p:cNvPr>
          <p:cNvSpPr/>
          <p:nvPr/>
        </p:nvSpPr>
        <p:spPr>
          <a:xfrm>
            <a:off x="0" y="1"/>
            <a:ext cx="9144000" cy="88938"/>
          </a:xfrm>
          <a:prstGeom prst="rect">
            <a:avLst/>
          </a:prstGeom>
          <a:pattFill prst="dkDnDiag">
            <a:fgClr>
              <a:srgbClr val="6A4FA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BE726F-3A28-9145-8728-BA2A3F6C5234}"/>
              </a:ext>
            </a:extLst>
          </p:cNvPr>
          <p:cNvGrpSpPr/>
          <p:nvPr/>
        </p:nvGrpSpPr>
        <p:grpSpPr>
          <a:xfrm rot="10800000" flipV="1">
            <a:off x="7486647" y="610193"/>
            <a:ext cx="1657351" cy="279154"/>
            <a:chOff x="4201963" y="2554664"/>
            <a:chExt cx="798808" cy="216816"/>
          </a:xfrm>
          <a:solidFill>
            <a:srgbClr val="6A4FA2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F2252E6-8AF3-B34D-9763-9C249E6E014F}"/>
                </a:ext>
              </a:extLst>
            </p:cNvPr>
            <p:cNvSpPr/>
            <p:nvPr/>
          </p:nvSpPr>
          <p:spPr>
            <a:xfrm>
              <a:off x="4201963" y="2554664"/>
              <a:ext cx="605708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ADF93C3B-EE70-1D45-9C52-D5222B9B13D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A97F37DA-9178-F449-97F7-CE3002155368}"/>
              </a:ext>
            </a:extLst>
          </p:cNvPr>
          <p:cNvSpPr/>
          <p:nvPr/>
        </p:nvSpPr>
        <p:spPr>
          <a:xfrm>
            <a:off x="8135789" y="681599"/>
            <a:ext cx="828761" cy="146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6" name="Star: 5 Points 20">
            <a:extLst>
              <a:ext uri="{FF2B5EF4-FFF2-40B4-BE49-F238E27FC236}">
                <a16:creationId xmlns:a16="http://schemas.microsoft.com/office/drawing/2014/main" id="{477731FB-6761-8048-821B-4C471EAB3901}"/>
              </a:ext>
            </a:extLst>
          </p:cNvPr>
          <p:cNvSpPr>
            <a:spLocks noChangeAspect="1"/>
          </p:cNvSpPr>
          <p:nvPr/>
        </p:nvSpPr>
        <p:spPr>
          <a:xfrm>
            <a:off x="8199613" y="693991"/>
            <a:ext cx="125082" cy="111965"/>
          </a:xfrm>
          <a:prstGeom prst="star5">
            <a:avLst/>
          </a:prstGeom>
          <a:solidFill>
            <a:srgbClr val="56B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7" name="Star: 5 Points 20">
            <a:extLst>
              <a:ext uri="{FF2B5EF4-FFF2-40B4-BE49-F238E27FC236}">
                <a16:creationId xmlns:a16="http://schemas.microsoft.com/office/drawing/2014/main" id="{DAC7A6CC-D50A-C14B-BFB8-3518A56EFD89}"/>
              </a:ext>
            </a:extLst>
          </p:cNvPr>
          <p:cNvSpPr>
            <a:spLocks noChangeAspect="1"/>
          </p:cNvSpPr>
          <p:nvPr/>
        </p:nvSpPr>
        <p:spPr>
          <a:xfrm>
            <a:off x="8343620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Star: 5 Points 20">
            <a:extLst>
              <a:ext uri="{FF2B5EF4-FFF2-40B4-BE49-F238E27FC236}">
                <a16:creationId xmlns:a16="http://schemas.microsoft.com/office/drawing/2014/main" id="{099C4141-2D61-C246-B27B-B8BAE4B0E195}"/>
              </a:ext>
            </a:extLst>
          </p:cNvPr>
          <p:cNvSpPr>
            <a:spLocks noChangeAspect="1"/>
          </p:cNvSpPr>
          <p:nvPr/>
        </p:nvSpPr>
        <p:spPr>
          <a:xfrm>
            <a:off x="8487628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9" name="Star: 5 Points 20">
            <a:extLst>
              <a:ext uri="{FF2B5EF4-FFF2-40B4-BE49-F238E27FC236}">
                <a16:creationId xmlns:a16="http://schemas.microsoft.com/office/drawing/2014/main" id="{C0309FD3-ADF3-7C44-8CA8-D7D78A80CB02}"/>
              </a:ext>
            </a:extLst>
          </p:cNvPr>
          <p:cNvSpPr>
            <a:spLocks noChangeAspect="1"/>
          </p:cNvSpPr>
          <p:nvPr/>
        </p:nvSpPr>
        <p:spPr>
          <a:xfrm>
            <a:off x="8631636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0" name="Star: 5 Points 20">
            <a:extLst>
              <a:ext uri="{FF2B5EF4-FFF2-40B4-BE49-F238E27FC236}">
                <a16:creationId xmlns:a16="http://schemas.microsoft.com/office/drawing/2014/main" id="{43220EFB-D149-584D-8E26-C7F4E72F914B}"/>
              </a:ext>
            </a:extLst>
          </p:cNvPr>
          <p:cNvSpPr>
            <a:spLocks noChangeAspect="1"/>
          </p:cNvSpPr>
          <p:nvPr/>
        </p:nvSpPr>
        <p:spPr>
          <a:xfrm>
            <a:off x="8776145" y="693991"/>
            <a:ext cx="125082" cy="111965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9E965D-CBCA-4A47-B892-FD9D09D5BDBA}"/>
              </a:ext>
            </a:extLst>
          </p:cNvPr>
          <p:cNvSpPr txBox="1"/>
          <p:nvPr/>
        </p:nvSpPr>
        <p:spPr>
          <a:xfrm>
            <a:off x="7989758" y="400719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rPr>
              <a:t>Net Assessment :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30916F7A-5E80-794B-BBB9-D5EAC21005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79" y="885048"/>
            <a:ext cx="2800350" cy="214571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[SUBCATEGORY]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A3B0F53-828A-1B5E-8182-182EB115E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8AEA9A9-85F7-F1D9-3D97-344BED55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1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63ADA-10F5-0647-BD9C-2A1715D9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0A50B-DBDD-384B-876D-FBE64B2B1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C9995B-DCB8-3E4B-B118-6414CD5D5553}"/>
              </a:ext>
            </a:extLst>
          </p:cNvPr>
          <p:cNvSpPr/>
          <p:nvPr/>
        </p:nvSpPr>
        <p:spPr>
          <a:xfrm>
            <a:off x="0" y="4929187"/>
            <a:ext cx="9144000" cy="214313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13A5E8-AF8B-B44A-973B-08D50DAF7D44}"/>
              </a:ext>
            </a:extLst>
          </p:cNvPr>
          <p:cNvGrpSpPr/>
          <p:nvPr/>
        </p:nvGrpSpPr>
        <p:grpSpPr>
          <a:xfrm>
            <a:off x="0" y="4835737"/>
            <a:ext cx="9144002" cy="70598"/>
            <a:chOff x="-1" y="5513294"/>
            <a:chExt cx="12192002" cy="941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BD3C53-0EFB-CA4E-9DFA-D87231CD6873}"/>
                </a:ext>
              </a:extLst>
            </p:cNvPr>
            <p:cNvSpPr/>
            <p:nvPr/>
          </p:nvSpPr>
          <p:spPr>
            <a:xfrm>
              <a:off x="9144001" y="5513294"/>
              <a:ext cx="3048000" cy="94130"/>
            </a:xfrm>
            <a:prstGeom prst="rect">
              <a:avLst/>
            </a:prstGeom>
            <a:solidFill>
              <a:srgbClr val="263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2868CD-DED3-6E45-BF75-AA7BFED8787C}"/>
                </a:ext>
              </a:extLst>
            </p:cNvPr>
            <p:cNvSpPr/>
            <p:nvPr/>
          </p:nvSpPr>
          <p:spPr>
            <a:xfrm>
              <a:off x="6096000" y="5513294"/>
              <a:ext cx="3048000" cy="94130"/>
            </a:xfrm>
            <a:prstGeom prst="rect">
              <a:avLst/>
            </a:prstGeom>
            <a:solidFill>
              <a:srgbClr val="6A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A69186-9D3C-9E43-9C74-A266C04FE560}"/>
                </a:ext>
              </a:extLst>
            </p:cNvPr>
            <p:cNvSpPr/>
            <p:nvPr/>
          </p:nvSpPr>
          <p:spPr>
            <a:xfrm>
              <a:off x="3047999" y="5513294"/>
              <a:ext cx="3048000" cy="94130"/>
            </a:xfrm>
            <a:prstGeom prst="rect">
              <a:avLst/>
            </a:prstGeom>
            <a:solidFill>
              <a:srgbClr val="56B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027D86-0170-5F43-85BC-840639CF7310}"/>
                </a:ext>
              </a:extLst>
            </p:cNvPr>
            <p:cNvSpPr/>
            <p:nvPr/>
          </p:nvSpPr>
          <p:spPr>
            <a:xfrm>
              <a:off x="-1" y="5513294"/>
              <a:ext cx="3048000" cy="94130"/>
            </a:xfrm>
            <a:prstGeom prst="rect">
              <a:avLst/>
            </a:prstGeom>
            <a:solidFill>
              <a:srgbClr val="F0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7037ED-9937-564D-8734-E92FBF2036F7}"/>
                </a:ext>
              </a:extLst>
            </p:cNvPr>
            <p:cNvSpPr/>
            <p:nvPr/>
          </p:nvSpPr>
          <p:spPr>
            <a:xfrm>
              <a:off x="3031487" y="5513294"/>
              <a:ext cx="45719" cy="94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F50EFEB-C4A6-BF49-9609-11D31E107345}"/>
                </a:ext>
              </a:extLst>
            </p:cNvPr>
            <p:cNvSpPr/>
            <p:nvPr/>
          </p:nvSpPr>
          <p:spPr>
            <a:xfrm>
              <a:off x="6068142" y="5513294"/>
              <a:ext cx="45719" cy="94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3216AD1-CAF3-2B44-83DD-453FC9FDF908}"/>
                </a:ext>
              </a:extLst>
            </p:cNvPr>
            <p:cNvSpPr/>
            <p:nvPr/>
          </p:nvSpPr>
          <p:spPr>
            <a:xfrm>
              <a:off x="9121140" y="5513294"/>
              <a:ext cx="45719" cy="94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339919-7D6F-8744-8566-26025A5FB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  <a:prstGeom prst="rect">
            <a:avLst/>
          </a:prstGeom>
        </p:spPr>
        <p:txBody>
          <a:bodyPr/>
          <a:lstStyle>
            <a:lvl1pPr algn="ctr">
              <a:defRPr sz="900" i="1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11FC2E9-F2AE-7A47-8A9E-9EDFF308B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fld id="{DC91156D-C094-7741-B0FD-7CE57625A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4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4" r:id="rId2"/>
    <p:sldLayoutId id="2147483692" r:id="rId3"/>
    <p:sldLayoutId id="2147483690" r:id="rId4"/>
    <p:sldLayoutId id="2147483664" r:id="rId5"/>
    <p:sldLayoutId id="2147483662" r:id="rId6"/>
    <p:sldLayoutId id="2147483663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8" r:id="rId30"/>
    <p:sldLayoutId id="2147483695" r:id="rId31"/>
    <p:sldLayoutId id="2147483696" r:id="rId32"/>
    <p:sldLayoutId id="2147483697" r:id="rId3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ubik" panose="02000604000000020004" pitchFamily="2" charset="-79"/>
          <a:ea typeface="+mj-ea"/>
          <a:cs typeface="Rubik" panose="02000604000000020004" pitchFamily="2" charset="-79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2100" b="0" i="0" kern="1200">
          <a:solidFill>
            <a:schemeClr val="tx1"/>
          </a:solidFill>
          <a:latin typeface="Rubik Light" panose="02000604000000020004" pitchFamily="2" charset="-79"/>
          <a:ea typeface="+mn-ea"/>
          <a:cs typeface="Rubik Light" panose="02000604000000020004" pitchFamily="2" charset="-79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Rubik Light" panose="02000604000000020004" pitchFamily="2" charset="-79"/>
          <a:ea typeface="+mn-ea"/>
          <a:cs typeface="Rubik Light" panose="02000604000000020004" pitchFamily="2" charset="-79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500" b="0" i="0" kern="1200">
          <a:solidFill>
            <a:schemeClr val="tx1"/>
          </a:solidFill>
          <a:latin typeface="Rubik Light" panose="02000604000000020004" pitchFamily="2" charset="-79"/>
          <a:ea typeface="+mn-ea"/>
          <a:cs typeface="Rubik Light" panose="02000604000000020004" pitchFamily="2" charset="-79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350" b="0" i="0" kern="1200">
          <a:solidFill>
            <a:schemeClr val="tx1"/>
          </a:solidFill>
          <a:latin typeface="Rubik Light" panose="02000604000000020004" pitchFamily="2" charset="-79"/>
          <a:ea typeface="+mn-ea"/>
          <a:cs typeface="Rubik Light" panose="02000604000000020004" pitchFamily="2" charset="-79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350" b="0" i="0" kern="1200">
          <a:solidFill>
            <a:schemeClr val="tx1"/>
          </a:solidFill>
          <a:latin typeface="Rubik Light" panose="02000604000000020004" pitchFamily="2" charset="-79"/>
          <a:ea typeface="+mn-ea"/>
          <a:cs typeface="Rubik Light" panose="02000604000000020004" pitchFamily="2" charset="-79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svg"/><Relationship Id="rId7" Type="http://schemas.openxmlformats.org/officeDocument/2006/relationships/image" Target="../media/image2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svg"/><Relationship Id="rId7" Type="http://schemas.openxmlformats.org/officeDocument/2006/relationships/image" Target="../media/image2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laire@packagingtechnologyandresearch.com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jp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357239-1490-F933-B364-E1590DCC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26" y="0"/>
            <a:ext cx="4008079" cy="4826833"/>
          </a:xfrm>
        </p:spPr>
        <p:txBody>
          <a:bodyPr/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Industry Solutions to </a:t>
            </a:r>
            <a:br>
              <a:rPr lang="en-US" sz="3200" b="1" dirty="0"/>
            </a:br>
            <a:r>
              <a:rPr lang="en-US" sz="3200" b="1" dirty="0"/>
              <a:t>Phase out PFAs and other Chemicals of Concern in Packaging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6649714-ECE2-C0E2-74B8-930837DEF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Summer 2023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58EFBA4D-3002-AE09-BC0F-6C2604323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026" y="4929187"/>
            <a:ext cx="7504196" cy="180161"/>
          </a:xfrm>
        </p:spPr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0465436C-A788-29F4-BE70-3D630CC5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511" y="4929188"/>
            <a:ext cx="976866" cy="180161"/>
          </a:xfrm>
        </p:spPr>
        <p:txBody>
          <a:bodyPr/>
          <a:lstStyle/>
          <a:p>
            <a:fld id="{DC91156D-C094-7741-B0FD-7CE57625A18E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1AF48-9DE9-E290-8EF4-E892FBB72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896" y="2455108"/>
            <a:ext cx="1822945" cy="730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E72DD-B77A-FDDD-4767-939EAC564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283" y="1777207"/>
            <a:ext cx="2874170" cy="4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9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006A-EAE4-95AA-4943-DB60F9B91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930" y="2047021"/>
            <a:ext cx="5948718" cy="33861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Water barriers -  alkyl succinic anhydride (ASA), styrene acrylic emulsion (SAE), alkyl ketene dimer (AKD) and rosin cannot be produced in sufficient volumes and are cost prohibitive now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Biopolymer PTF and synthetic polymer of PEN is promising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F72ED7-4F4A-6ED1-0867-1CC20D0AD3D8}"/>
              </a:ext>
            </a:extLst>
          </p:cNvPr>
          <p:cNvGrpSpPr/>
          <p:nvPr/>
        </p:nvGrpSpPr>
        <p:grpSpPr>
          <a:xfrm>
            <a:off x="726584" y="1586723"/>
            <a:ext cx="2153348" cy="2153348"/>
            <a:chOff x="2381" y="1514739"/>
            <a:chExt cx="2389187" cy="2389187"/>
          </a:xfrm>
          <a:solidFill>
            <a:srgbClr val="00ABE6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3E2140-47E9-271D-C43C-30C843676705}"/>
                </a:ext>
              </a:extLst>
            </p:cNvPr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F8C6A7B5-A5D3-D470-798D-E52521B5AFDD}"/>
                </a:ext>
              </a:extLst>
            </p:cNvPr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82550" rIns="131485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>
                <a:solidFill>
                  <a:srgbClr val="355D9E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A6646B4-7822-68BD-F7C8-B721D19040F1}"/>
              </a:ext>
            </a:extLst>
          </p:cNvPr>
          <p:cNvSpPr txBox="1"/>
          <p:nvPr/>
        </p:nvSpPr>
        <p:spPr>
          <a:xfrm>
            <a:off x="3293260" y="1524518"/>
            <a:ext cx="4570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>
                <a:solidFill>
                  <a:srgbClr val="00ABE6"/>
                </a:solidFill>
                <a:latin typeface="+mj-lt"/>
                <a:ea typeface="Rubik Light" charset="0"/>
                <a:cs typeface="Rubik Light" charset="0"/>
              </a:rPr>
              <a:t>Improved Barrier Alternatives</a:t>
            </a:r>
          </a:p>
          <a:p>
            <a:endParaRPr lang="en-US" b="1" dirty="0">
              <a:solidFill>
                <a:srgbClr val="55A932"/>
              </a:solidFill>
            </a:endParaRPr>
          </a:p>
        </p:txBody>
      </p:sp>
      <p:pic>
        <p:nvPicPr>
          <p:cNvPr id="5" name="Graphic 4" descr="Maximize with solid fill">
            <a:extLst>
              <a:ext uri="{FF2B5EF4-FFF2-40B4-BE49-F238E27FC236}">
                <a16:creationId xmlns:a16="http://schemas.microsoft.com/office/drawing/2014/main" id="{9DC19436-5FAD-E81D-E2C2-8426B12E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9932" y="2140071"/>
            <a:ext cx="1046652" cy="10466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4F0D48-58EE-A803-645F-42F411E33296}"/>
              </a:ext>
            </a:extLst>
          </p:cNvPr>
          <p:cNvSpPr txBox="1">
            <a:spLocks/>
          </p:cNvSpPr>
          <p:nvPr/>
        </p:nvSpPr>
        <p:spPr>
          <a:xfrm>
            <a:off x="201168" y="155448"/>
            <a:ext cx="8201568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Roadblocks hinder many Drop In Solutions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39564D-2074-2F1A-40D3-5C138F03F032}"/>
              </a:ext>
            </a:extLst>
          </p:cNvPr>
          <p:cNvGrpSpPr>
            <a:grpSpLocks noChangeAspect="1"/>
          </p:cNvGrpSpPr>
          <p:nvPr/>
        </p:nvGrpSpPr>
        <p:grpSpPr>
          <a:xfrm>
            <a:off x="6697682" y="628902"/>
            <a:ext cx="2365786" cy="657617"/>
            <a:chOff x="920228" y="1542981"/>
            <a:chExt cx="7746682" cy="215334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BF560BC-D853-439B-1547-83F4400705DD}"/>
                </a:ext>
              </a:extLst>
            </p:cNvPr>
            <p:cNvSpPr/>
            <p:nvPr/>
          </p:nvSpPr>
          <p:spPr>
            <a:xfrm>
              <a:off x="920228" y="1542981"/>
              <a:ext cx="2153348" cy="2153348"/>
            </a:xfrm>
            <a:prstGeom prst="ellipse">
              <a:avLst/>
            </a:prstGeom>
            <a:solidFill>
              <a:srgbClr val="55A93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E3E4C00-9BA5-3B35-748C-7588E6B5D575}"/>
                </a:ext>
              </a:extLst>
            </p:cNvPr>
            <p:cNvSpPr/>
            <p:nvPr/>
          </p:nvSpPr>
          <p:spPr>
            <a:xfrm>
              <a:off x="2831578" y="1542981"/>
              <a:ext cx="2153348" cy="2153348"/>
            </a:xfrm>
            <a:prstGeom prst="ellipse">
              <a:avLst/>
            </a:prstGeom>
            <a:solidFill>
              <a:srgbClr val="AECC4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A34D3D-7B9E-C79D-000A-74E778E6762C}"/>
                </a:ext>
              </a:extLst>
            </p:cNvPr>
            <p:cNvSpPr/>
            <p:nvPr/>
          </p:nvSpPr>
          <p:spPr>
            <a:xfrm>
              <a:off x="4602212" y="1542981"/>
              <a:ext cx="2153348" cy="2153348"/>
            </a:xfrm>
            <a:prstGeom prst="ellipse">
              <a:avLst/>
            </a:prstGeom>
            <a:solidFill>
              <a:srgbClr val="00AB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A437F3A-36B2-10D2-5B30-1F2777108C70}"/>
                </a:ext>
              </a:extLst>
            </p:cNvPr>
            <p:cNvSpPr/>
            <p:nvPr/>
          </p:nvSpPr>
          <p:spPr>
            <a:xfrm>
              <a:off x="6513562" y="1542981"/>
              <a:ext cx="2153348" cy="2153348"/>
            </a:xfrm>
            <a:prstGeom prst="ellipse">
              <a:avLst/>
            </a:prstGeom>
            <a:solidFill>
              <a:srgbClr val="0A407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pic>
          <p:nvPicPr>
            <p:cNvPr id="27" name="Graphic 26" descr="Move with solid fill">
              <a:extLst>
                <a:ext uri="{FF2B5EF4-FFF2-40B4-BE49-F238E27FC236}">
                  <a16:creationId xmlns:a16="http://schemas.microsoft.com/office/drawing/2014/main" id="{0FC8F0F6-86D5-10BC-C939-AA4D5B0D7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92928" y="1858332"/>
              <a:ext cx="1522647" cy="1522647"/>
            </a:xfrm>
            <a:prstGeom prst="rect">
              <a:avLst/>
            </a:prstGeom>
          </p:spPr>
        </p:pic>
        <p:pic>
          <p:nvPicPr>
            <p:cNvPr id="28" name="Graphic 27" descr="Transfer with solid fill">
              <a:extLst>
                <a:ext uri="{FF2B5EF4-FFF2-40B4-BE49-F238E27FC236}">
                  <a16:creationId xmlns:a16="http://schemas.microsoft.com/office/drawing/2014/main" id="{61FE60CE-B632-55B9-8280-CCC6E3B98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39608" y="2017794"/>
              <a:ext cx="1224140" cy="1224140"/>
            </a:xfrm>
            <a:prstGeom prst="rect">
              <a:avLst/>
            </a:prstGeom>
          </p:spPr>
        </p:pic>
        <p:pic>
          <p:nvPicPr>
            <p:cNvPr id="29" name="Graphic 28" descr="Maximize with solid fill">
              <a:extLst>
                <a:ext uri="{FF2B5EF4-FFF2-40B4-BE49-F238E27FC236}">
                  <a16:creationId xmlns:a16="http://schemas.microsoft.com/office/drawing/2014/main" id="{0B5B4ADC-3E6F-0734-E327-7B00D1950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32804" y="2096329"/>
              <a:ext cx="1046652" cy="1046652"/>
            </a:xfrm>
            <a:prstGeom prst="rect">
              <a:avLst/>
            </a:prstGeom>
          </p:spPr>
        </p:pic>
        <p:pic>
          <p:nvPicPr>
            <p:cNvPr id="30" name="Graphic 29" descr="Settings with solid fill">
              <a:extLst>
                <a:ext uri="{FF2B5EF4-FFF2-40B4-BE49-F238E27FC236}">
                  <a16:creationId xmlns:a16="http://schemas.microsoft.com/office/drawing/2014/main" id="{7DB119A5-3ADA-AE7F-7A35-5117DC919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06997" y="1937862"/>
              <a:ext cx="1312229" cy="1312229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07C602-3251-0878-913E-83A85BBCA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AC965-0E31-8F13-1337-42B287817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0608DCE-5EC7-0E34-D073-9291CAA9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55448"/>
            <a:ext cx="8314100" cy="485700"/>
          </a:xfrm>
        </p:spPr>
        <p:txBody>
          <a:bodyPr/>
          <a:lstStyle/>
          <a:p>
            <a:r>
              <a:rPr lang="en-US" dirty="0"/>
              <a:t>Roadblocks hinder many Drop In Solutions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006A-EAE4-95AA-4943-DB60F9B91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5282" y="1902073"/>
            <a:ext cx="5642276" cy="33861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Increased density with cellulose, carbon nanofibers, starch coatings during calendaring results in 20-30% slower production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Waxes or Polymer atomization, finishes, coatings may interfere with recycling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Removable and non-removeable plastic liners are not recyclable w/o SDO 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F72ED7-4F4A-6ED1-0867-1CC20D0AD3D8}"/>
              </a:ext>
            </a:extLst>
          </p:cNvPr>
          <p:cNvGrpSpPr/>
          <p:nvPr/>
        </p:nvGrpSpPr>
        <p:grpSpPr>
          <a:xfrm>
            <a:off x="784457" y="1783493"/>
            <a:ext cx="2153348" cy="2153348"/>
            <a:chOff x="2381" y="1514739"/>
            <a:chExt cx="2389187" cy="2389187"/>
          </a:xfrm>
          <a:solidFill>
            <a:srgbClr val="0A4479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3E2140-47E9-271D-C43C-30C843676705}"/>
                </a:ext>
              </a:extLst>
            </p:cNvPr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F8C6A7B5-A5D3-D470-798D-E52521B5AFDD}"/>
                </a:ext>
              </a:extLst>
            </p:cNvPr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82550" rIns="131485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>
                <a:solidFill>
                  <a:srgbClr val="0A4079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A6646B4-7822-68BD-F7C8-B721D19040F1}"/>
              </a:ext>
            </a:extLst>
          </p:cNvPr>
          <p:cNvSpPr txBox="1"/>
          <p:nvPr/>
        </p:nvSpPr>
        <p:spPr>
          <a:xfrm>
            <a:off x="3195282" y="1138206"/>
            <a:ext cx="5798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4479"/>
                </a:solidFill>
                <a:latin typeface="+mj-lt"/>
              </a:rPr>
              <a:t>Impart Grease /</a:t>
            </a:r>
            <a:br>
              <a:rPr lang="en-US" sz="2000" b="1" dirty="0">
                <a:solidFill>
                  <a:srgbClr val="0A4479"/>
                </a:solidFill>
                <a:latin typeface="+mj-lt"/>
              </a:rPr>
            </a:br>
            <a:r>
              <a:rPr lang="en-US" sz="2000" b="1" dirty="0">
                <a:solidFill>
                  <a:srgbClr val="0A4479"/>
                </a:solidFill>
                <a:latin typeface="+mj-lt"/>
              </a:rPr>
              <a:t>Oil Resistance Alternatives</a:t>
            </a:r>
          </a:p>
          <a:p>
            <a:endParaRPr lang="en-US" b="1" dirty="0">
              <a:solidFill>
                <a:srgbClr val="0A4479"/>
              </a:solidFill>
            </a:endParaRPr>
          </a:p>
        </p:txBody>
      </p:sp>
      <p:pic>
        <p:nvPicPr>
          <p:cNvPr id="4" name="Graphic 3" descr="Settings with solid fill">
            <a:extLst>
              <a:ext uri="{FF2B5EF4-FFF2-40B4-BE49-F238E27FC236}">
                <a16:creationId xmlns:a16="http://schemas.microsoft.com/office/drawing/2014/main" id="{C123D3AC-261D-60C3-2E88-54874C6F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016" y="2204052"/>
            <a:ext cx="1312229" cy="131222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BC88EEA-7116-CA86-B67E-669B0DDB6718}"/>
              </a:ext>
            </a:extLst>
          </p:cNvPr>
          <p:cNvGrpSpPr>
            <a:grpSpLocks noChangeAspect="1"/>
          </p:cNvGrpSpPr>
          <p:nvPr/>
        </p:nvGrpSpPr>
        <p:grpSpPr>
          <a:xfrm>
            <a:off x="6697682" y="628902"/>
            <a:ext cx="2365786" cy="657617"/>
            <a:chOff x="920228" y="1542981"/>
            <a:chExt cx="7746682" cy="215334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44FF94-DFD6-2625-6AD9-E650F88955E1}"/>
                </a:ext>
              </a:extLst>
            </p:cNvPr>
            <p:cNvSpPr/>
            <p:nvPr/>
          </p:nvSpPr>
          <p:spPr>
            <a:xfrm>
              <a:off x="920228" y="1542981"/>
              <a:ext cx="2153348" cy="2153348"/>
            </a:xfrm>
            <a:prstGeom prst="ellipse">
              <a:avLst/>
            </a:prstGeom>
            <a:solidFill>
              <a:srgbClr val="55A93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11AF0D-3B9E-45C9-7B3E-16D51F3BA0AE}"/>
                </a:ext>
              </a:extLst>
            </p:cNvPr>
            <p:cNvSpPr/>
            <p:nvPr/>
          </p:nvSpPr>
          <p:spPr>
            <a:xfrm>
              <a:off x="2831578" y="1542981"/>
              <a:ext cx="2153348" cy="2153348"/>
            </a:xfrm>
            <a:prstGeom prst="ellipse">
              <a:avLst/>
            </a:prstGeom>
            <a:solidFill>
              <a:srgbClr val="AECC4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732B25-AD5E-AEC6-C96A-2839E60ACF6F}"/>
                </a:ext>
              </a:extLst>
            </p:cNvPr>
            <p:cNvSpPr/>
            <p:nvPr/>
          </p:nvSpPr>
          <p:spPr>
            <a:xfrm>
              <a:off x="4602212" y="1542981"/>
              <a:ext cx="2153348" cy="2153348"/>
            </a:xfrm>
            <a:prstGeom prst="ellipse">
              <a:avLst/>
            </a:prstGeom>
            <a:solidFill>
              <a:srgbClr val="00AB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DE17C23-9310-57EA-9345-96BC9DDAD127}"/>
                </a:ext>
              </a:extLst>
            </p:cNvPr>
            <p:cNvSpPr/>
            <p:nvPr/>
          </p:nvSpPr>
          <p:spPr>
            <a:xfrm>
              <a:off x="6513562" y="1542981"/>
              <a:ext cx="2153348" cy="2153348"/>
            </a:xfrm>
            <a:prstGeom prst="ellipse">
              <a:avLst/>
            </a:prstGeom>
            <a:solidFill>
              <a:srgbClr val="0A407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pic>
          <p:nvPicPr>
            <p:cNvPr id="27" name="Graphic 26" descr="Move with solid fill">
              <a:extLst>
                <a:ext uri="{FF2B5EF4-FFF2-40B4-BE49-F238E27FC236}">
                  <a16:creationId xmlns:a16="http://schemas.microsoft.com/office/drawing/2014/main" id="{A2CD9C57-3B9F-F0C0-254C-0AE2BC384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92928" y="1858332"/>
              <a:ext cx="1522647" cy="1522647"/>
            </a:xfrm>
            <a:prstGeom prst="rect">
              <a:avLst/>
            </a:prstGeom>
          </p:spPr>
        </p:pic>
        <p:pic>
          <p:nvPicPr>
            <p:cNvPr id="28" name="Graphic 27" descr="Transfer with solid fill">
              <a:extLst>
                <a:ext uri="{FF2B5EF4-FFF2-40B4-BE49-F238E27FC236}">
                  <a16:creationId xmlns:a16="http://schemas.microsoft.com/office/drawing/2014/main" id="{FCD31F58-CCC4-FBE7-CD4F-C874027E6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39608" y="2017794"/>
              <a:ext cx="1224140" cy="1224140"/>
            </a:xfrm>
            <a:prstGeom prst="rect">
              <a:avLst/>
            </a:prstGeom>
          </p:spPr>
        </p:pic>
        <p:pic>
          <p:nvPicPr>
            <p:cNvPr id="29" name="Graphic 28" descr="Maximize with solid fill">
              <a:extLst>
                <a:ext uri="{FF2B5EF4-FFF2-40B4-BE49-F238E27FC236}">
                  <a16:creationId xmlns:a16="http://schemas.microsoft.com/office/drawing/2014/main" id="{EB989D7D-1B09-B3D9-82E5-4AF25C8FB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32804" y="2096329"/>
              <a:ext cx="1046652" cy="1046652"/>
            </a:xfrm>
            <a:prstGeom prst="rect">
              <a:avLst/>
            </a:prstGeom>
          </p:spPr>
        </p:pic>
        <p:pic>
          <p:nvPicPr>
            <p:cNvPr id="30" name="Graphic 29" descr="Settings with solid fill">
              <a:extLst>
                <a:ext uri="{FF2B5EF4-FFF2-40B4-BE49-F238E27FC236}">
                  <a16:creationId xmlns:a16="http://schemas.microsoft.com/office/drawing/2014/main" id="{B55AF29D-B2C2-F537-80E2-550A68560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06997" y="1937862"/>
              <a:ext cx="1312229" cy="1312229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D73A82-5961-C8F2-628F-8B1532B65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BBC38-7F94-EFC7-64ED-1BD260D0D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2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5B52-9140-E771-5F84-0228ABBE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55448"/>
            <a:ext cx="8355857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Despite Industry efforts,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PFAS is Still a Concern</a:t>
            </a:r>
            <a:endParaRPr lang="en-US" dirty="0"/>
          </a:p>
        </p:txBody>
      </p:sp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63F6BDAA-293D-431A-E621-EAC63ABD591C}"/>
              </a:ext>
            </a:extLst>
          </p:cNvPr>
          <p:cNvSpPr/>
          <p:nvPr/>
        </p:nvSpPr>
        <p:spPr>
          <a:xfrm>
            <a:off x="450687" y="1169693"/>
            <a:ext cx="2200958" cy="1118443"/>
          </a:xfrm>
          <a:prstGeom prst="rect">
            <a:avLst/>
          </a:prstGeom>
          <a:solidFill>
            <a:srgbClr val="55A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1">
            <a:extLst>
              <a:ext uri="{FF2B5EF4-FFF2-40B4-BE49-F238E27FC236}">
                <a16:creationId xmlns:a16="http://schemas.microsoft.com/office/drawing/2014/main" id="{414674FC-103B-3560-3DCD-4D1A513FE1FB}"/>
              </a:ext>
            </a:extLst>
          </p:cNvPr>
          <p:cNvSpPr/>
          <p:nvPr/>
        </p:nvSpPr>
        <p:spPr>
          <a:xfrm>
            <a:off x="3300353" y="1169693"/>
            <a:ext cx="2200958" cy="1118443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1">
            <a:extLst>
              <a:ext uri="{FF2B5EF4-FFF2-40B4-BE49-F238E27FC236}">
                <a16:creationId xmlns:a16="http://schemas.microsoft.com/office/drawing/2014/main" id="{72270DBE-4FB4-26B2-96F0-20150B168637}"/>
              </a:ext>
            </a:extLst>
          </p:cNvPr>
          <p:cNvSpPr/>
          <p:nvPr/>
        </p:nvSpPr>
        <p:spPr>
          <a:xfrm>
            <a:off x="1895406" y="3183840"/>
            <a:ext cx="2200958" cy="1118443"/>
          </a:xfrm>
          <a:prstGeom prst="rect">
            <a:avLst/>
          </a:prstGeom>
          <a:solidFill>
            <a:srgbClr val="00A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E7C7B6-6257-F089-0213-5A2C6F55ABB3}"/>
              </a:ext>
            </a:extLst>
          </p:cNvPr>
          <p:cNvSpPr txBox="1"/>
          <p:nvPr/>
        </p:nvSpPr>
        <p:spPr>
          <a:xfrm>
            <a:off x="620210" y="1494276"/>
            <a:ext cx="173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n-lt"/>
              </a:rPr>
              <a:t>Regrettable substitutions exist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57FC2-683A-93ED-5406-D80BFC419208}"/>
              </a:ext>
            </a:extLst>
          </p:cNvPr>
          <p:cNvSpPr txBox="1"/>
          <p:nvPr/>
        </p:nvSpPr>
        <p:spPr>
          <a:xfrm>
            <a:off x="3401687" y="1386674"/>
            <a:ext cx="191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Hiding behind regulations catches many off-guard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6712E5-20A2-06D8-44CB-3E94E431BCB1}"/>
              </a:ext>
            </a:extLst>
          </p:cNvPr>
          <p:cNvSpPr txBox="1"/>
          <p:nvPr/>
        </p:nvSpPr>
        <p:spPr>
          <a:xfrm>
            <a:off x="1895406" y="3532722"/>
            <a:ext cx="199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Hodge-podge of local and retailer bans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151C40-02E5-13E3-18A3-DAD61DD63697}"/>
              </a:ext>
            </a:extLst>
          </p:cNvPr>
          <p:cNvSpPr txBox="1"/>
          <p:nvPr/>
        </p:nvSpPr>
        <p:spPr>
          <a:xfrm>
            <a:off x="450687" y="2305101"/>
            <a:ext cx="2680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Industry experts know that</a:t>
            </a:r>
            <a:br>
              <a:rPr lang="en-US" sz="1000" dirty="0">
                <a:solidFill>
                  <a:schemeClr val="tx1"/>
                </a:solidFill>
                <a:latin typeface="+mn-lt"/>
              </a:rPr>
            </a:br>
            <a:r>
              <a:rPr lang="en-US" sz="1000" dirty="0">
                <a:solidFill>
                  <a:schemeClr val="tx1"/>
                </a:solidFill>
                <a:latin typeface="+mn-lt"/>
              </a:rPr>
              <a:t>   substitutions may be regrettable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This is a costly, and time-consuming</a:t>
            </a:r>
            <a:br>
              <a:rPr lang="en-US" sz="1000" dirty="0">
                <a:solidFill>
                  <a:schemeClr val="tx1"/>
                </a:solidFill>
                <a:latin typeface="+mn-lt"/>
              </a:rPr>
            </a:br>
            <a:r>
              <a:rPr lang="en-US" sz="1000" dirty="0">
                <a:solidFill>
                  <a:schemeClr val="tx1"/>
                </a:solidFill>
                <a:latin typeface="+mn-lt"/>
              </a:rPr>
              <a:t>   game of whack-a-mole</a:t>
            </a:r>
          </a:p>
          <a:p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87730-9DFF-BF53-192E-A78E59F37DEF}"/>
              </a:ext>
            </a:extLst>
          </p:cNvPr>
          <p:cNvSpPr txBox="1"/>
          <p:nvPr/>
        </p:nvSpPr>
        <p:spPr>
          <a:xfrm>
            <a:off x="3300353" y="2288136"/>
            <a:ext cx="2818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Data was hidden from FDA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GRAS status is dubious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Harmonious regulatory action is delayed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Reliance on voluntary abandonments</a:t>
            </a:r>
          </a:p>
          <a:p>
            <a:endParaRPr lang="en-US" sz="1000" dirty="0"/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9EA9E386-45F2-4350-92C1-108A70F3A35A}"/>
              </a:ext>
            </a:extLst>
          </p:cNvPr>
          <p:cNvSpPr/>
          <p:nvPr/>
        </p:nvSpPr>
        <p:spPr>
          <a:xfrm>
            <a:off x="6098080" y="1174877"/>
            <a:ext cx="2200958" cy="1118443"/>
          </a:xfrm>
          <a:prstGeom prst="rect">
            <a:avLst/>
          </a:prstGeom>
          <a:solidFill>
            <a:srgbClr val="AEC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7141BAF6-1893-FCB9-BC71-2AC8F9EA221C}"/>
              </a:ext>
            </a:extLst>
          </p:cNvPr>
          <p:cNvSpPr/>
          <p:nvPr/>
        </p:nvSpPr>
        <p:spPr>
          <a:xfrm>
            <a:off x="4997601" y="3157689"/>
            <a:ext cx="2200958" cy="1118443"/>
          </a:xfrm>
          <a:prstGeom prst="rect">
            <a:avLst/>
          </a:prstGeom>
          <a:solidFill>
            <a:srgbClr val="0A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9CC06-B731-373B-103F-AB94CE80FCBF}"/>
              </a:ext>
            </a:extLst>
          </p:cNvPr>
          <p:cNvSpPr txBox="1"/>
          <p:nvPr/>
        </p:nvSpPr>
        <p:spPr>
          <a:xfrm>
            <a:off x="6287140" y="1410883"/>
            <a:ext cx="173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Shape-shifting supply chain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B663F-5D00-8E4E-DD3A-B26DAB4598F1}"/>
              </a:ext>
            </a:extLst>
          </p:cNvPr>
          <p:cNvSpPr txBox="1"/>
          <p:nvPr/>
        </p:nvSpPr>
        <p:spPr>
          <a:xfrm>
            <a:off x="4997601" y="3347444"/>
            <a:ext cx="2200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Extensive incoming inspection is costly and is not in alignment with logistics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F1E678-4BC7-0495-1905-02116828896C}"/>
              </a:ext>
            </a:extLst>
          </p:cNvPr>
          <p:cNvSpPr txBox="1"/>
          <p:nvPr/>
        </p:nvSpPr>
        <p:spPr>
          <a:xfrm>
            <a:off x="5992281" y="2355990"/>
            <a:ext cx="297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Snapshots do not protect brands or        </a:t>
            </a:r>
          </a:p>
          <a:p>
            <a:pPr lvl="1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   consumers</a:t>
            </a:r>
          </a:p>
          <a:p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6FAC9-53D7-F08D-AE1F-E7658A838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7F851-A6BF-DD96-5349-766E76113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9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A52DB1-143B-8B2C-B868-41039DD0B472}"/>
              </a:ext>
            </a:extLst>
          </p:cNvPr>
          <p:cNvSpPr/>
          <p:nvPr/>
        </p:nvSpPr>
        <p:spPr>
          <a:xfrm>
            <a:off x="0" y="-57872"/>
            <a:ext cx="4198194" cy="488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E72D-0A22-2414-EE10-CBB0CD03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33" y="1055667"/>
            <a:ext cx="3466282" cy="4857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The Value Chain provides the opportunity to </a:t>
            </a:r>
            <a:r>
              <a:rPr lang="en-US" sz="3200" b="1" i="1" dirty="0">
                <a:solidFill>
                  <a:schemeClr val="bg1"/>
                </a:solidFill>
              </a:rPr>
              <a:t>Future Proof Packaging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9FBEE2-D6BA-CDDD-6174-CA7CE6149423}"/>
              </a:ext>
            </a:extLst>
          </p:cNvPr>
          <p:cNvGrpSpPr/>
          <p:nvPr/>
        </p:nvGrpSpPr>
        <p:grpSpPr>
          <a:xfrm>
            <a:off x="4699227" y="544854"/>
            <a:ext cx="3711742" cy="3541925"/>
            <a:chOff x="4699227" y="544854"/>
            <a:chExt cx="3711742" cy="35419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765BAD-3B90-4EC2-EE3A-5C23178D3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94" b="95041" l="6215" r="94790">
                          <a14:foregroundMark x1="67294" y1="7219" x2="47960" y2="2699"/>
                          <a14:foregroundMark x1="47960" y1="2699" x2="32957" y2="7910"/>
                          <a14:foregroundMark x1="32957" y1="7910" x2="19397" y2="17263"/>
                          <a14:foregroundMark x1="19397" y1="17263" x2="9918" y2="32392"/>
                          <a14:foregroundMark x1="9918" y1="32392" x2="6466" y2="47332"/>
                          <a14:foregroundMark x1="6466" y1="47332" x2="15631" y2="77841"/>
                          <a14:foregroundMark x1="15631" y1="77841" x2="27244" y2="86692"/>
                          <a14:foregroundMark x1="27244" y1="86692" x2="44444" y2="89956"/>
                          <a14:foregroundMark x1="44444" y1="89956" x2="67671" y2="89705"/>
                          <a14:foregroundMark x1="67671" y1="89705" x2="87382" y2="79159"/>
                          <a14:foregroundMark x1="87382" y1="79159" x2="93158" y2="62461"/>
                          <a14:foregroundMark x1="93158" y1="62461" x2="91463" y2="28123"/>
                          <a14:foregroundMark x1="91463" y1="28123" x2="62272" y2="7219"/>
                          <a14:foregroundMark x1="62272" y1="7219" x2="62272" y2="7219"/>
                          <a14:foregroundMark x1="39987" y1="10295" x2="41808" y2="23792"/>
                          <a14:foregroundMark x1="41808" y1="23792" x2="28500" y2="45261"/>
                          <a14:foregroundMark x1="28500" y1="45261" x2="44256" y2="54677"/>
                          <a14:foregroundMark x1="44256" y1="54677" x2="53672" y2="67671"/>
                          <a14:foregroundMark x1="53672" y1="67671" x2="50408" y2="49843"/>
                          <a14:foregroundMark x1="50408" y1="49843" x2="42812" y2="70119"/>
                          <a14:foregroundMark x1="42812" y1="70119" x2="59699" y2="79096"/>
                          <a14:foregroundMark x1="59699" y1="79096" x2="70119" y2="67232"/>
                          <a14:foregroundMark x1="70119" y1="67232" x2="85938" y2="56874"/>
                          <a14:foregroundMark x1="85938" y1="56874" x2="74890" y2="45449"/>
                          <a14:foregroundMark x1="74890" y1="45449" x2="59573" y2="47395"/>
                          <a14:foregroundMark x1="59573" y1="47395" x2="60389" y2="47646"/>
                          <a14:foregroundMark x1="91525" y1="71940" x2="94790" y2="35970"/>
                          <a14:foregroundMark x1="94790" y1="35970" x2="88826" y2="31513"/>
                          <a14:foregroundMark x1="62649" y1="53421" x2="58255" y2="69052"/>
                          <a14:foregroundMark x1="58255" y1="69052" x2="25047" y2="75016"/>
                          <a14:foregroundMark x1="25047" y1="75016" x2="57313" y2="69994"/>
                          <a14:foregroundMark x1="60389" y1="49969" x2="47583" y2="44319"/>
                          <a14:foregroundMark x1="47583" y1="44319" x2="50094" y2="18707"/>
                          <a14:foregroundMark x1="50094" y1="18707" x2="37351" y2="23854"/>
                          <a14:foregroundMark x1="37351" y1="23854" x2="16321" y2="47646"/>
                          <a14:foregroundMark x1="16321" y1="47646" x2="19335" y2="67859"/>
                          <a14:foregroundMark x1="19335" y1="67859" x2="18016" y2="68864"/>
                          <a14:foregroundMark x1="29944" y1="19146" x2="48023" y2="14375"/>
                          <a14:foregroundMark x1="48023" y1="14375" x2="25110" y2="30697"/>
                          <a14:foregroundMark x1="25110" y1="30697" x2="42185" y2="16949"/>
                          <a14:foregroundMark x1="42185" y1="16949" x2="33019" y2="19523"/>
                          <a14:foregroundMark x1="24545" y1="20716" x2="24545" y2="20716"/>
                          <a14:foregroundMark x1="23038" y1="23415" x2="34589" y2="20716"/>
                          <a14:foregroundMark x1="45763" y1="15317" x2="58443" y2="11864"/>
                          <a14:foregroundMark x1="11048" y1="41117" x2="25110" y2="51726"/>
                          <a14:foregroundMark x1="25110" y1="51726" x2="24168" y2="64595"/>
                          <a14:foregroundMark x1="38795" y1="95794" x2="59134" y2="94790"/>
                          <a14:foregroundMark x1="59134" y1="94790" x2="55367" y2="95041"/>
                          <a14:foregroundMark x1="33773" y1="76522" x2="33396" y2="77338"/>
                          <a14:foregroundMark x1="44570" y1="48023" x2="53233" y2="37476"/>
                          <a14:foregroundMark x1="53233" y1="37476" x2="39987" y2="41682"/>
                          <a14:foregroundMark x1="39987" y1="41682" x2="40364" y2="42687"/>
                          <a14:foregroundMark x1="58067" y1="39548" x2="54614" y2="36472"/>
                          <a14:foregroundMark x1="41117" y1="39548" x2="33898" y2="55053"/>
                          <a14:foregroundMark x1="33898" y1="55053" x2="34212" y2="58820"/>
                          <a14:foregroundMark x1="7596" y1="60389" x2="6215" y2="44633"/>
                          <a14:foregroundMark x1="6215" y1="44633" x2="14626" y2="32015"/>
                          <a14:foregroundMark x1="14626" y1="32015" x2="20716" y2="40364"/>
                          <a14:foregroundMark x1="25738" y1="70370" x2="42185" y2="81984"/>
                          <a14:foregroundMark x1="42185" y1="81984" x2="49969" y2="78468"/>
                          <a14:foregroundMark x1="40741" y1="62272" x2="40364" y2="60389"/>
                          <a14:foregroundMark x1="59573" y1="42687" x2="51538" y2="31890"/>
                          <a14:foregroundMark x1="10295" y1="48839" x2="17640" y2="47269"/>
                          <a14:foregroundMark x1="39548" y1="37288" x2="38041" y2="50596"/>
                          <a14:foregroundMark x1="38041" y1="50596" x2="39171" y2="51538"/>
                          <a14:foregroundMark x1="43817" y1="59573" x2="34965" y2="59573"/>
                          <a14:foregroundMark x1="31890" y1="62272" x2="32266" y2="62649"/>
                          <a14:foregroundMark x1="16447" y1="37665" x2="16824" y2="36472"/>
                          <a14:foregroundMark x1="22599" y1="25738" x2="26868" y2="25298"/>
                          <a14:foregroundMark x1="26868" y1="11111" x2="34589" y2="12241"/>
                          <a14:foregroundMark x1="88073" y1="74639" x2="74765" y2="68173"/>
                          <a14:foregroundMark x1="74765" y1="68173" x2="76146" y2="66541"/>
                          <a14:foregroundMark x1="18770" y1="69240" x2="31764" y2="64156"/>
                          <a14:foregroundMark x1="31764" y1="64156" x2="19523" y2="69240"/>
                          <a14:foregroundMark x1="8788" y1="40364" x2="9918" y2="395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99227" y="544854"/>
              <a:ext cx="3711742" cy="3541925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A0443A4-C85B-4807-7D8C-1C46DF9D5C0D}"/>
                </a:ext>
              </a:extLst>
            </p:cNvPr>
            <p:cNvSpPr/>
            <p:nvPr/>
          </p:nvSpPr>
          <p:spPr>
            <a:xfrm>
              <a:off x="5760027" y="1541368"/>
              <a:ext cx="1562729" cy="1504113"/>
            </a:xfrm>
            <a:prstGeom prst="ellipse">
              <a:avLst/>
            </a:prstGeom>
            <a:solidFill>
              <a:srgbClr val="AEC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9B64EB-0A4C-BC33-2DAC-40EC4F07A6D0}"/>
                </a:ext>
              </a:extLst>
            </p:cNvPr>
            <p:cNvSpPr txBox="1"/>
            <p:nvPr/>
          </p:nvSpPr>
          <p:spPr>
            <a:xfrm>
              <a:off x="5518621" y="1747120"/>
              <a:ext cx="1562728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  <a:t>Future Proof</a:t>
              </a:r>
            </a:p>
            <a:p>
              <a:pPr lvl="1" algn="ctr"/>
              <a: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  <a:t>Packaging </a:t>
              </a:r>
              <a:b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</a:br>
              <a: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  <a:t>Value Chain</a:t>
              </a:r>
            </a:p>
            <a:p>
              <a:pPr algn="ctr"/>
              <a:endParaRPr lang="en-US" sz="1300" b="1" dirty="0">
                <a:solidFill>
                  <a:schemeClr val="bg1"/>
                </a:solidFill>
              </a:endParaRPr>
            </a:p>
            <a:p>
              <a:pPr algn="ctr"/>
              <a:endParaRPr lang="en-US" sz="13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72B224-500A-49BE-23BE-478840592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ED3469-811F-B3D0-B12D-FCC55D6C3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0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501C-FF89-DA3D-8406-90408816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55448"/>
            <a:ext cx="8299612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Value Chain provides the opportunity to…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i="1" dirty="0">
                <a:latin typeface="+mj-lt"/>
              </a:rPr>
              <a:t>Future Proof </a:t>
            </a:r>
            <a:r>
              <a:rPr lang="en-US" dirty="0">
                <a:latin typeface="+mj-lt"/>
              </a:rPr>
              <a:t>Packaging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592DC-6F49-BDD1-5E5B-2A3A313AD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04" y="1942086"/>
            <a:ext cx="4512007" cy="33861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Proactively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Plan for the </a:t>
            </a:r>
            <a:r>
              <a:rPr lang="en-US" sz="1400" b="1" dirty="0">
                <a:solidFill>
                  <a:schemeClr val="tx1"/>
                </a:solidFill>
                <a:latin typeface="+mn-lt"/>
              </a:rPr>
              <a:t>Future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- Avoid kicking the can down the road with regrettable substitutions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Build a more valued </a:t>
            </a:r>
            <a:r>
              <a:rPr lang="en-US" sz="1400" b="1" dirty="0">
                <a:solidFill>
                  <a:schemeClr val="tx1"/>
                </a:solidFill>
                <a:latin typeface="+mn-lt"/>
              </a:rPr>
              <a:t>safety-focused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relationship with regulatory agencies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Build/rebuild </a:t>
            </a:r>
            <a:r>
              <a:rPr lang="en-US" sz="1400" b="1" dirty="0">
                <a:solidFill>
                  <a:schemeClr val="tx1"/>
                </a:solidFill>
                <a:latin typeface="+mn-lt"/>
              </a:rPr>
              <a:t>Trust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in all entities of the packaging value chain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+mn-lt"/>
              </a:rPr>
              <a:t>Align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vs Entrap value chain partners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+mn-lt"/>
              </a:rPr>
              <a:t>Collective work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builds a better shared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875E54-85D1-043C-D51F-BA1C5EEA324E}"/>
              </a:ext>
            </a:extLst>
          </p:cNvPr>
          <p:cNvSpPr/>
          <p:nvPr/>
        </p:nvSpPr>
        <p:spPr>
          <a:xfrm>
            <a:off x="6053656" y="1970821"/>
            <a:ext cx="1501140" cy="14173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49746B-B3A5-F15A-642F-C0EBAEF0495F}"/>
              </a:ext>
            </a:extLst>
          </p:cNvPr>
          <p:cNvSpPr/>
          <p:nvPr/>
        </p:nvSpPr>
        <p:spPr>
          <a:xfrm>
            <a:off x="6293526" y="2271156"/>
            <a:ext cx="1501140" cy="13639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29EB6-65C6-DBE2-2A60-8D53E325CB90}"/>
              </a:ext>
            </a:extLst>
          </p:cNvPr>
          <p:cNvSpPr txBox="1"/>
          <p:nvPr/>
        </p:nvSpPr>
        <p:spPr>
          <a:xfrm>
            <a:off x="6241876" y="2464811"/>
            <a:ext cx="1875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Future-Proofed Packaging Value Chain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D905BE-A1AF-C02D-62CA-8670E1944DAA}"/>
              </a:ext>
            </a:extLst>
          </p:cNvPr>
          <p:cNvSpPr/>
          <p:nvPr/>
        </p:nvSpPr>
        <p:spPr>
          <a:xfrm>
            <a:off x="5831495" y="1808525"/>
            <a:ext cx="1723301" cy="1634544"/>
          </a:xfrm>
          <a:prstGeom prst="ellipse">
            <a:avLst/>
          </a:prstGeom>
          <a:solidFill>
            <a:srgbClr val="AEC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D04C2-36AD-BAB2-DB74-D7F1636AED34}"/>
              </a:ext>
            </a:extLst>
          </p:cNvPr>
          <p:cNvSpPr txBox="1"/>
          <p:nvPr/>
        </p:nvSpPr>
        <p:spPr>
          <a:xfrm>
            <a:off x="5866180" y="2271156"/>
            <a:ext cx="17648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dirty="0">
                <a:solidFill>
                  <a:schemeClr val="bg1"/>
                </a:solidFill>
                <a:latin typeface="+mj-lt"/>
                <a:ea typeface="Rubik Light" charset="0"/>
                <a:cs typeface="Rubik Light" charset="0"/>
              </a:rPr>
              <a:t>Future Proof</a:t>
            </a:r>
          </a:p>
          <a:p>
            <a:pPr lvl="1" algn="ctr"/>
            <a:r>
              <a:rPr lang="en-US" b="1" dirty="0">
                <a:solidFill>
                  <a:schemeClr val="bg1"/>
                </a:solidFill>
                <a:latin typeface="+mj-lt"/>
                <a:ea typeface="Rubik Light" charset="0"/>
                <a:cs typeface="Rubik Light" charset="0"/>
              </a:rPr>
              <a:t>Packaging </a:t>
            </a:r>
            <a:br>
              <a:rPr lang="en-US" b="1" dirty="0">
                <a:solidFill>
                  <a:schemeClr val="bg1"/>
                </a:solidFill>
                <a:latin typeface="+mj-lt"/>
                <a:ea typeface="Rubik Light" charset="0"/>
                <a:cs typeface="Rubik Light" charset="0"/>
              </a:rPr>
            </a:br>
            <a:r>
              <a:rPr lang="en-US" dirty="0">
                <a:solidFill>
                  <a:schemeClr val="bg1"/>
                </a:solidFill>
                <a:latin typeface="+mj-lt"/>
                <a:ea typeface="Rubik Light" charset="0"/>
                <a:cs typeface="Rubik Light" charset="0"/>
              </a:rPr>
              <a:t>Value Chain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BC05C1-3131-CD44-6DCF-D19494C2E6A8}"/>
              </a:ext>
            </a:extLst>
          </p:cNvPr>
          <p:cNvGrpSpPr/>
          <p:nvPr/>
        </p:nvGrpSpPr>
        <p:grpSpPr>
          <a:xfrm>
            <a:off x="5323892" y="1182183"/>
            <a:ext cx="3711742" cy="3541925"/>
            <a:chOff x="4699227" y="544854"/>
            <a:chExt cx="3711742" cy="35419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9D83AF-D48A-5B0F-B3FE-870FF63B6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94" b="95041" l="6215" r="94790">
                          <a14:foregroundMark x1="67294" y1="7219" x2="47960" y2="2699"/>
                          <a14:foregroundMark x1="47960" y1="2699" x2="32957" y2="7910"/>
                          <a14:foregroundMark x1="32957" y1="7910" x2="19397" y2="17263"/>
                          <a14:foregroundMark x1="19397" y1="17263" x2="9918" y2="32392"/>
                          <a14:foregroundMark x1="9918" y1="32392" x2="6466" y2="47332"/>
                          <a14:foregroundMark x1="6466" y1="47332" x2="15631" y2="77841"/>
                          <a14:foregroundMark x1="15631" y1="77841" x2="27244" y2="86692"/>
                          <a14:foregroundMark x1="27244" y1="86692" x2="44444" y2="89956"/>
                          <a14:foregroundMark x1="44444" y1="89956" x2="67671" y2="89705"/>
                          <a14:foregroundMark x1="67671" y1="89705" x2="87382" y2="79159"/>
                          <a14:foregroundMark x1="87382" y1="79159" x2="93158" y2="62461"/>
                          <a14:foregroundMark x1="93158" y1="62461" x2="91463" y2="28123"/>
                          <a14:foregroundMark x1="91463" y1="28123" x2="62272" y2="7219"/>
                          <a14:foregroundMark x1="62272" y1="7219" x2="62272" y2="7219"/>
                          <a14:foregroundMark x1="39987" y1="10295" x2="41808" y2="23792"/>
                          <a14:foregroundMark x1="41808" y1="23792" x2="28500" y2="45261"/>
                          <a14:foregroundMark x1="28500" y1="45261" x2="44256" y2="54677"/>
                          <a14:foregroundMark x1="44256" y1="54677" x2="53672" y2="67671"/>
                          <a14:foregroundMark x1="53672" y1="67671" x2="50408" y2="49843"/>
                          <a14:foregroundMark x1="50408" y1="49843" x2="42812" y2="70119"/>
                          <a14:foregroundMark x1="42812" y1="70119" x2="59699" y2="79096"/>
                          <a14:foregroundMark x1="59699" y1="79096" x2="70119" y2="67232"/>
                          <a14:foregroundMark x1="70119" y1="67232" x2="85938" y2="56874"/>
                          <a14:foregroundMark x1="85938" y1="56874" x2="74890" y2="45449"/>
                          <a14:foregroundMark x1="74890" y1="45449" x2="59573" y2="47395"/>
                          <a14:foregroundMark x1="59573" y1="47395" x2="60389" y2="47646"/>
                          <a14:foregroundMark x1="91525" y1="71940" x2="94790" y2="35970"/>
                          <a14:foregroundMark x1="94790" y1="35970" x2="88826" y2="31513"/>
                          <a14:foregroundMark x1="62649" y1="53421" x2="58255" y2="69052"/>
                          <a14:foregroundMark x1="58255" y1="69052" x2="25047" y2="75016"/>
                          <a14:foregroundMark x1="25047" y1="75016" x2="57313" y2="69994"/>
                          <a14:foregroundMark x1="60389" y1="49969" x2="47583" y2="44319"/>
                          <a14:foregroundMark x1="47583" y1="44319" x2="50094" y2="18707"/>
                          <a14:foregroundMark x1="50094" y1="18707" x2="37351" y2="23854"/>
                          <a14:foregroundMark x1="37351" y1="23854" x2="16321" y2="47646"/>
                          <a14:foregroundMark x1="16321" y1="47646" x2="19335" y2="67859"/>
                          <a14:foregroundMark x1="19335" y1="67859" x2="18016" y2="68864"/>
                          <a14:foregroundMark x1="29944" y1="19146" x2="48023" y2="14375"/>
                          <a14:foregroundMark x1="48023" y1="14375" x2="25110" y2="30697"/>
                          <a14:foregroundMark x1="25110" y1="30697" x2="42185" y2="16949"/>
                          <a14:foregroundMark x1="42185" y1="16949" x2="33019" y2="19523"/>
                          <a14:foregroundMark x1="24545" y1="20716" x2="24545" y2="20716"/>
                          <a14:foregroundMark x1="23038" y1="23415" x2="34589" y2="20716"/>
                          <a14:foregroundMark x1="45763" y1="15317" x2="58443" y2="11864"/>
                          <a14:foregroundMark x1="11048" y1="41117" x2="25110" y2="51726"/>
                          <a14:foregroundMark x1="25110" y1="51726" x2="24168" y2="64595"/>
                          <a14:foregroundMark x1="38795" y1="95794" x2="59134" y2="94790"/>
                          <a14:foregroundMark x1="59134" y1="94790" x2="55367" y2="95041"/>
                          <a14:foregroundMark x1="33773" y1="76522" x2="33396" y2="77338"/>
                          <a14:foregroundMark x1="44570" y1="48023" x2="53233" y2="37476"/>
                          <a14:foregroundMark x1="53233" y1="37476" x2="39987" y2="41682"/>
                          <a14:foregroundMark x1="39987" y1="41682" x2="40364" y2="42687"/>
                          <a14:foregroundMark x1="58067" y1="39548" x2="54614" y2="36472"/>
                          <a14:foregroundMark x1="41117" y1="39548" x2="33898" y2="55053"/>
                          <a14:foregroundMark x1="33898" y1="55053" x2="34212" y2="58820"/>
                          <a14:foregroundMark x1="7596" y1="60389" x2="6215" y2="44633"/>
                          <a14:foregroundMark x1="6215" y1="44633" x2="14626" y2="32015"/>
                          <a14:foregroundMark x1="14626" y1="32015" x2="20716" y2="40364"/>
                          <a14:foregroundMark x1="25738" y1="70370" x2="42185" y2="81984"/>
                          <a14:foregroundMark x1="42185" y1="81984" x2="49969" y2="78468"/>
                          <a14:foregroundMark x1="40741" y1="62272" x2="40364" y2="60389"/>
                          <a14:foregroundMark x1="59573" y1="42687" x2="51538" y2="31890"/>
                          <a14:foregroundMark x1="10295" y1="48839" x2="17640" y2="47269"/>
                          <a14:foregroundMark x1="39548" y1="37288" x2="38041" y2="50596"/>
                          <a14:foregroundMark x1="38041" y1="50596" x2="39171" y2="51538"/>
                          <a14:foregroundMark x1="43817" y1="59573" x2="34965" y2="59573"/>
                          <a14:foregroundMark x1="31890" y1="62272" x2="32266" y2="62649"/>
                          <a14:foregroundMark x1="16447" y1="37665" x2="16824" y2="36472"/>
                          <a14:foregroundMark x1="22599" y1="25738" x2="26868" y2="25298"/>
                          <a14:foregroundMark x1="26868" y1="11111" x2="34589" y2="12241"/>
                          <a14:foregroundMark x1="88073" y1="74639" x2="74765" y2="68173"/>
                          <a14:foregroundMark x1="74765" y1="68173" x2="76146" y2="66541"/>
                          <a14:foregroundMark x1="18770" y1="69240" x2="31764" y2="64156"/>
                          <a14:foregroundMark x1="31764" y1="64156" x2="19523" y2="69240"/>
                          <a14:foregroundMark x1="8788" y1="40364" x2="9918" y2="395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99227" y="544854"/>
              <a:ext cx="3711742" cy="3541925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B4AA72-ECAC-A343-BAD5-4329E2B23971}"/>
                </a:ext>
              </a:extLst>
            </p:cNvPr>
            <p:cNvSpPr/>
            <p:nvPr/>
          </p:nvSpPr>
          <p:spPr>
            <a:xfrm>
              <a:off x="5760027" y="1541368"/>
              <a:ext cx="1562729" cy="1504113"/>
            </a:xfrm>
            <a:prstGeom prst="ellipse">
              <a:avLst/>
            </a:prstGeom>
            <a:solidFill>
              <a:srgbClr val="AEC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29FDC6-B582-2827-84B9-86DA16E4345F}"/>
                </a:ext>
              </a:extLst>
            </p:cNvPr>
            <p:cNvSpPr txBox="1"/>
            <p:nvPr/>
          </p:nvSpPr>
          <p:spPr>
            <a:xfrm>
              <a:off x="5424645" y="1772452"/>
              <a:ext cx="1672887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  <a:t>Future Proof</a:t>
              </a:r>
            </a:p>
            <a:p>
              <a:pPr lvl="1" algn="ctr"/>
              <a: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  <a:t>Packaging </a:t>
              </a:r>
              <a:br>
                <a:rPr lang="en-US" sz="1300" b="1" dirty="0">
                  <a:solidFill>
                    <a:schemeClr val="bg1"/>
                  </a:solidFill>
                  <a:latin typeface="+mj-lt"/>
                  <a:ea typeface="Rubik Light" charset="0"/>
                  <a:cs typeface="Rubik Light" charset="0"/>
                </a:rPr>
              </a:br>
              <a:endParaRPr lang="en-US" sz="1300" b="1" dirty="0">
                <a:solidFill>
                  <a:schemeClr val="bg1"/>
                </a:solidFill>
              </a:endParaRPr>
            </a:p>
            <a:p>
              <a:pPr algn="ctr"/>
              <a:endParaRPr lang="en-US" sz="13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E9721-27D7-EA27-D891-E18D3E078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8277C-C79A-E5AE-3A3A-2ED627089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9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2A6646B4-7822-68BD-F7C8-B721D19040F1}"/>
              </a:ext>
            </a:extLst>
          </p:cNvPr>
          <p:cNvSpPr txBox="1"/>
          <p:nvPr/>
        </p:nvSpPr>
        <p:spPr>
          <a:xfrm>
            <a:off x="1168979" y="1529230"/>
            <a:ext cx="252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rgbClr val="55A932"/>
                </a:solidFill>
                <a:latin typeface="+mj-lt"/>
                <a:ea typeface="Rubik Light" charset="0"/>
                <a:cs typeface="Rubik Light" charset="0"/>
              </a:rPr>
              <a:t>Adjust to Reward Significance in Relationships</a:t>
            </a:r>
          </a:p>
          <a:p>
            <a:pPr algn="ctr"/>
            <a:endParaRPr lang="en-US" b="1" dirty="0">
              <a:solidFill>
                <a:srgbClr val="55A93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C66B56-D550-B427-B5C5-3A02EC651A42}"/>
              </a:ext>
            </a:extLst>
          </p:cNvPr>
          <p:cNvSpPr txBox="1"/>
          <p:nvPr/>
        </p:nvSpPr>
        <p:spPr>
          <a:xfrm>
            <a:off x="6025304" y="3398729"/>
            <a:ext cx="168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rgbClr val="AECC45"/>
                </a:solidFill>
                <a:latin typeface="+mj-lt"/>
                <a:ea typeface="Rubik Light" charset="0"/>
                <a:cs typeface="Rubik Light" charset="0"/>
              </a:rPr>
              <a:t>Share Work</a:t>
            </a:r>
          </a:p>
          <a:p>
            <a:pPr algn="ctr"/>
            <a:endParaRPr lang="en-US" b="1" dirty="0">
              <a:solidFill>
                <a:srgbClr val="AECC45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85A9DD-60FC-3F03-A5A5-BF73856FC29F}"/>
              </a:ext>
            </a:extLst>
          </p:cNvPr>
          <p:cNvSpPr txBox="1"/>
          <p:nvPr/>
        </p:nvSpPr>
        <p:spPr>
          <a:xfrm>
            <a:off x="1793718" y="3864917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chemeClr val="accent2"/>
                </a:solidFill>
                <a:latin typeface="+mj-lt"/>
                <a:ea typeface="Rubik Light" charset="0"/>
                <a:cs typeface="Rubik Light" charset="0"/>
              </a:rPr>
              <a:t>Manage Knowledge</a:t>
            </a:r>
          </a:p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0A3743-52C2-933F-BBAB-A28EF6E86842}"/>
              </a:ext>
            </a:extLst>
          </p:cNvPr>
          <p:cNvSpPr txBox="1"/>
          <p:nvPr/>
        </p:nvSpPr>
        <p:spPr>
          <a:xfrm>
            <a:off x="4524906" y="1100781"/>
            <a:ext cx="2813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ubik Light" charset="0"/>
                <a:cs typeface="Rubik Light" charset="0"/>
              </a:rPr>
              <a:t>Inspire From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ubik Light" charset="0"/>
                <a:cs typeface="Rubik Light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ubik Light" charset="0"/>
                <a:cs typeface="Rubik Light" charset="0"/>
              </a:rPr>
              <a:t>The Top</a:t>
            </a:r>
          </a:p>
          <a:p>
            <a:pPr algn="r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074D1B-8BCF-E740-984D-A74C0408145B}"/>
              </a:ext>
            </a:extLst>
          </p:cNvPr>
          <p:cNvSpPr txBox="1">
            <a:spLocks/>
          </p:cNvSpPr>
          <p:nvPr/>
        </p:nvSpPr>
        <p:spPr>
          <a:xfrm>
            <a:off x="201167" y="155448"/>
            <a:ext cx="8852891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 Key Value Chain Elements </a:t>
            </a:r>
          </a:p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</a:t>
            </a:r>
            <a:r>
              <a:rPr lang="en-US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Proof </a:t>
            </a: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Packaging</a:t>
            </a:r>
            <a:b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3" name="Группа 1">
            <a:extLst>
              <a:ext uri="{FF2B5EF4-FFF2-40B4-BE49-F238E27FC236}">
                <a16:creationId xmlns:a16="http://schemas.microsoft.com/office/drawing/2014/main" id="{28672933-0E66-998C-7842-EAACACBD621D}"/>
              </a:ext>
            </a:extLst>
          </p:cNvPr>
          <p:cNvGrpSpPr/>
          <p:nvPr/>
        </p:nvGrpSpPr>
        <p:grpSpPr>
          <a:xfrm>
            <a:off x="3409629" y="1406423"/>
            <a:ext cx="3135904" cy="3215361"/>
            <a:chOff x="4730056" y="2530346"/>
            <a:chExt cx="2426378" cy="2487858"/>
          </a:xfrm>
          <a:solidFill>
            <a:schemeClr val="bg2">
              <a:lumMod val="10000"/>
            </a:schemeClr>
          </a:solidFill>
        </p:grpSpPr>
        <p:sp>
          <p:nvSpPr>
            <p:cNvPr id="14" name="Полилиния 2">
              <a:extLst>
                <a:ext uri="{FF2B5EF4-FFF2-40B4-BE49-F238E27FC236}">
                  <a16:creationId xmlns:a16="http://schemas.microsoft.com/office/drawing/2014/main" id="{D1B6A665-96D2-3B89-11E9-A14444E4FC37}"/>
                </a:ext>
              </a:extLst>
            </p:cNvPr>
            <p:cNvSpPr/>
            <p:nvPr/>
          </p:nvSpPr>
          <p:spPr>
            <a:xfrm>
              <a:off x="5717419" y="2728639"/>
              <a:ext cx="451647" cy="1042429"/>
            </a:xfrm>
            <a:custGeom>
              <a:avLst/>
              <a:gdLst>
                <a:gd name="connsiteX0" fmla="*/ 225825 w 451648"/>
                <a:gd name="connsiteY0" fmla="*/ 0 h 1042429"/>
                <a:gd name="connsiteX1" fmla="*/ 240910 w 451648"/>
                <a:gd name="connsiteY1" fmla="*/ 12447 h 1042429"/>
                <a:gd name="connsiteX2" fmla="*/ 451648 w 451648"/>
                <a:gd name="connsiteY2" fmla="*/ 521214 h 1042429"/>
                <a:gd name="connsiteX3" fmla="*/ 240910 w 451648"/>
                <a:gd name="connsiteY3" fmla="*/ 1029982 h 1042429"/>
                <a:gd name="connsiteX4" fmla="*/ 225825 w 451648"/>
                <a:gd name="connsiteY4" fmla="*/ 1042429 h 1042429"/>
                <a:gd name="connsiteX5" fmla="*/ 210739 w 451648"/>
                <a:gd name="connsiteY5" fmla="*/ 1029982 h 1042429"/>
                <a:gd name="connsiteX6" fmla="*/ 0 w 451648"/>
                <a:gd name="connsiteY6" fmla="*/ 521214 h 1042429"/>
                <a:gd name="connsiteX7" fmla="*/ 210739 w 451648"/>
                <a:gd name="connsiteY7" fmla="*/ 12447 h 1042429"/>
                <a:gd name="connsiteX8" fmla="*/ 225825 w 451648"/>
                <a:gd name="connsiteY8" fmla="*/ 0 h 10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48" h="1042429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5" name="Полилиния 3">
              <a:extLst>
                <a:ext uri="{FF2B5EF4-FFF2-40B4-BE49-F238E27FC236}">
                  <a16:creationId xmlns:a16="http://schemas.microsoft.com/office/drawing/2014/main" id="{BF0053C0-6247-58A6-E2D4-A47C42060989}"/>
                </a:ext>
              </a:extLst>
            </p:cNvPr>
            <p:cNvSpPr/>
            <p:nvPr/>
          </p:nvSpPr>
          <p:spPr>
            <a:xfrm>
              <a:off x="5717419" y="3777485"/>
              <a:ext cx="451647" cy="1042429"/>
            </a:xfrm>
            <a:custGeom>
              <a:avLst/>
              <a:gdLst>
                <a:gd name="connsiteX0" fmla="*/ 225825 w 451648"/>
                <a:gd name="connsiteY0" fmla="*/ 0 h 1042429"/>
                <a:gd name="connsiteX1" fmla="*/ 240910 w 451648"/>
                <a:gd name="connsiteY1" fmla="*/ 12447 h 1042429"/>
                <a:gd name="connsiteX2" fmla="*/ 451648 w 451648"/>
                <a:gd name="connsiteY2" fmla="*/ 521214 h 1042429"/>
                <a:gd name="connsiteX3" fmla="*/ 240910 w 451648"/>
                <a:gd name="connsiteY3" fmla="*/ 1029982 h 1042429"/>
                <a:gd name="connsiteX4" fmla="*/ 225825 w 451648"/>
                <a:gd name="connsiteY4" fmla="*/ 1042429 h 1042429"/>
                <a:gd name="connsiteX5" fmla="*/ 210739 w 451648"/>
                <a:gd name="connsiteY5" fmla="*/ 1029982 h 1042429"/>
                <a:gd name="connsiteX6" fmla="*/ 0 w 451648"/>
                <a:gd name="connsiteY6" fmla="*/ 521214 h 1042429"/>
                <a:gd name="connsiteX7" fmla="*/ 210739 w 451648"/>
                <a:gd name="connsiteY7" fmla="*/ 12447 h 1042429"/>
                <a:gd name="connsiteX8" fmla="*/ 225825 w 451648"/>
                <a:gd name="connsiteY8" fmla="*/ 0 h 10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48" h="1042429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6" name="Полилиния 4">
              <a:extLst>
                <a:ext uri="{FF2B5EF4-FFF2-40B4-BE49-F238E27FC236}">
                  <a16:creationId xmlns:a16="http://schemas.microsoft.com/office/drawing/2014/main" id="{5EB67FD2-6BA1-708E-7C97-48FAD7C655BC}"/>
                </a:ext>
              </a:extLst>
            </p:cNvPr>
            <p:cNvSpPr/>
            <p:nvPr/>
          </p:nvSpPr>
          <p:spPr>
            <a:xfrm>
              <a:off x="4959770" y="3579192"/>
              <a:ext cx="979586" cy="390166"/>
            </a:xfrm>
            <a:custGeom>
              <a:avLst/>
              <a:gdLst>
                <a:gd name="connsiteX0" fmla="*/ 489792 w 979586"/>
                <a:gd name="connsiteY0" fmla="*/ 0 h 390166"/>
                <a:gd name="connsiteX1" fmla="*/ 892075 w 979586"/>
                <a:gd name="connsiteY1" fmla="*/ 122880 h 390166"/>
                <a:gd name="connsiteX2" fmla="*/ 979586 w 979586"/>
                <a:gd name="connsiteY2" fmla="*/ 195084 h 390166"/>
                <a:gd name="connsiteX3" fmla="*/ 892075 w 979586"/>
                <a:gd name="connsiteY3" fmla="*/ 267286 h 390166"/>
                <a:gd name="connsiteX4" fmla="*/ 489792 w 979586"/>
                <a:gd name="connsiteY4" fmla="*/ 390166 h 390166"/>
                <a:gd name="connsiteX5" fmla="*/ 87509 w 979586"/>
                <a:gd name="connsiteY5" fmla="*/ 267286 h 390166"/>
                <a:gd name="connsiteX6" fmla="*/ 0 w 979586"/>
                <a:gd name="connsiteY6" fmla="*/ 195084 h 390166"/>
                <a:gd name="connsiteX7" fmla="*/ 87509 w 979586"/>
                <a:gd name="connsiteY7" fmla="*/ 122880 h 390166"/>
                <a:gd name="connsiteX8" fmla="*/ 489792 w 979586"/>
                <a:gd name="connsiteY8" fmla="*/ 0 h 39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586" h="390166">
                  <a:moveTo>
                    <a:pt x="489792" y="0"/>
                  </a:moveTo>
                  <a:cubicBezTo>
                    <a:pt x="638806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6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Полилиния 5">
              <a:extLst>
                <a:ext uri="{FF2B5EF4-FFF2-40B4-BE49-F238E27FC236}">
                  <a16:creationId xmlns:a16="http://schemas.microsoft.com/office/drawing/2014/main" id="{2786F614-6490-BDB1-9B2F-6E8F87BB8BA9}"/>
                </a:ext>
              </a:extLst>
            </p:cNvPr>
            <p:cNvSpPr/>
            <p:nvPr/>
          </p:nvSpPr>
          <p:spPr>
            <a:xfrm>
              <a:off x="4730056" y="2530346"/>
              <a:ext cx="1213188" cy="1243930"/>
            </a:xfrm>
            <a:custGeom>
              <a:avLst/>
              <a:gdLst>
                <a:gd name="connsiteX0" fmla="*/ 719506 w 1213189"/>
                <a:gd name="connsiteY0" fmla="*/ 0 h 1243930"/>
                <a:gd name="connsiteX1" fmla="*/ 1121789 w 1213189"/>
                <a:gd name="connsiteY1" fmla="*/ 122880 h 1243930"/>
                <a:gd name="connsiteX2" fmla="*/ 1213189 w 1213189"/>
                <a:gd name="connsiteY2" fmla="*/ 198292 h 1243930"/>
                <a:gd name="connsiteX3" fmla="*/ 1198103 w 1213189"/>
                <a:gd name="connsiteY3" fmla="*/ 210739 h 1243930"/>
                <a:gd name="connsiteX4" fmla="*/ 987364 w 1213189"/>
                <a:gd name="connsiteY4" fmla="*/ 719506 h 1243930"/>
                <a:gd name="connsiteX5" fmla="*/ 1198103 w 1213189"/>
                <a:gd name="connsiteY5" fmla="*/ 1228274 h 1243930"/>
                <a:gd name="connsiteX6" fmla="*/ 1213189 w 1213189"/>
                <a:gd name="connsiteY6" fmla="*/ 1240721 h 1243930"/>
                <a:gd name="connsiteX7" fmla="*/ 1209300 w 1213189"/>
                <a:gd name="connsiteY7" fmla="*/ 1243930 h 1243930"/>
                <a:gd name="connsiteX8" fmla="*/ 1121789 w 1213189"/>
                <a:gd name="connsiteY8" fmla="*/ 1171726 h 1243930"/>
                <a:gd name="connsiteX9" fmla="*/ 719506 w 1213189"/>
                <a:gd name="connsiteY9" fmla="*/ 1048846 h 1243930"/>
                <a:gd name="connsiteX10" fmla="*/ 317223 w 1213189"/>
                <a:gd name="connsiteY10" fmla="*/ 1171726 h 1243930"/>
                <a:gd name="connsiteX11" fmla="*/ 229714 w 1213189"/>
                <a:gd name="connsiteY11" fmla="*/ 1243930 h 1243930"/>
                <a:gd name="connsiteX12" fmla="*/ 210739 w 1213189"/>
                <a:gd name="connsiteY12" fmla="*/ 1228274 h 1243930"/>
                <a:gd name="connsiteX13" fmla="*/ 0 w 1213189"/>
                <a:gd name="connsiteY13" fmla="*/ 719506 h 1243930"/>
                <a:gd name="connsiteX14" fmla="*/ 719506 w 1213189"/>
                <a:gd name="connsiteY14" fmla="*/ 0 h 12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9" h="1243930">
                  <a:moveTo>
                    <a:pt x="719506" y="0"/>
                  </a:moveTo>
                  <a:cubicBezTo>
                    <a:pt x="868520" y="0"/>
                    <a:pt x="1006955" y="45300"/>
                    <a:pt x="1121789" y="122880"/>
                  </a:cubicBezTo>
                  <a:lnTo>
                    <a:pt x="1213189" y="198292"/>
                  </a:lnTo>
                  <a:lnTo>
                    <a:pt x="1198103" y="210739"/>
                  </a:lnTo>
                  <a:cubicBezTo>
                    <a:pt x="1067898" y="340944"/>
                    <a:pt x="987364" y="520820"/>
                    <a:pt x="987364" y="719506"/>
                  </a:cubicBezTo>
                  <a:cubicBezTo>
                    <a:pt x="987364" y="918192"/>
                    <a:pt x="1067898" y="1098069"/>
                    <a:pt x="1198103" y="1228274"/>
                  </a:cubicBezTo>
                  <a:lnTo>
                    <a:pt x="1213189" y="1240721"/>
                  </a:lnTo>
                  <a:lnTo>
                    <a:pt x="1209300" y="1243930"/>
                  </a:lnTo>
                  <a:lnTo>
                    <a:pt x="1121789" y="1171726"/>
                  </a:lnTo>
                  <a:cubicBezTo>
                    <a:pt x="1006955" y="1094146"/>
                    <a:pt x="868520" y="1048846"/>
                    <a:pt x="719506" y="1048846"/>
                  </a:cubicBezTo>
                  <a:cubicBezTo>
                    <a:pt x="570492" y="1048846"/>
                    <a:pt x="432058" y="1094146"/>
                    <a:pt x="317223" y="1171726"/>
                  </a:cubicBezTo>
                  <a:lnTo>
                    <a:pt x="229714" y="1243930"/>
                  </a:lnTo>
                  <a:lnTo>
                    <a:pt x="210739" y="1228274"/>
                  </a:lnTo>
                  <a:cubicBezTo>
                    <a:pt x="80534" y="1098069"/>
                    <a:pt x="0" y="918192"/>
                    <a:pt x="0" y="719506"/>
                  </a:cubicBezTo>
                  <a:cubicBezTo>
                    <a:pt x="0" y="322134"/>
                    <a:pt x="322134" y="0"/>
                    <a:pt x="719506" y="0"/>
                  </a:cubicBez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" name="Полилиния 6">
              <a:extLst>
                <a:ext uri="{FF2B5EF4-FFF2-40B4-BE49-F238E27FC236}">
                  <a16:creationId xmlns:a16="http://schemas.microsoft.com/office/drawing/2014/main" id="{85AD7E13-5103-8903-005F-A4600D9ED466}"/>
                </a:ext>
              </a:extLst>
            </p:cNvPr>
            <p:cNvSpPr/>
            <p:nvPr/>
          </p:nvSpPr>
          <p:spPr>
            <a:xfrm>
              <a:off x="4730056" y="3774276"/>
              <a:ext cx="1213188" cy="1243928"/>
            </a:xfrm>
            <a:custGeom>
              <a:avLst/>
              <a:gdLst>
                <a:gd name="connsiteX0" fmla="*/ 229714 w 1213189"/>
                <a:gd name="connsiteY0" fmla="*/ 0 h 1243928"/>
                <a:gd name="connsiteX1" fmla="*/ 317223 w 1213189"/>
                <a:gd name="connsiteY1" fmla="*/ 72202 h 1243928"/>
                <a:gd name="connsiteX2" fmla="*/ 719506 w 1213189"/>
                <a:gd name="connsiteY2" fmla="*/ 195082 h 1243928"/>
                <a:gd name="connsiteX3" fmla="*/ 1121789 w 1213189"/>
                <a:gd name="connsiteY3" fmla="*/ 72202 h 1243928"/>
                <a:gd name="connsiteX4" fmla="*/ 1209300 w 1213189"/>
                <a:gd name="connsiteY4" fmla="*/ 0 h 1243928"/>
                <a:gd name="connsiteX5" fmla="*/ 1213189 w 1213189"/>
                <a:gd name="connsiteY5" fmla="*/ 3208 h 1243928"/>
                <a:gd name="connsiteX6" fmla="*/ 1198103 w 1213189"/>
                <a:gd name="connsiteY6" fmla="*/ 15655 h 1243928"/>
                <a:gd name="connsiteX7" fmla="*/ 987364 w 1213189"/>
                <a:gd name="connsiteY7" fmla="*/ 524422 h 1243928"/>
                <a:gd name="connsiteX8" fmla="*/ 1198103 w 1213189"/>
                <a:gd name="connsiteY8" fmla="*/ 1033190 h 1243928"/>
                <a:gd name="connsiteX9" fmla="*/ 1213189 w 1213189"/>
                <a:gd name="connsiteY9" fmla="*/ 1045637 h 1243928"/>
                <a:gd name="connsiteX10" fmla="*/ 1121789 w 1213189"/>
                <a:gd name="connsiteY10" fmla="*/ 1121048 h 1243928"/>
                <a:gd name="connsiteX11" fmla="*/ 719506 w 1213189"/>
                <a:gd name="connsiteY11" fmla="*/ 1243928 h 1243928"/>
                <a:gd name="connsiteX12" fmla="*/ 0 w 1213189"/>
                <a:gd name="connsiteY12" fmla="*/ 524422 h 1243928"/>
                <a:gd name="connsiteX13" fmla="*/ 210739 w 1213189"/>
                <a:gd name="connsiteY13" fmla="*/ 15655 h 1243928"/>
                <a:gd name="connsiteX14" fmla="*/ 229714 w 1213189"/>
                <a:gd name="connsiteY14" fmla="*/ 0 h 124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9" h="1243928">
                  <a:moveTo>
                    <a:pt x="229714" y="0"/>
                  </a:moveTo>
                  <a:lnTo>
                    <a:pt x="317223" y="72202"/>
                  </a:lnTo>
                  <a:cubicBezTo>
                    <a:pt x="432058" y="149782"/>
                    <a:pt x="570492" y="195082"/>
                    <a:pt x="719506" y="195082"/>
                  </a:cubicBezTo>
                  <a:cubicBezTo>
                    <a:pt x="868520" y="195082"/>
                    <a:pt x="1006955" y="149782"/>
                    <a:pt x="1121789" y="72202"/>
                  </a:cubicBezTo>
                  <a:lnTo>
                    <a:pt x="1209300" y="0"/>
                  </a:lnTo>
                  <a:lnTo>
                    <a:pt x="1213189" y="3208"/>
                  </a:lnTo>
                  <a:lnTo>
                    <a:pt x="1198103" y="15655"/>
                  </a:lnTo>
                  <a:cubicBezTo>
                    <a:pt x="1067898" y="145860"/>
                    <a:pt x="987364" y="325736"/>
                    <a:pt x="987364" y="524422"/>
                  </a:cubicBezTo>
                  <a:cubicBezTo>
                    <a:pt x="987364" y="723108"/>
                    <a:pt x="1067898" y="902985"/>
                    <a:pt x="1198103" y="1033190"/>
                  </a:cubicBezTo>
                  <a:lnTo>
                    <a:pt x="1213189" y="1045637"/>
                  </a:lnTo>
                  <a:lnTo>
                    <a:pt x="1121789" y="1121048"/>
                  </a:lnTo>
                  <a:cubicBezTo>
                    <a:pt x="1006955" y="1198628"/>
                    <a:pt x="868520" y="1243928"/>
                    <a:pt x="719506" y="1243928"/>
                  </a:cubicBezTo>
                  <a:cubicBezTo>
                    <a:pt x="322134" y="1243928"/>
                    <a:pt x="0" y="921794"/>
                    <a:pt x="0" y="524422"/>
                  </a:cubicBezTo>
                  <a:cubicBezTo>
                    <a:pt x="0" y="325736"/>
                    <a:pt x="80534" y="145860"/>
                    <a:pt x="210739" y="15655"/>
                  </a:cubicBezTo>
                  <a:lnTo>
                    <a:pt x="2297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Полилиния 7">
              <a:extLst>
                <a:ext uri="{FF2B5EF4-FFF2-40B4-BE49-F238E27FC236}">
                  <a16:creationId xmlns:a16="http://schemas.microsoft.com/office/drawing/2014/main" id="{1A6E6315-4D97-69C5-58F4-DBD760A2887B}"/>
                </a:ext>
              </a:extLst>
            </p:cNvPr>
            <p:cNvSpPr/>
            <p:nvPr/>
          </p:nvSpPr>
          <p:spPr>
            <a:xfrm>
              <a:off x="5947134" y="3579192"/>
              <a:ext cx="979586" cy="390166"/>
            </a:xfrm>
            <a:custGeom>
              <a:avLst/>
              <a:gdLst>
                <a:gd name="connsiteX0" fmla="*/ 489792 w 979586"/>
                <a:gd name="connsiteY0" fmla="*/ 0 h 390166"/>
                <a:gd name="connsiteX1" fmla="*/ 892075 w 979586"/>
                <a:gd name="connsiteY1" fmla="*/ 122880 h 390166"/>
                <a:gd name="connsiteX2" fmla="*/ 979586 w 979586"/>
                <a:gd name="connsiteY2" fmla="*/ 195084 h 390166"/>
                <a:gd name="connsiteX3" fmla="*/ 892075 w 979586"/>
                <a:gd name="connsiteY3" fmla="*/ 267286 h 390166"/>
                <a:gd name="connsiteX4" fmla="*/ 489792 w 979586"/>
                <a:gd name="connsiteY4" fmla="*/ 390166 h 390166"/>
                <a:gd name="connsiteX5" fmla="*/ 87509 w 979586"/>
                <a:gd name="connsiteY5" fmla="*/ 267286 h 390166"/>
                <a:gd name="connsiteX6" fmla="*/ 0 w 979586"/>
                <a:gd name="connsiteY6" fmla="*/ 195084 h 390166"/>
                <a:gd name="connsiteX7" fmla="*/ 87509 w 979586"/>
                <a:gd name="connsiteY7" fmla="*/ 122880 h 390166"/>
                <a:gd name="connsiteX8" fmla="*/ 489792 w 979586"/>
                <a:gd name="connsiteY8" fmla="*/ 0 h 39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586" h="390166">
                  <a:moveTo>
                    <a:pt x="489792" y="0"/>
                  </a:moveTo>
                  <a:cubicBezTo>
                    <a:pt x="638807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7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8">
              <a:extLst>
                <a:ext uri="{FF2B5EF4-FFF2-40B4-BE49-F238E27FC236}">
                  <a16:creationId xmlns:a16="http://schemas.microsoft.com/office/drawing/2014/main" id="{E4FDE03B-D80E-3388-2830-8E9CDD0DDE54}"/>
                </a:ext>
              </a:extLst>
            </p:cNvPr>
            <p:cNvSpPr/>
            <p:nvPr/>
          </p:nvSpPr>
          <p:spPr>
            <a:xfrm>
              <a:off x="5943245" y="2530346"/>
              <a:ext cx="1213187" cy="1243930"/>
            </a:xfrm>
            <a:custGeom>
              <a:avLst/>
              <a:gdLst>
                <a:gd name="connsiteX0" fmla="*/ 493681 w 1213187"/>
                <a:gd name="connsiteY0" fmla="*/ 0 h 1243930"/>
                <a:gd name="connsiteX1" fmla="*/ 1213187 w 1213187"/>
                <a:gd name="connsiteY1" fmla="*/ 719506 h 1243930"/>
                <a:gd name="connsiteX2" fmla="*/ 1002449 w 1213187"/>
                <a:gd name="connsiteY2" fmla="*/ 1228274 h 1243930"/>
                <a:gd name="connsiteX3" fmla="*/ 983475 w 1213187"/>
                <a:gd name="connsiteY3" fmla="*/ 1243930 h 1243930"/>
                <a:gd name="connsiteX4" fmla="*/ 895964 w 1213187"/>
                <a:gd name="connsiteY4" fmla="*/ 1171726 h 1243930"/>
                <a:gd name="connsiteX5" fmla="*/ 493681 w 1213187"/>
                <a:gd name="connsiteY5" fmla="*/ 1048846 h 1243930"/>
                <a:gd name="connsiteX6" fmla="*/ 91398 w 1213187"/>
                <a:gd name="connsiteY6" fmla="*/ 1171726 h 1243930"/>
                <a:gd name="connsiteX7" fmla="*/ 3889 w 1213187"/>
                <a:gd name="connsiteY7" fmla="*/ 1243930 h 1243930"/>
                <a:gd name="connsiteX8" fmla="*/ 0 w 1213187"/>
                <a:gd name="connsiteY8" fmla="*/ 1240721 h 1243930"/>
                <a:gd name="connsiteX9" fmla="*/ 15085 w 1213187"/>
                <a:gd name="connsiteY9" fmla="*/ 1228274 h 1243930"/>
                <a:gd name="connsiteX10" fmla="*/ 225823 w 1213187"/>
                <a:gd name="connsiteY10" fmla="*/ 719506 h 1243930"/>
                <a:gd name="connsiteX11" fmla="*/ 15085 w 1213187"/>
                <a:gd name="connsiteY11" fmla="*/ 210739 h 1243930"/>
                <a:gd name="connsiteX12" fmla="*/ 0 w 1213187"/>
                <a:gd name="connsiteY12" fmla="*/ 198292 h 1243930"/>
                <a:gd name="connsiteX13" fmla="*/ 91398 w 1213187"/>
                <a:gd name="connsiteY13" fmla="*/ 122880 h 1243930"/>
                <a:gd name="connsiteX14" fmla="*/ 493681 w 1213187"/>
                <a:gd name="connsiteY14" fmla="*/ 0 h 12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7" h="1243930">
                  <a:moveTo>
                    <a:pt x="493681" y="0"/>
                  </a:moveTo>
                  <a:cubicBezTo>
                    <a:pt x="891053" y="0"/>
                    <a:pt x="1213187" y="322134"/>
                    <a:pt x="1213187" y="719506"/>
                  </a:cubicBezTo>
                  <a:cubicBezTo>
                    <a:pt x="1213187" y="918192"/>
                    <a:pt x="1132654" y="1098069"/>
                    <a:pt x="1002449" y="1228274"/>
                  </a:cubicBezTo>
                  <a:lnTo>
                    <a:pt x="983475" y="1243930"/>
                  </a:lnTo>
                  <a:lnTo>
                    <a:pt x="895964" y="1171726"/>
                  </a:lnTo>
                  <a:cubicBezTo>
                    <a:pt x="781130" y="1094146"/>
                    <a:pt x="642696" y="1048846"/>
                    <a:pt x="493681" y="1048846"/>
                  </a:cubicBezTo>
                  <a:cubicBezTo>
                    <a:pt x="344667" y="1048846"/>
                    <a:pt x="206233" y="1094146"/>
                    <a:pt x="91398" y="1171726"/>
                  </a:cubicBezTo>
                  <a:lnTo>
                    <a:pt x="3889" y="1243930"/>
                  </a:lnTo>
                  <a:lnTo>
                    <a:pt x="0" y="1240721"/>
                  </a:lnTo>
                  <a:lnTo>
                    <a:pt x="15085" y="1228274"/>
                  </a:lnTo>
                  <a:cubicBezTo>
                    <a:pt x="145290" y="1098069"/>
                    <a:pt x="225823" y="918192"/>
                    <a:pt x="225823" y="719506"/>
                  </a:cubicBezTo>
                  <a:cubicBezTo>
                    <a:pt x="225823" y="520820"/>
                    <a:pt x="145290" y="340944"/>
                    <a:pt x="15085" y="210739"/>
                  </a:cubicBezTo>
                  <a:lnTo>
                    <a:pt x="0" y="198292"/>
                  </a:lnTo>
                  <a:lnTo>
                    <a:pt x="91398" y="122880"/>
                  </a:lnTo>
                  <a:cubicBezTo>
                    <a:pt x="206233" y="45300"/>
                    <a:pt x="344667" y="0"/>
                    <a:pt x="493681" y="0"/>
                  </a:cubicBezTo>
                  <a:close/>
                </a:path>
              </a:pathLst>
            </a:custGeom>
            <a:solidFill>
              <a:srgbClr val="2144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7" name="Полилиния 9">
              <a:extLst>
                <a:ext uri="{FF2B5EF4-FFF2-40B4-BE49-F238E27FC236}">
                  <a16:creationId xmlns:a16="http://schemas.microsoft.com/office/drawing/2014/main" id="{8A336CD7-4BA2-1693-D120-E8111E97B735}"/>
                </a:ext>
              </a:extLst>
            </p:cNvPr>
            <p:cNvSpPr/>
            <p:nvPr/>
          </p:nvSpPr>
          <p:spPr>
            <a:xfrm>
              <a:off x="5943247" y="3774276"/>
              <a:ext cx="1213187" cy="1243928"/>
            </a:xfrm>
            <a:custGeom>
              <a:avLst/>
              <a:gdLst>
                <a:gd name="connsiteX0" fmla="*/ 983475 w 1213187"/>
                <a:gd name="connsiteY0" fmla="*/ 0 h 1243928"/>
                <a:gd name="connsiteX1" fmla="*/ 1002449 w 1213187"/>
                <a:gd name="connsiteY1" fmla="*/ 15655 h 1243928"/>
                <a:gd name="connsiteX2" fmla="*/ 1213187 w 1213187"/>
                <a:gd name="connsiteY2" fmla="*/ 524422 h 1243928"/>
                <a:gd name="connsiteX3" fmla="*/ 493681 w 1213187"/>
                <a:gd name="connsiteY3" fmla="*/ 1243928 h 1243928"/>
                <a:gd name="connsiteX4" fmla="*/ 91398 w 1213187"/>
                <a:gd name="connsiteY4" fmla="*/ 1121048 h 1243928"/>
                <a:gd name="connsiteX5" fmla="*/ 0 w 1213187"/>
                <a:gd name="connsiteY5" fmla="*/ 1045637 h 1243928"/>
                <a:gd name="connsiteX6" fmla="*/ 15085 w 1213187"/>
                <a:gd name="connsiteY6" fmla="*/ 1033190 h 1243928"/>
                <a:gd name="connsiteX7" fmla="*/ 225823 w 1213187"/>
                <a:gd name="connsiteY7" fmla="*/ 524422 h 1243928"/>
                <a:gd name="connsiteX8" fmla="*/ 15085 w 1213187"/>
                <a:gd name="connsiteY8" fmla="*/ 15655 h 1243928"/>
                <a:gd name="connsiteX9" fmla="*/ 0 w 1213187"/>
                <a:gd name="connsiteY9" fmla="*/ 3208 h 1243928"/>
                <a:gd name="connsiteX10" fmla="*/ 3889 w 1213187"/>
                <a:gd name="connsiteY10" fmla="*/ 0 h 1243928"/>
                <a:gd name="connsiteX11" fmla="*/ 91398 w 1213187"/>
                <a:gd name="connsiteY11" fmla="*/ 72202 h 1243928"/>
                <a:gd name="connsiteX12" fmla="*/ 493681 w 1213187"/>
                <a:gd name="connsiteY12" fmla="*/ 195082 h 1243928"/>
                <a:gd name="connsiteX13" fmla="*/ 895964 w 1213187"/>
                <a:gd name="connsiteY13" fmla="*/ 72202 h 1243928"/>
                <a:gd name="connsiteX14" fmla="*/ 983475 w 1213187"/>
                <a:gd name="connsiteY14" fmla="*/ 0 h 124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7" h="1243928">
                  <a:moveTo>
                    <a:pt x="983475" y="0"/>
                  </a:moveTo>
                  <a:lnTo>
                    <a:pt x="1002449" y="15655"/>
                  </a:lnTo>
                  <a:cubicBezTo>
                    <a:pt x="1132654" y="145860"/>
                    <a:pt x="1213187" y="325736"/>
                    <a:pt x="1213187" y="524422"/>
                  </a:cubicBezTo>
                  <a:cubicBezTo>
                    <a:pt x="1213187" y="921794"/>
                    <a:pt x="891053" y="1243928"/>
                    <a:pt x="493681" y="1243928"/>
                  </a:cubicBezTo>
                  <a:cubicBezTo>
                    <a:pt x="344667" y="1243928"/>
                    <a:pt x="206233" y="1198628"/>
                    <a:pt x="91398" y="1121048"/>
                  </a:cubicBezTo>
                  <a:lnTo>
                    <a:pt x="0" y="1045637"/>
                  </a:lnTo>
                  <a:lnTo>
                    <a:pt x="15085" y="1033190"/>
                  </a:lnTo>
                  <a:cubicBezTo>
                    <a:pt x="145290" y="902985"/>
                    <a:pt x="225823" y="723108"/>
                    <a:pt x="225823" y="524422"/>
                  </a:cubicBezTo>
                  <a:cubicBezTo>
                    <a:pt x="225823" y="325736"/>
                    <a:pt x="145290" y="145860"/>
                    <a:pt x="15085" y="15655"/>
                  </a:cubicBezTo>
                  <a:lnTo>
                    <a:pt x="0" y="3208"/>
                  </a:lnTo>
                  <a:lnTo>
                    <a:pt x="3889" y="0"/>
                  </a:lnTo>
                  <a:lnTo>
                    <a:pt x="91398" y="72202"/>
                  </a:lnTo>
                  <a:cubicBezTo>
                    <a:pt x="206233" y="149782"/>
                    <a:pt x="344667" y="195082"/>
                    <a:pt x="493681" y="195082"/>
                  </a:cubicBezTo>
                  <a:cubicBezTo>
                    <a:pt x="642696" y="195082"/>
                    <a:pt x="781130" y="149782"/>
                    <a:pt x="895964" y="72202"/>
                  </a:cubicBezTo>
                  <a:lnTo>
                    <a:pt x="983475" y="0"/>
                  </a:lnTo>
                  <a:close/>
                </a:path>
              </a:pathLst>
            </a:custGeom>
            <a:solidFill>
              <a:srgbClr val="AECC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43" name="Picture 5" descr="Trophy with solid fill">
            <a:extLst>
              <a:ext uri="{FF2B5EF4-FFF2-40B4-BE49-F238E27FC236}">
                <a16:creationId xmlns:a16="http://schemas.microsoft.com/office/drawing/2014/main" id="{65B48112-25AA-2EE2-3CF8-120C41D29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03312" y="1751979"/>
            <a:ext cx="916569" cy="916569"/>
          </a:xfrm>
          <a:prstGeom prst="rect">
            <a:avLst/>
          </a:prstGeom>
          <a:ln>
            <a:noFill/>
          </a:ln>
        </p:spPr>
      </p:pic>
      <p:pic>
        <p:nvPicPr>
          <p:cNvPr id="45" name="Graphic 44" descr="Lights On with solid fill">
            <a:extLst>
              <a:ext uri="{FF2B5EF4-FFF2-40B4-BE49-F238E27FC236}">
                <a16:creationId xmlns:a16="http://schemas.microsoft.com/office/drawing/2014/main" id="{89CF18C5-9CBE-CC20-A94E-B17190D73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045" y="1732850"/>
            <a:ext cx="954823" cy="954823"/>
          </a:xfrm>
          <a:prstGeom prst="rect">
            <a:avLst/>
          </a:prstGeom>
        </p:spPr>
      </p:pic>
      <p:pic>
        <p:nvPicPr>
          <p:cNvPr id="47" name="Graphic 46" descr="Network with solid fill">
            <a:extLst>
              <a:ext uri="{FF2B5EF4-FFF2-40B4-BE49-F238E27FC236}">
                <a16:creationId xmlns:a16="http://schemas.microsoft.com/office/drawing/2014/main" id="{641B9C17-61ED-066E-D4CD-F1460DF846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2046" y="3340533"/>
            <a:ext cx="914400" cy="914400"/>
          </a:xfrm>
          <a:prstGeom prst="rect">
            <a:avLst/>
          </a:prstGeom>
        </p:spPr>
      </p:pic>
      <p:pic>
        <p:nvPicPr>
          <p:cNvPr id="49" name="Graphic 48" descr="Head with gears with solid fill">
            <a:extLst>
              <a:ext uri="{FF2B5EF4-FFF2-40B4-BE49-F238E27FC236}">
                <a16:creationId xmlns:a16="http://schemas.microsoft.com/office/drawing/2014/main" id="{81DED074-FB37-070B-3D5D-E49F5C162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666203" y="3353201"/>
            <a:ext cx="1009489" cy="104032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DA1712-1565-A835-5FD2-864615F04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E7FEF5-3666-3EEE-B6FA-6B472F393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40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9763-0497-2B87-8647-7CA466D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3267" y="2047021"/>
            <a:ext cx="5642276" cy="3386100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Focus on the value in relationships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Internalize relevant externalities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Define meaningful incentive system for compliance between value chain entities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+mn-lt"/>
              </a:rPr>
              <a:t>At all levels of organizations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Address economic pressures in value chain by 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balancing costs and profits 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A855A7-DD81-CB00-42A6-4BCC8B761C3D}"/>
              </a:ext>
            </a:extLst>
          </p:cNvPr>
          <p:cNvGrpSpPr/>
          <p:nvPr/>
        </p:nvGrpSpPr>
        <p:grpSpPr>
          <a:xfrm>
            <a:off x="726584" y="1586723"/>
            <a:ext cx="2153348" cy="2153348"/>
            <a:chOff x="2381" y="1514739"/>
            <a:chExt cx="2389187" cy="2389187"/>
          </a:xfrm>
          <a:solidFill>
            <a:srgbClr val="55A932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22D90E-5990-3B83-E95C-25C0E1276AC5}"/>
                </a:ext>
              </a:extLst>
            </p:cNvPr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4BAF8988-C0C9-0F97-2B76-60D306465CD0}"/>
                </a:ext>
              </a:extLst>
            </p:cNvPr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82550" rIns="131485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DDBF03C-743C-DF30-0A26-9CFEE209882D}"/>
              </a:ext>
            </a:extLst>
          </p:cNvPr>
          <p:cNvSpPr txBox="1"/>
          <p:nvPr/>
        </p:nvSpPr>
        <p:spPr>
          <a:xfrm>
            <a:off x="3313267" y="1304000"/>
            <a:ext cx="457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>
                <a:solidFill>
                  <a:srgbClr val="55A932"/>
                </a:solidFill>
                <a:latin typeface="+mj-lt"/>
                <a:ea typeface="Rubik Light" charset="0"/>
                <a:cs typeface="Rubik Light" charset="0"/>
              </a:rPr>
              <a:t>Adjust to Reward Significance</a:t>
            </a:r>
            <a:br>
              <a:rPr lang="en-US" sz="1800" b="1" dirty="0">
                <a:solidFill>
                  <a:srgbClr val="55A932"/>
                </a:solidFill>
                <a:latin typeface="+mj-lt"/>
                <a:ea typeface="Rubik Light" charset="0"/>
                <a:cs typeface="Rubik Light" charset="0"/>
              </a:rPr>
            </a:br>
            <a:r>
              <a:rPr lang="en-US" sz="1800" b="1" dirty="0">
                <a:solidFill>
                  <a:srgbClr val="55A932"/>
                </a:solidFill>
                <a:latin typeface="+mj-lt"/>
                <a:ea typeface="Rubik Light" charset="0"/>
                <a:cs typeface="Rubik Light" charset="0"/>
              </a:rPr>
              <a:t>in Relationships</a:t>
            </a:r>
          </a:p>
        </p:txBody>
      </p:sp>
      <p:pic>
        <p:nvPicPr>
          <p:cNvPr id="6" name="Picture 5" descr="Trophy with solid fill">
            <a:extLst>
              <a:ext uri="{FF2B5EF4-FFF2-40B4-BE49-F238E27FC236}">
                <a16:creationId xmlns:a16="http://schemas.microsoft.com/office/drawing/2014/main" id="{7C678603-7645-D318-7BE5-53A6E39A7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8928" y="1998080"/>
            <a:ext cx="1298448" cy="1298448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09526-A3E5-5F01-E52D-C4A52B5CA685}"/>
              </a:ext>
            </a:extLst>
          </p:cNvPr>
          <p:cNvSpPr txBox="1">
            <a:spLocks/>
          </p:cNvSpPr>
          <p:nvPr/>
        </p:nvSpPr>
        <p:spPr>
          <a:xfrm>
            <a:off x="201168" y="155448"/>
            <a:ext cx="8418926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en-US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Proof </a:t>
            </a: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Packaging Approach </a:t>
            </a:r>
          </a:p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Elements</a:t>
            </a:r>
            <a:b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608CC-5B5F-39EA-4924-BB1897AF7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09F9F-0D1F-8BF8-0273-A62C606A4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9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9763-0497-2B87-8647-7CA466D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3267" y="1777119"/>
            <a:ext cx="5642276" cy="33861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Top-down focus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Shift from legal protection to inspiring action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Define role of PFAS and other Chemicals of Concern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in UNSDGs, ESGs and CSV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Establish Value Chain linkages with all entities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in the Value Chain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Redefine productivity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A855A7-DD81-CB00-42A6-4BCC8B761C3D}"/>
              </a:ext>
            </a:extLst>
          </p:cNvPr>
          <p:cNvGrpSpPr/>
          <p:nvPr/>
        </p:nvGrpSpPr>
        <p:grpSpPr>
          <a:xfrm>
            <a:off x="726584" y="1586723"/>
            <a:ext cx="2153348" cy="2153348"/>
            <a:chOff x="2381" y="1514739"/>
            <a:chExt cx="2389187" cy="2389187"/>
          </a:xfrm>
          <a:solidFill>
            <a:srgbClr val="21448E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22D90E-5990-3B83-E95C-25C0E1276AC5}"/>
                </a:ext>
              </a:extLst>
            </p:cNvPr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4BAF8988-C0C9-0F97-2B76-60D306465CD0}"/>
                </a:ext>
              </a:extLst>
            </p:cNvPr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82550" rIns="131485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DDBF03C-743C-DF30-0A26-9CFEE209882D}"/>
              </a:ext>
            </a:extLst>
          </p:cNvPr>
          <p:cNvSpPr txBox="1"/>
          <p:nvPr/>
        </p:nvSpPr>
        <p:spPr>
          <a:xfrm>
            <a:off x="3313267" y="1304000"/>
            <a:ext cx="457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21448E"/>
                </a:solidFill>
                <a:latin typeface="+mj-lt"/>
              </a:rPr>
              <a:t>Inspire from the Top</a:t>
            </a:r>
          </a:p>
        </p:txBody>
      </p:sp>
      <p:pic>
        <p:nvPicPr>
          <p:cNvPr id="8" name="Graphic 7" descr="Lights On with solid fill">
            <a:extLst>
              <a:ext uri="{FF2B5EF4-FFF2-40B4-BE49-F238E27FC236}">
                <a16:creationId xmlns:a16="http://schemas.microsoft.com/office/drawing/2014/main" id="{567F7690-6735-F45A-9310-B21B3CB5A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802" y="1913503"/>
            <a:ext cx="1398911" cy="13989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F9EA17C-5E29-12CE-1885-3028FFF2254B}"/>
              </a:ext>
            </a:extLst>
          </p:cNvPr>
          <p:cNvSpPr txBox="1">
            <a:spLocks/>
          </p:cNvSpPr>
          <p:nvPr/>
        </p:nvSpPr>
        <p:spPr>
          <a:xfrm>
            <a:off x="201168" y="155448"/>
            <a:ext cx="8342895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en-US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Proof </a:t>
            </a: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Packaging Approach </a:t>
            </a:r>
          </a:p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Elements</a:t>
            </a:r>
            <a:b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7EACC6-5FDF-64EF-18D4-55E4B2F2F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AAD59-3CCB-CDD1-745F-75BA693F3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0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9763-0497-2B87-8647-7CA466D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3267" y="1777119"/>
            <a:ext cx="5642276" cy="3386100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Move beyond Taskforces to actual work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Build a Chain of Custody to instill confidence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reduce fraud and add value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Deliver on shared innovations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Deliver on joint systems solutions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Work toward harmonized standards to avoid a 2-tier system in which some citizens are protected for chemicals of concern by regulations and some are not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A855A7-DD81-CB00-42A6-4BCC8B761C3D}"/>
              </a:ext>
            </a:extLst>
          </p:cNvPr>
          <p:cNvGrpSpPr/>
          <p:nvPr/>
        </p:nvGrpSpPr>
        <p:grpSpPr>
          <a:xfrm>
            <a:off x="726584" y="1586723"/>
            <a:ext cx="2153348" cy="2153348"/>
            <a:chOff x="2381" y="1514739"/>
            <a:chExt cx="2389187" cy="2389187"/>
          </a:xfrm>
          <a:solidFill>
            <a:srgbClr val="92D050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22D90E-5990-3B83-E95C-25C0E1276AC5}"/>
                </a:ext>
              </a:extLst>
            </p:cNvPr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4BAF8988-C0C9-0F97-2B76-60D306465CD0}"/>
                </a:ext>
              </a:extLst>
            </p:cNvPr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82550" rIns="131485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DDBF03C-743C-DF30-0A26-9CFEE209882D}"/>
              </a:ext>
            </a:extLst>
          </p:cNvPr>
          <p:cNvSpPr txBox="1"/>
          <p:nvPr/>
        </p:nvSpPr>
        <p:spPr>
          <a:xfrm>
            <a:off x="3313267" y="1304000"/>
            <a:ext cx="457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>
                <a:solidFill>
                  <a:srgbClr val="AECC45"/>
                </a:solidFill>
                <a:latin typeface="+mj-lt"/>
                <a:ea typeface="Rubik Light" charset="0"/>
                <a:cs typeface="Rubik Light" charset="0"/>
              </a:rPr>
              <a:t>Share Work</a:t>
            </a:r>
          </a:p>
        </p:txBody>
      </p:sp>
      <p:pic>
        <p:nvPicPr>
          <p:cNvPr id="2" name="Graphic 1" descr="Network with solid fill">
            <a:extLst>
              <a:ext uri="{FF2B5EF4-FFF2-40B4-BE49-F238E27FC236}">
                <a16:creationId xmlns:a16="http://schemas.microsoft.com/office/drawing/2014/main" id="{BAC7E7CD-634D-9FDA-68D6-93924CBFC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444" y="1999583"/>
            <a:ext cx="1327627" cy="1327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4FBAD1-BA25-4767-4BB1-6F7C745FDC75}"/>
              </a:ext>
            </a:extLst>
          </p:cNvPr>
          <p:cNvSpPr txBox="1">
            <a:spLocks/>
          </p:cNvSpPr>
          <p:nvPr/>
        </p:nvSpPr>
        <p:spPr>
          <a:xfrm>
            <a:off x="201168" y="155448"/>
            <a:ext cx="8342895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en-US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Proof </a:t>
            </a: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Packaging Approach </a:t>
            </a:r>
          </a:p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Elements</a:t>
            </a:r>
            <a:b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53E44-EDC4-72BF-3662-F38F0B70B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F08C3-F524-6B24-E07C-7C7217665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5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9763-0497-2B87-8647-7CA466D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1555" y="2005860"/>
            <a:ext cx="5642276" cy="33861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Manage Human knowledge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Involve inhouse and out-of-house seasoned experts</a:t>
            </a:r>
          </a:p>
          <a:p>
            <a:pPr>
              <a:spcBef>
                <a:spcPts val="0"/>
              </a:spcBef>
            </a:pP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Manage Social Knowledge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Focus collectively on sources of PFAS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Define what regrettable substitutions should not be used</a:t>
            </a:r>
          </a:p>
          <a:p>
            <a:pPr>
              <a:spcBef>
                <a:spcPts val="0"/>
              </a:spcBef>
            </a:pP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Manage Structured Knowledge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Define and share what is needed for joint systems solutions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Share knowledge transfer at all organizational levels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A855A7-DD81-CB00-42A6-4BCC8B761C3D}"/>
              </a:ext>
            </a:extLst>
          </p:cNvPr>
          <p:cNvGrpSpPr/>
          <p:nvPr/>
        </p:nvGrpSpPr>
        <p:grpSpPr>
          <a:xfrm>
            <a:off x="726584" y="1586723"/>
            <a:ext cx="2153348" cy="2153348"/>
            <a:chOff x="2381" y="1514739"/>
            <a:chExt cx="2389187" cy="2389187"/>
          </a:xfrm>
          <a:solidFill>
            <a:schemeClr val="accent2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22D90E-5990-3B83-E95C-25C0E1276AC5}"/>
                </a:ext>
              </a:extLst>
            </p:cNvPr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4BAF8988-C0C9-0F97-2B76-60D306465CD0}"/>
                </a:ext>
              </a:extLst>
            </p:cNvPr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82550" rIns="131485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DDBF03C-743C-DF30-0A26-9CFEE209882D}"/>
              </a:ext>
            </a:extLst>
          </p:cNvPr>
          <p:cNvSpPr txBox="1"/>
          <p:nvPr/>
        </p:nvSpPr>
        <p:spPr>
          <a:xfrm>
            <a:off x="3331555" y="1532741"/>
            <a:ext cx="457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>
                <a:solidFill>
                  <a:schemeClr val="accent2"/>
                </a:solidFill>
                <a:latin typeface="+mj-lt"/>
                <a:ea typeface="Rubik Light" charset="0"/>
                <a:cs typeface="Rubik Light" charset="0"/>
              </a:rPr>
              <a:t>Manage Knowledge</a:t>
            </a:r>
          </a:p>
        </p:txBody>
      </p:sp>
      <p:pic>
        <p:nvPicPr>
          <p:cNvPr id="5" name="Graphic 4" descr="Head with gears with solid fill">
            <a:extLst>
              <a:ext uri="{FF2B5EF4-FFF2-40B4-BE49-F238E27FC236}">
                <a16:creationId xmlns:a16="http://schemas.microsoft.com/office/drawing/2014/main" id="{A2D4AA03-4306-8EB5-B8AE-182C0CA13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7654" y="2022654"/>
            <a:ext cx="1243506" cy="12814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366B5C-6EB2-B27F-AE86-431718E59F24}"/>
              </a:ext>
            </a:extLst>
          </p:cNvPr>
          <p:cNvSpPr txBox="1">
            <a:spLocks/>
          </p:cNvSpPr>
          <p:nvPr/>
        </p:nvSpPr>
        <p:spPr>
          <a:xfrm>
            <a:off x="201168" y="155448"/>
            <a:ext cx="8361183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en-US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Proof </a:t>
            </a: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Packaging Approach </a:t>
            </a:r>
          </a:p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Elements</a:t>
            </a:r>
            <a:b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8A78D8-96AC-AD4E-925E-21C2A6DF9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B9090-E846-F4E0-19E9-FE99BE04A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1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C4E803-0A2B-4381-B8A0-AE1EE24F3A56}"/>
              </a:ext>
            </a:extLst>
          </p:cNvPr>
          <p:cNvSpPr/>
          <p:nvPr/>
        </p:nvSpPr>
        <p:spPr>
          <a:xfrm>
            <a:off x="0" y="4929187"/>
            <a:ext cx="9144000" cy="214313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BA6AB5-E07D-41A5-A9D7-30A0A053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pc="-17" dirty="0">
                <a:solidFill>
                  <a:srgbClr val="1D5AB3"/>
                </a:solidFill>
              </a:rPr>
              <a:t>ABOUT PTR </a:t>
            </a:r>
            <a:br>
              <a:rPr lang="en-US" b="1" spc="-17" dirty="0">
                <a:solidFill>
                  <a:srgbClr val="1D5AB3"/>
                </a:solidFill>
              </a:rPr>
            </a:br>
            <a:r>
              <a:rPr lang="en-US" b="1" dirty="0">
                <a:solidFill>
                  <a:schemeClr val="tx1"/>
                </a:solidFill>
                <a:latin typeface="Rubik Light" panose="02000604000000020004" pitchFamily="2" charset="-79"/>
                <a:cs typeface="Rubik Light" panose="02000604000000020004" pitchFamily="2" charset="-79"/>
              </a:rPr>
              <a:t>Claire Sand </a:t>
            </a:r>
            <a:r>
              <a:rPr lang="en-US" b="1" dirty="0">
                <a:ea typeface="+mn-lt"/>
                <a:cs typeface="+mn-lt"/>
              </a:rPr>
              <a:t>thinks “all food packaging all the time”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5D1DE-AF2B-45F1-B831-1D9400841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A98C3-F775-442A-8494-0860167D42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7F4C1CB9-7238-4301-9C85-43388C6C85DB}"/>
              </a:ext>
            </a:extLst>
          </p:cNvPr>
          <p:cNvSpPr/>
          <p:nvPr/>
        </p:nvSpPr>
        <p:spPr>
          <a:xfrm>
            <a:off x="1626591" y="4541627"/>
            <a:ext cx="893527" cy="23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844B303D-C03D-4250-B9EC-929436834A46}"/>
              </a:ext>
            </a:extLst>
          </p:cNvPr>
          <p:cNvSpPr/>
          <p:nvPr/>
        </p:nvSpPr>
        <p:spPr>
          <a:xfrm>
            <a:off x="1794306" y="3960874"/>
            <a:ext cx="564962" cy="416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3F883478-885A-42CF-8AD4-E3223EC79884}"/>
              </a:ext>
            </a:extLst>
          </p:cNvPr>
          <p:cNvSpPr txBox="1"/>
          <p:nvPr/>
        </p:nvSpPr>
        <p:spPr>
          <a:xfrm>
            <a:off x="5025963" y="4676763"/>
            <a:ext cx="1509592" cy="12182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Editorial</a:t>
            </a:r>
            <a:r>
              <a:rPr sz="675" b="1" i="1" spc="-1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Board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74467501-176D-4F89-89CF-850474431515}"/>
              </a:ext>
            </a:extLst>
          </p:cNvPr>
          <p:cNvSpPr txBox="1"/>
          <p:nvPr/>
        </p:nvSpPr>
        <p:spPr>
          <a:xfrm>
            <a:off x="3882228" y="4404380"/>
            <a:ext cx="1256144" cy="12182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lang="en-US"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Associate Editor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9E499B4B-E8CA-4380-B21F-38C27A6A86BD}"/>
              </a:ext>
            </a:extLst>
          </p:cNvPr>
          <p:cNvSpPr txBox="1"/>
          <p:nvPr/>
        </p:nvSpPr>
        <p:spPr>
          <a:xfrm>
            <a:off x="4928761" y="3741604"/>
            <a:ext cx="711404" cy="37830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lang="en-US" sz="675" b="1" i="1" spc="-23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CoChair  </a:t>
            </a:r>
          </a:p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sz="675" b="1" i="1" spc="-8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Consortium  </a:t>
            </a:r>
            <a:r>
              <a:rPr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on </a:t>
            </a:r>
            <a:endParaRPr lang="en-US" sz="675" b="1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Food</a:t>
            </a:r>
            <a:r>
              <a:rPr sz="675" b="1" i="1" spc="-3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675" b="1" i="1" spc="-1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Waste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4AC42329-918A-47B1-95EF-B89F4F10F918}"/>
              </a:ext>
            </a:extLst>
          </p:cNvPr>
          <p:cNvSpPr/>
          <p:nvPr/>
        </p:nvSpPr>
        <p:spPr>
          <a:xfrm>
            <a:off x="3929188" y="4586972"/>
            <a:ext cx="1509592" cy="233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E5D62ED6-86D9-4BA8-AF1B-68C04481F384}"/>
              </a:ext>
            </a:extLst>
          </p:cNvPr>
          <p:cNvSpPr/>
          <p:nvPr/>
        </p:nvSpPr>
        <p:spPr>
          <a:xfrm>
            <a:off x="4046808" y="4019338"/>
            <a:ext cx="902882" cy="336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0D29BCA6-37A3-4837-90F3-090EAF7D1046}"/>
              </a:ext>
            </a:extLst>
          </p:cNvPr>
          <p:cNvSpPr/>
          <p:nvPr/>
        </p:nvSpPr>
        <p:spPr>
          <a:xfrm>
            <a:off x="7540664" y="4384401"/>
            <a:ext cx="413743" cy="457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4DBE2B2-F589-4152-89D1-E433DB0C6E8A}"/>
              </a:ext>
            </a:extLst>
          </p:cNvPr>
          <p:cNvCxnSpPr>
            <a:cxnSpLocks/>
          </p:cNvCxnSpPr>
          <p:nvPr/>
        </p:nvCxnSpPr>
        <p:spPr>
          <a:xfrm>
            <a:off x="7493931" y="3893190"/>
            <a:ext cx="0" cy="52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148">
            <a:extLst>
              <a:ext uri="{FF2B5EF4-FFF2-40B4-BE49-F238E27FC236}">
                <a16:creationId xmlns:a16="http://schemas.microsoft.com/office/drawing/2014/main" id="{114010CF-B882-4233-A7DB-4CEA04A5A1F0}"/>
              </a:ext>
            </a:extLst>
          </p:cNvPr>
          <p:cNvSpPr txBox="1"/>
          <p:nvPr/>
        </p:nvSpPr>
        <p:spPr>
          <a:xfrm>
            <a:off x="1954671" y="4939771"/>
            <a:ext cx="5421266" cy="171056"/>
          </a:xfrm>
          <a:prstGeom prst="rect">
            <a:avLst/>
          </a:prstGeom>
        </p:spPr>
        <p:txBody>
          <a:bodyPr vert="horz" wrap="square" lIns="0" tIns="7985" rIns="0" bIns="0" rtlCol="0">
            <a:spAutoFit/>
          </a:bodyPr>
          <a:lstStyle/>
          <a:p>
            <a:pPr marL="8405" defTabSz="605150">
              <a:spcBef>
                <a:spcPts val="63"/>
              </a:spcBef>
            </a:pPr>
            <a:r>
              <a:rPr sz="1059" b="1" i="1" spc="-3" dirty="0">
                <a:solidFill>
                  <a:schemeClr val="bg1"/>
                </a:solidFill>
                <a:latin typeface="Arial Narrow"/>
                <a:cs typeface="Arial Narrow"/>
              </a:rPr>
              <a:t>612.807.5341 / </a:t>
            </a:r>
            <a:r>
              <a:rPr sz="1059" b="1" i="1" u="heavy" spc="-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claire@packagingtechnologyandresearch.com</a:t>
            </a:r>
            <a:r>
              <a:rPr sz="1059" b="1" i="1" spc="-7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sz="1059" b="1" i="1" spc="-3" dirty="0">
                <a:solidFill>
                  <a:schemeClr val="bg1"/>
                </a:solidFill>
                <a:latin typeface="Arial Narrow"/>
                <a:cs typeface="Arial Narrow"/>
              </a:rPr>
              <a:t>/</a:t>
            </a:r>
            <a:r>
              <a:rPr sz="1059" b="1" i="1" spc="188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Pac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kaging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T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echnology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nd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R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esearch.com</a:t>
            </a:r>
            <a:endParaRPr sz="1059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5640D-AD69-4901-BC9D-14BD879520A5}"/>
              </a:ext>
            </a:extLst>
          </p:cNvPr>
          <p:cNvSpPr txBox="1"/>
          <p:nvPr/>
        </p:nvSpPr>
        <p:spPr>
          <a:xfrm>
            <a:off x="528269" y="3395559"/>
            <a:ext cx="8066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</a:t>
            </a:r>
          </a:p>
        </p:txBody>
      </p:sp>
      <p:pic>
        <p:nvPicPr>
          <p:cNvPr id="10" name="Picture 9" descr="A close up of text on a screen&#10;&#10;Description automatically generated">
            <a:extLst>
              <a:ext uri="{FF2B5EF4-FFF2-40B4-BE49-F238E27FC236}">
                <a16:creationId xmlns:a16="http://schemas.microsoft.com/office/drawing/2014/main" id="{E3BE84FD-7666-4E6B-AF55-D40C546A4E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7" y="3958102"/>
            <a:ext cx="1360415" cy="5616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38E1EFC-E26D-490E-B877-53A6DE01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02" y="4497016"/>
            <a:ext cx="349459" cy="3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11">
            <a:extLst>
              <a:ext uri="{FF2B5EF4-FFF2-40B4-BE49-F238E27FC236}">
                <a16:creationId xmlns:a16="http://schemas.microsoft.com/office/drawing/2014/main" id="{9F96ECEA-C7BF-4733-AF79-0F7B10203813}"/>
              </a:ext>
            </a:extLst>
          </p:cNvPr>
          <p:cNvSpPr txBox="1"/>
          <p:nvPr/>
        </p:nvSpPr>
        <p:spPr>
          <a:xfrm>
            <a:off x="6720338" y="4486287"/>
            <a:ext cx="744062" cy="3302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Reviewer</a:t>
            </a:r>
            <a:endParaRPr lang="en-US"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National Science Foundation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6528E850-B3BE-41AE-9C6C-DD28C6F6B1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" y="1169896"/>
            <a:ext cx="1583513" cy="214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object 26">
            <a:extLst>
              <a:ext uri="{FF2B5EF4-FFF2-40B4-BE49-F238E27FC236}">
                <a16:creationId xmlns:a16="http://schemas.microsoft.com/office/drawing/2014/main" id="{0A81BF49-267A-4966-91F9-8C696E65B3D9}"/>
              </a:ext>
            </a:extLst>
          </p:cNvPr>
          <p:cNvSpPr txBox="1"/>
          <p:nvPr/>
        </p:nvSpPr>
        <p:spPr>
          <a:xfrm>
            <a:off x="7850506" y="4019513"/>
            <a:ext cx="1307163" cy="3430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Riester-Davis-Brody </a:t>
            </a:r>
          </a:p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Food Packaging </a:t>
            </a:r>
          </a:p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Lifetime Achievement Award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51C234-0CE0-4609-B456-0DDD22F96BFE}"/>
              </a:ext>
            </a:extLst>
          </p:cNvPr>
          <p:cNvSpPr txBox="1"/>
          <p:nvPr/>
        </p:nvSpPr>
        <p:spPr>
          <a:xfrm>
            <a:off x="7850506" y="3395560"/>
            <a:ext cx="9927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</a:t>
            </a:r>
          </a:p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DE1F64-B163-4872-BB67-21F38D9618DC}"/>
              </a:ext>
            </a:extLst>
          </p:cNvPr>
          <p:cNvSpPr txBox="1"/>
          <p:nvPr/>
        </p:nvSpPr>
        <p:spPr>
          <a:xfrm>
            <a:off x="1596070" y="3395560"/>
            <a:ext cx="96143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Adjunct </a:t>
            </a:r>
          </a:p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40FAAA-CAF5-4268-9CAB-F0F795406D64}"/>
              </a:ext>
            </a:extLst>
          </p:cNvPr>
          <p:cNvSpPr txBox="1"/>
          <p:nvPr/>
        </p:nvSpPr>
        <p:spPr>
          <a:xfrm>
            <a:off x="3953168" y="3395559"/>
            <a:ext cx="35407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Leadership &amp; Editorial Boards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CF39C2-C14E-475B-9724-CCBBB7DAFE75}"/>
              </a:ext>
            </a:extLst>
          </p:cNvPr>
          <p:cNvSpPr txBox="1"/>
          <p:nvPr/>
        </p:nvSpPr>
        <p:spPr>
          <a:xfrm>
            <a:off x="2594915" y="3395560"/>
            <a:ext cx="13391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</a:t>
            </a:r>
          </a:p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Columnist</a:t>
            </a:r>
          </a:p>
        </p:txBody>
      </p:sp>
      <p:pic>
        <p:nvPicPr>
          <p:cNvPr id="16" name="Picture 2" descr="packagingdigest.com">
            <a:extLst>
              <a:ext uri="{FF2B5EF4-FFF2-40B4-BE49-F238E27FC236}">
                <a16:creationId xmlns:a16="http://schemas.microsoft.com/office/drawing/2014/main" id="{AA58679F-FCCE-43DF-8694-D350106B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84" y="4412497"/>
            <a:ext cx="893526" cy="2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0D0E66-C7D6-4529-904B-0BCD2F5DD6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0854" y="4051621"/>
            <a:ext cx="1184905" cy="269948"/>
          </a:xfrm>
          <a:prstGeom prst="rect">
            <a:avLst/>
          </a:prstGeom>
        </p:spPr>
      </p:pic>
      <p:pic>
        <p:nvPicPr>
          <p:cNvPr id="1028" name="Picture 4" descr="Home | For People + The Planet">
            <a:extLst>
              <a:ext uri="{FF2B5EF4-FFF2-40B4-BE49-F238E27FC236}">
                <a16:creationId xmlns:a16="http://schemas.microsoft.com/office/drawing/2014/main" id="{8AE315D7-A0A0-4B2D-8BDA-F55F7594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27" y="3741992"/>
            <a:ext cx="1089005" cy="2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73E7E96-A98A-4202-84AB-1CCF7337AB34}"/>
              </a:ext>
            </a:extLst>
          </p:cNvPr>
          <p:cNvSpPr txBox="1"/>
          <p:nvPr/>
        </p:nvSpPr>
        <p:spPr>
          <a:xfrm>
            <a:off x="6737008" y="3719051"/>
            <a:ext cx="744062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75" b="1" i="1" kern="1000" dirty="0">
                <a:solidFill>
                  <a:srgbClr val="F06E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Advisor </a:t>
            </a:r>
          </a:p>
          <a:p>
            <a:pPr algn="ctr"/>
            <a:r>
              <a:rPr lang="en-US" sz="675" b="1" i="1" kern="1000" dirty="0">
                <a:solidFill>
                  <a:srgbClr val="F06E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 Waste Repackaged</a:t>
            </a:r>
            <a:endParaRPr lang="en-US" sz="675" b="1" i="1" dirty="0">
              <a:solidFill>
                <a:srgbClr val="F06E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0" name="Picture 6" descr="IFT Food Packaging Division | LinkedIn">
            <a:extLst>
              <a:ext uri="{FF2B5EF4-FFF2-40B4-BE49-F238E27FC236}">
                <a16:creationId xmlns:a16="http://schemas.microsoft.com/office/drawing/2014/main" id="{945195BC-874E-495E-9E99-4927217EC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0" t="38658" r="-1437" b="32808"/>
          <a:stretch/>
        </p:blipFill>
        <p:spPr bwMode="auto">
          <a:xfrm>
            <a:off x="5025964" y="4133394"/>
            <a:ext cx="813260" cy="3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84E91DE-3E92-416F-94E0-4B1ECAE104D3}"/>
              </a:ext>
            </a:extLst>
          </p:cNvPr>
          <p:cNvSpPr txBox="1"/>
          <p:nvPr/>
        </p:nvSpPr>
        <p:spPr>
          <a:xfrm>
            <a:off x="5796219" y="4121444"/>
            <a:ext cx="61439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75" b="1" i="1" kern="1000" dirty="0">
                <a:solidFill>
                  <a:srgbClr val="F06E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Executive Board</a:t>
            </a:r>
            <a:endParaRPr lang="en-US" sz="675" b="1" i="1" dirty="0">
              <a:solidFill>
                <a:srgbClr val="F06E00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object 24">
            <a:extLst>
              <a:ext uri="{FF2B5EF4-FFF2-40B4-BE49-F238E27FC236}">
                <a16:creationId xmlns:a16="http://schemas.microsoft.com/office/drawing/2014/main" id="{1256D4E7-93F5-4D39-A2CF-2BD18F567539}"/>
              </a:ext>
            </a:extLst>
          </p:cNvPr>
          <p:cNvSpPr/>
          <p:nvPr/>
        </p:nvSpPr>
        <p:spPr>
          <a:xfrm>
            <a:off x="3966875" y="3748721"/>
            <a:ext cx="997526" cy="2894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2C3ACC-911E-42C6-BC1C-94FF62A92D94}"/>
              </a:ext>
            </a:extLst>
          </p:cNvPr>
          <p:cNvSpPr txBox="1"/>
          <p:nvPr/>
        </p:nvSpPr>
        <p:spPr>
          <a:xfrm>
            <a:off x="7944596" y="4583850"/>
            <a:ext cx="1021702" cy="19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IFT</a:t>
            </a:r>
            <a:r>
              <a:rPr lang="en-US"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675" b="1" i="1" spc="-8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Fellow</a:t>
            </a:r>
            <a:endParaRPr lang="en-US"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1036" name="Picture 12" descr="Free Award Cliparts, Download Free Award Cliparts png images, Free ClipArts  on Clipart Library">
            <a:extLst>
              <a:ext uri="{FF2B5EF4-FFF2-40B4-BE49-F238E27FC236}">
                <a16:creationId xmlns:a16="http://schemas.microsoft.com/office/drawing/2014/main" id="{A1717C17-F9B1-4CF5-B41F-A5763353A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4" t="-6512" r="25001" b="6512"/>
          <a:stretch/>
        </p:blipFill>
        <p:spPr bwMode="auto">
          <a:xfrm>
            <a:off x="7606056" y="3842741"/>
            <a:ext cx="329056" cy="4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mprehensive Reviews in Food Science and Food Safety: Vol 14, No 6">
            <a:extLst>
              <a:ext uri="{FF2B5EF4-FFF2-40B4-BE49-F238E27FC236}">
                <a16:creationId xmlns:a16="http://schemas.microsoft.com/office/drawing/2014/main" id="{CDA530DB-63BA-4C50-94DB-1D78B9B2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2" b="35058"/>
          <a:stretch/>
        </p:blipFill>
        <p:spPr bwMode="auto">
          <a:xfrm>
            <a:off x="6326409" y="4113846"/>
            <a:ext cx="573770" cy="32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bject 13">
            <a:extLst>
              <a:ext uri="{FF2B5EF4-FFF2-40B4-BE49-F238E27FC236}">
                <a16:creationId xmlns:a16="http://schemas.microsoft.com/office/drawing/2014/main" id="{8DFA37CE-306C-410A-824E-752B89AC3190}"/>
              </a:ext>
            </a:extLst>
          </p:cNvPr>
          <p:cNvSpPr txBox="1"/>
          <p:nvPr/>
        </p:nvSpPr>
        <p:spPr>
          <a:xfrm>
            <a:off x="6410612" y="4226390"/>
            <a:ext cx="1509592" cy="12182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Editorial</a:t>
            </a:r>
            <a:r>
              <a:rPr sz="675" b="1" i="1" spc="-1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Board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FB73B-368B-DDB6-C7DE-DE6B318E5F57}"/>
              </a:ext>
            </a:extLst>
          </p:cNvPr>
          <p:cNvSpPr txBox="1"/>
          <p:nvPr/>
        </p:nvSpPr>
        <p:spPr>
          <a:xfrm>
            <a:off x="1855852" y="1107306"/>
            <a:ext cx="717449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75" dirty="0">
                <a:solidFill>
                  <a:srgbClr val="000000"/>
                </a:solidFill>
                <a:ea typeface="+mn-lt"/>
                <a:cs typeface="+mn-lt"/>
              </a:rPr>
              <a:t>Claire’s </a:t>
            </a:r>
            <a:r>
              <a:rPr lang="en-US" sz="1275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mission is to enable a more sustainable food system with science and value chain innovations that more sustainably increases food shelf life and prevents food waste</a:t>
            </a:r>
          </a:p>
          <a:p>
            <a:endParaRPr lang="en-US" sz="1275" dirty="0"/>
          </a:p>
          <a:p>
            <a:pPr marL="214313" indent="-214313">
              <a:buFont typeface="Arial"/>
              <a:buChar char="•"/>
            </a:pPr>
            <a:r>
              <a:rPr lang="en-US" sz="1275" dirty="0">
                <a:ea typeface="+mn-lt"/>
                <a:cs typeface="+mn-lt"/>
              </a:rPr>
              <a:t>35+ years of food packaging experience</a:t>
            </a:r>
            <a:endParaRPr lang="en-US" sz="1275" dirty="0"/>
          </a:p>
          <a:p>
            <a:pPr marL="214313" indent="-214313">
              <a:buFont typeface="Arial"/>
              <a:buChar char="•"/>
            </a:pPr>
            <a:r>
              <a:rPr lang="en-US" sz="1275" dirty="0">
                <a:ea typeface="+mn-lt"/>
                <a:cs typeface="+mn-lt"/>
              </a:rPr>
              <a:t>Ranks innovative packaging science and value chain solutions to extend shelf life</a:t>
            </a:r>
            <a:endParaRPr lang="en-US" sz="1275" dirty="0"/>
          </a:p>
          <a:p>
            <a:pPr marL="214313" indent="-214313">
              <a:buFont typeface="Arial"/>
              <a:buChar char="•"/>
            </a:pPr>
            <a:r>
              <a:rPr lang="en-US" sz="1275" dirty="0">
                <a:ea typeface="+mn-lt"/>
                <a:cs typeface="+mn-lt"/>
              </a:rPr>
              <a:t>Generates implementation roadmaps and aligns business cases</a:t>
            </a:r>
          </a:p>
          <a:p>
            <a:pPr marL="214313" indent="-214313">
              <a:buFont typeface="Arial"/>
              <a:buChar char="•"/>
            </a:pPr>
            <a:endParaRPr lang="en-US" sz="1275" dirty="0"/>
          </a:p>
          <a:p>
            <a:pPr marL="214313" indent="-214313">
              <a:buFont typeface="Arial"/>
              <a:buChar char="•"/>
            </a:pPr>
            <a:r>
              <a:rPr lang="en-US" sz="1275" dirty="0">
                <a:ea typeface="+mn-lt"/>
                <a:cs typeface="+mn-lt"/>
              </a:rPr>
              <a:t>IFT Fellow, Riester-Davis-Brody life-time achievement in food packaging award recipient</a:t>
            </a:r>
          </a:p>
          <a:p>
            <a:pPr marL="214313" indent="-214313">
              <a:buFont typeface="Arial"/>
              <a:buChar char="•"/>
            </a:pPr>
            <a:r>
              <a:rPr lang="en-US" sz="1275" dirty="0">
                <a:ea typeface="+mn-lt"/>
                <a:cs typeface="+mn-lt"/>
              </a:rPr>
              <a:t>Doctorate in Food Science and Nutrition at University of Minnesota </a:t>
            </a:r>
          </a:p>
          <a:p>
            <a:pPr marL="214313" indent="-214313">
              <a:buFont typeface="Arial"/>
              <a:buChar char="•"/>
            </a:pPr>
            <a:r>
              <a:rPr lang="en-US" sz="1275" dirty="0">
                <a:ea typeface="+mn-lt"/>
                <a:cs typeface="+mn-lt"/>
              </a:rPr>
              <a:t>MS and BS in Packaging at Michigan State University</a:t>
            </a:r>
            <a:endParaRPr lang="en-US" sz="1275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34B41B-7FBF-B1F6-95D3-C5D462B8C03E}"/>
              </a:ext>
            </a:extLst>
          </p:cNvPr>
          <p:cNvCxnSpPr>
            <a:cxnSpLocks/>
          </p:cNvCxnSpPr>
          <p:nvPr/>
        </p:nvCxnSpPr>
        <p:spPr>
          <a:xfrm>
            <a:off x="3953168" y="3893190"/>
            <a:ext cx="0" cy="52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6BE0DC-6339-4172-2D62-26DC988D8E2E}"/>
              </a:ext>
            </a:extLst>
          </p:cNvPr>
          <p:cNvCxnSpPr>
            <a:cxnSpLocks/>
          </p:cNvCxnSpPr>
          <p:nvPr/>
        </p:nvCxnSpPr>
        <p:spPr>
          <a:xfrm>
            <a:off x="1576930" y="3893190"/>
            <a:ext cx="0" cy="52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00FE01-44AC-F6AB-6877-8056E50CDF6B}"/>
              </a:ext>
            </a:extLst>
          </p:cNvPr>
          <p:cNvCxnSpPr>
            <a:cxnSpLocks/>
          </p:cNvCxnSpPr>
          <p:nvPr/>
        </p:nvCxnSpPr>
        <p:spPr>
          <a:xfrm>
            <a:off x="2557505" y="3893190"/>
            <a:ext cx="0" cy="52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02B1BB-6146-9978-AFDF-D7FDE66234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4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A52DB1-143B-8B2C-B868-41039DD0B472}"/>
              </a:ext>
            </a:extLst>
          </p:cNvPr>
          <p:cNvSpPr/>
          <p:nvPr/>
        </p:nvSpPr>
        <p:spPr>
          <a:xfrm>
            <a:off x="0" y="0"/>
            <a:ext cx="4198194" cy="4827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E72D-0A22-2414-EE10-CBB0CD03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50" y="1866330"/>
            <a:ext cx="7979700" cy="485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Case Studies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90C99-329E-61D1-7F97-25A8A41CA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46" b="4846"/>
          <a:stretch/>
        </p:blipFill>
        <p:spPr>
          <a:xfrm>
            <a:off x="3734731" y="0"/>
            <a:ext cx="5409270" cy="48378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C3C6F-1A5F-8B6A-79B1-AC558F504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BE583-87D5-53D6-0B49-FA51F19B7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50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95A9-9884-40A9-F040-1B9ECDC9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55448"/>
            <a:ext cx="8531352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A </a:t>
            </a:r>
            <a:r>
              <a:rPr lang="en-US" i="1" dirty="0">
                <a:latin typeface="+mj-lt"/>
              </a:rPr>
              <a:t>Future Proof </a:t>
            </a:r>
            <a:r>
              <a:rPr lang="en-US" dirty="0">
                <a:latin typeface="+mj-lt"/>
              </a:rPr>
              <a:t>Packaging Approach </a:t>
            </a:r>
            <a:br>
              <a:rPr lang="en-US" dirty="0">
                <a:latin typeface="+mj-lt"/>
              </a:rPr>
            </a:br>
            <a:r>
              <a:rPr lang="en-US" b="0" dirty="0">
                <a:latin typeface="+mj-lt"/>
              </a:rPr>
              <a:t>Case Studies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45D30-B2C3-9C6A-3B8A-B7D37AB2D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68" y="1512844"/>
            <a:ext cx="4418607" cy="3386100"/>
          </a:xfrm>
        </p:spPr>
        <p:txBody>
          <a:bodyPr/>
          <a:lstStyle/>
          <a:p>
            <a:pPr marL="0" lvl="2" indent="0">
              <a:buClr>
                <a:schemeClr val="accent2"/>
              </a:buClr>
              <a:buNone/>
            </a:pP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Reduce oil in contact with packaging via a systems approach using one or all of these solutions</a:t>
            </a:r>
          </a:p>
          <a:p>
            <a:pPr marL="171450" lvl="2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Reformulate fries to</a:t>
            </a:r>
          </a:p>
          <a:p>
            <a:pPr marL="344488" lvl="4" indent="-171450">
              <a:buClr>
                <a:schemeClr val="accent3"/>
              </a:buClr>
              <a:buFont typeface="Wingdings" panose="05000000000000000000" pitchFamily="2" charset="2"/>
              <a:buChar char="§"/>
              <a:tabLst>
                <a:tab pos="344488" algn="l"/>
              </a:tabLs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Enhanced PME-based oil resistance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so that less oil is adsorbed</a:t>
            </a:r>
          </a:p>
          <a:p>
            <a:pPr marL="344488" lvl="4" indent="-171450">
              <a:buClr>
                <a:schemeClr val="accent3"/>
              </a:buClr>
              <a:buFont typeface="Wingdings" panose="05000000000000000000" pitchFamily="2" charset="2"/>
              <a:buChar char="§"/>
              <a:tabLst>
                <a:tab pos="344488" algn="l"/>
              </a:tabLst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BOH Processing to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Adsorb oil prior to FOH packaging with diatomaceous earth or food grade clays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Use a 2-phase system in which oil is drained more extensively at a station before final FOH packaging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E210CC-E52F-5964-DC84-5EE2110D9068}"/>
              </a:ext>
            </a:extLst>
          </p:cNvPr>
          <p:cNvSpPr txBox="1">
            <a:spLocks/>
          </p:cNvSpPr>
          <p:nvPr/>
        </p:nvSpPr>
        <p:spPr>
          <a:xfrm>
            <a:off x="4987083" y="1254202"/>
            <a:ext cx="3955749" cy="3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■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Char char="■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96875" lvl="2" indent="-223838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066800" lvl="2" indent="0">
              <a:spcBef>
                <a:spcPts val="0"/>
              </a:spcBef>
              <a:buClr>
                <a:schemeClr val="accent2"/>
              </a:buClr>
              <a:buFont typeface="Arial"/>
              <a:buNone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1066800" lvl="2" indent="0">
              <a:spcBef>
                <a:spcPts val="0"/>
              </a:spcBef>
              <a:buClr>
                <a:schemeClr val="accent2"/>
              </a:buClr>
              <a:buFont typeface="Arial"/>
              <a:buNone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173037" lvl="2" indent="0">
              <a:spcBef>
                <a:spcPts val="0"/>
              </a:spcBef>
              <a:buClr>
                <a:schemeClr val="accent3"/>
              </a:buClr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Non-PFAS plastic (reusable) packaging </a:t>
            </a: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Package redesign to 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Employ a removeable plastic liner within FOH cartons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FOH cartons with a sealed low point with an adsorbent substance 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FOH cartons dusted with an adsorbent substance</a:t>
            </a:r>
          </a:p>
          <a:p>
            <a:pPr marL="344488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PFAS sensors on packaging for value chain use</a:t>
            </a: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D10D5-F241-86E2-3506-9B3FC57D6381}"/>
              </a:ext>
            </a:extLst>
          </p:cNvPr>
          <p:cNvSpPr txBox="1"/>
          <p:nvPr/>
        </p:nvSpPr>
        <p:spPr>
          <a:xfrm>
            <a:off x="301109" y="1031561"/>
            <a:ext cx="8641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/>
            <a:r>
              <a:rPr lang="en-US" b="1" dirty="0">
                <a:solidFill>
                  <a:schemeClr val="accent2"/>
                </a:solidFill>
                <a:latin typeface="+mn-lt"/>
              </a:rPr>
              <a:t>System solutions to replace for oil and grease resistance need in FOH QSR french fry cartons</a:t>
            </a:r>
          </a:p>
        </p:txBody>
      </p:sp>
      <p:pic>
        <p:nvPicPr>
          <p:cNvPr id="13" name="Picture 12" descr="A picture containing cup, food, orange&#10;&#10;Description automatically generated">
            <a:extLst>
              <a:ext uri="{FF2B5EF4-FFF2-40B4-BE49-F238E27FC236}">
                <a16:creationId xmlns:a16="http://schemas.microsoft.com/office/drawing/2014/main" id="{9DA927F2-A058-589B-4841-174BEB2EA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275"/>
          <a:stretch/>
        </p:blipFill>
        <p:spPr>
          <a:xfrm>
            <a:off x="5497479" y="3437104"/>
            <a:ext cx="1961308" cy="148209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0FB17-AEB6-C4DE-A9A7-E11414B4C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7AEBF-AEBB-B5DB-BB85-59D8A02E5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91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95A9-9884-40A9-F040-1B9ECDC9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55448"/>
            <a:ext cx="8456401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A</a:t>
            </a:r>
            <a:r>
              <a:rPr lang="en-US" i="1" dirty="0">
                <a:latin typeface="+mj-lt"/>
              </a:rPr>
              <a:t> Future Proof </a:t>
            </a:r>
            <a:r>
              <a:rPr lang="en-US" dirty="0">
                <a:latin typeface="+mj-lt"/>
              </a:rPr>
              <a:t>Packaging Approach </a:t>
            </a:r>
            <a:br>
              <a:rPr lang="en-US" dirty="0">
                <a:latin typeface="+mj-lt"/>
              </a:rPr>
            </a:br>
            <a:r>
              <a:rPr lang="en-US" b="0" dirty="0">
                <a:latin typeface="+mj-lt"/>
              </a:rPr>
              <a:t>Case Studies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45D30-B2C3-9C6A-3B8A-B7D37AB2D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866" y="1756893"/>
            <a:ext cx="4418607" cy="3386100"/>
          </a:xfrm>
        </p:spPr>
        <p:txBody>
          <a:bodyPr/>
          <a:lstStyle/>
          <a:p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3335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1.  Advance Barrier technology from 1990s into 2020s</a:t>
            </a:r>
          </a:p>
          <a:p>
            <a:pPr marL="854075" lvl="6" indent="-223838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Provide barrier with enhanced polymer technology in the form of PTF, PEF, or PEN</a:t>
            </a:r>
          </a:p>
          <a:p>
            <a:pPr marL="854075" lvl="6" indent="-223838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Nanoclays to increase tortuosity</a:t>
            </a:r>
          </a:p>
          <a:p>
            <a:pPr marL="854075" lvl="6" indent="-223838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Barrier layers of EVOH, SiOx</a:t>
            </a:r>
          </a:p>
          <a:p>
            <a:pPr marL="854075" lvl="6" indent="-223838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Waxes – but this interferes with recycling</a:t>
            </a:r>
          </a:p>
          <a:p>
            <a:pPr marL="173037" lvl="5" indent="0">
              <a:lnSpc>
                <a:spcPct val="150000"/>
              </a:lnSpc>
              <a:buClr>
                <a:schemeClr val="accent3"/>
              </a:buClr>
              <a:buNone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2. Flip the barrier</a:t>
            </a:r>
          </a:p>
          <a:p>
            <a:pPr marL="854075" lvl="3" indent="-223838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Food contact packaging with minimal barrier</a:t>
            </a:r>
          </a:p>
          <a:p>
            <a:pPr marL="854075" lvl="3" indent="-223838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Provide secondary packaging with enhanced barrier</a:t>
            </a: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E210CC-E52F-5964-DC84-5EE2110D9068}"/>
              </a:ext>
            </a:extLst>
          </p:cNvPr>
          <p:cNvSpPr txBox="1">
            <a:spLocks/>
          </p:cNvSpPr>
          <p:nvPr/>
        </p:nvSpPr>
        <p:spPr>
          <a:xfrm>
            <a:off x="4805890" y="1110562"/>
            <a:ext cx="3851679" cy="3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■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Char char="■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96875" lvl="2" indent="-223838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066800" lvl="2" indent="0">
              <a:spcBef>
                <a:spcPts val="0"/>
              </a:spcBef>
              <a:buClr>
                <a:schemeClr val="accent2"/>
              </a:buClr>
              <a:buFont typeface="Arial"/>
              <a:buNone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1066800" lvl="2" indent="0">
              <a:spcBef>
                <a:spcPts val="0"/>
              </a:spcBef>
              <a:buClr>
                <a:schemeClr val="accent2"/>
              </a:buClr>
              <a:buFont typeface="Arial"/>
              <a:buNone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1066800" lvl="2" indent="0">
              <a:spcBef>
                <a:spcPts val="0"/>
              </a:spcBef>
              <a:buClr>
                <a:schemeClr val="accent2"/>
              </a:buClr>
              <a:buFont typeface="Arial"/>
              <a:buNone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1066800" lvl="2" indent="0">
              <a:spcBef>
                <a:spcPts val="0"/>
              </a:spcBef>
              <a:buClr>
                <a:schemeClr val="accent2"/>
              </a:buClr>
              <a:buFont typeface="Arial"/>
              <a:buNone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15240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3. Reduce what needs to be controlled</a:t>
            </a:r>
          </a:p>
          <a:p>
            <a:pPr marL="854075" lvl="3" indent="-223838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Combine secondary and primary packaging investment for overall less packaging to monitor</a:t>
            </a:r>
          </a:p>
          <a:p>
            <a:pPr marL="396875" lvl="2" indent="-223838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5240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4. Implement Intelligent packaging</a:t>
            </a:r>
          </a:p>
          <a:p>
            <a:pPr marL="854075" lvl="3" indent="-223838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PFAS sensors on packaging for value chain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of custody</a:t>
            </a: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D10D5-F241-86E2-3506-9B3FC57D6381}"/>
              </a:ext>
            </a:extLst>
          </p:cNvPr>
          <p:cNvSpPr txBox="1"/>
          <p:nvPr/>
        </p:nvSpPr>
        <p:spPr>
          <a:xfrm>
            <a:off x="347962" y="1110562"/>
            <a:ext cx="8162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0">
              <a:buNone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Reduce need for a high barrier in direct product contact via a systems approach using one or all of these solutions: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2A0F4-EC3F-D2DC-D9F9-222869755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CD5FDD-C250-3843-FFC0-B445CE2D3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99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95A9-9884-40A9-F040-1B9ECDC9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26" y="155448"/>
            <a:ext cx="8941974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A</a:t>
            </a:r>
            <a:r>
              <a:rPr lang="en-US" i="1" dirty="0">
                <a:latin typeface="+mj-lt"/>
              </a:rPr>
              <a:t> Future-Proof</a:t>
            </a:r>
            <a:r>
              <a:rPr lang="en-US" dirty="0">
                <a:latin typeface="+mj-lt"/>
              </a:rPr>
              <a:t> Packaging Approach </a:t>
            </a:r>
            <a:br>
              <a:rPr lang="en-US" dirty="0">
                <a:latin typeface="+mj-lt"/>
              </a:rPr>
            </a:br>
            <a:r>
              <a:rPr lang="en-US" b="0" dirty="0">
                <a:latin typeface="+mj-lt"/>
              </a:rPr>
              <a:t>Case Studies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45D30-B2C3-9C6A-3B8A-B7D37AB2D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296" y="1045769"/>
            <a:ext cx="8533407" cy="3386100"/>
          </a:xfrm>
        </p:spPr>
        <p:txBody>
          <a:bodyPr/>
          <a:lstStyle/>
          <a:p>
            <a:pPr marL="171450" lvl="2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Reduce PFAS from contaminated water and feed in all seafood</a:t>
            </a: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Align with other stakeholders and take shared responsibility </a:t>
            </a:r>
          </a:p>
          <a:p>
            <a:pPr marL="346075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This is instead of – “whew, the pressure of off packaging PFAS is everywhere!”</a:t>
            </a:r>
          </a:p>
          <a:p>
            <a:pPr marL="346075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Work to define sources and then mitigate those sources</a:t>
            </a:r>
          </a:p>
          <a:p>
            <a:pPr marL="346075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Engage seafood workers in re-engaging to earn a living in working on PFAS-free fishery development</a:t>
            </a: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Clean-up water</a:t>
            </a:r>
          </a:p>
          <a:p>
            <a:pPr marL="339725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Engage to clean-up fisheries at issue so people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can earn a sustainable living and sell safe seafood</a:t>
            </a:r>
          </a:p>
          <a:p>
            <a:pPr marL="171450" lvl="2" indent="-1714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Manage knowledge</a:t>
            </a:r>
          </a:p>
          <a:p>
            <a:pPr marL="346075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Link solutions with packaging that communicates 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“products with no PFAS”</a:t>
            </a:r>
          </a:p>
          <a:p>
            <a:pPr marL="346075" lvl="2" indent="-1714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Define what is needed to provide assurances of 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“no PFAS”</a:t>
            </a: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23B6F-693F-3ED4-97DE-AB2C1403E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548" t="-8136" r="2308" b="-5209"/>
          <a:stretch/>
        </p:blipFill>
        <p:spPr>
          <a:xfrm>
            <a:off x="5057032" y="2412176"/>
            <a:ext cx="3551550" cy="21263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6C714-42DA-6B1D-A560-E5DEBF57C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94108-6644-8C14-F101-0E1F9FD26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59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F4D2DC-4A4E-73BB-7435-BF6A8276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57181"/>
            <a:ext cx="7979700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Key Takeaways</a:t>
            </a:r>
          </a:p>
        </p:txBody>
      </p:sp>
      <p:grpSp>
        <p:nvGrpSpPr>
          <p:cNvPr id="5" name="Группа 1">
            <a:extLst>
              <a:ext uri="{FF2B5EF4-FFF2-40B4-BE49-F238E27FC236}">
                <a16:creationId xmlns:a16="http://schemas.microsoft.com/office/drawing/2014/main" id="{6E61D74B-07E3-9E9E-B6C7-B96318AE0AB1}"/>
              </a:ext>
            </a:extLst>
          </p:cNvPr>
          <p:cNvGrpSpPr/>
          <p:nvPr/>
        </p:nvGrpSpPr>
        <p:grpSpPr>
          <a:xfrm>
            <a:off x="3139209" y="1139077"/>
            <a:ext cx="3023987" cy="3100608"/>
            <a:chOff x="4730056" y="2530346"/>
            <a:chExt cx="2426378" cy="2487858"/>
          </a:xfrm>
          <a:solidFill>
            <a:schemeClr val="bg2">
              <a:lumMod val="10000"/>
            </a:schemeClr>
          </a:solidFill>
        </p:grpSpPr>
        <p:sp>
          <p:nvSpPr>
            <p:cNvPr id="6" name="Полилиния 2">
              <a:extLst>
                <a:ext uri="{FF2B5EF4-FFF2-40B4-BE49-F238E27FC236}">
                  <a16:creationId xmlns:a16="http://schemas.microsoft.com/office/drawing/2014/main" id="{02318B1C-035C-049E-2AF2-6C921A0142E5}"/>
                </a:ext>
              </a:extLst>
            </p:cNvPr>
            <p:cNvSpPr/>
            <p:nvPr/>
          </p:nvSpPr>
          <p:spPr>
            <a:xfrm>
              <a:off x="5717419" y="2728639"/>
              <a:ext cx="451647" cy="1042429"/>
            </a:xfrm>
            <a:custGeom>
              <a:avLst/>
              <a:gdLst>
                <a:gd name="connsiteX0" fmla="*/ 225825 w 451648"/>
                <a:gd name="connsiteY0" fmla="*/ 0 h 1042429"/>
                <a:gd name="connsiteX1" fmla="*/ 240910 w 451648"/>
                <a:gd name="connsiteY1" fmla="*/ 12447 h 1042429"/>
                <a:gd name="connsiteX2" fmla="*/ 451648 w 451648"/>
                <a:gd name="connsiteY2" fmla="*/ 521214 h 1042429"/>
                <a:gd name="connsiteX3" fmla="*/ 240910 w 451648"/>
                <a:gd name="connsiteY3" fmla="*/ 1029982 h 1042429"/>
                <a:gd name="connsiteX4" fmla="*/ 225825 w 451648"/>
                <a:gd name="connsiteY4" fmla="*/ 1042429 h 1042429"/>
                <a:gd name="connsiteX5" fmla="*/ 210739 w 451648"/>
                <a:gd name="connsiteY5" fmla="*/ 1029982 h 1042429"/>
                <a:gd name="connsiteX6" fmla="*/ 0 w 451648"/>
                <a:gd name="connsiteY6" fmla="*/ 521214 h 1042429"/>
                <a:gd name="connsiteX7" fmla="*/ 210739 w 451648"/>
                <a:gd name="connsiteY7" fmla="*/ 12447 h 1042429"/>
                <a:gd name="connsiteX8" fmla="*/ 225825 w 451648"/>
                <a:gd name="connsiteY8" fmla="*/ 0 h 10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48" h="1042429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Полилиния 3">
              <a:extLst>
                <a:ext uri="{FF2B5EF4-FFF2-40B4-BE49-F238E27FC236}">
                  <a16:creationId xmlns:a16="http://schemas.microsoft.com/office/drawing/2014/main" id="{684C716D-DBBF-0AE5-373E-C0A3829CAAF3}"/>
                </a:ext>
              </a:extLst>
            </p:cNvPr>
            <p:cNvSpPr/>
            <p:nvPr/>
          </p:nvSpPr>
          <p:spPr>
            <a:xfrm>
              <a:off x="5717419" y="3777485"/>
              <a:ext cx="451647" cy="1042429"/>
            </a:xfrm>
            <a:custGeom>
              <a:avLst/>
              <a:gdLst>
                <a:gd name="connsiteX0" fmla="*/ 225825 w 451648"/>
                <a:gd name="connsiteY0" fmla="*/ 0 h 1042429"/>
                <a:gd name="connsiteX1" fmla="*/ 240910 w 451648"/>
                <a:gd name="connsiteY1" fmla="*/ 12447 h 1042429"/>
                <a:gd name="connsiteX2" fmla="*/ 451648 w 451648"/>
                <a:gd name="connsiteY2" fmla="*/ 521214 h 1042429"/>
                <a:gd name="connsiteX3" fmla="*/ 240910 w 451648"/>
                <a:gd name="connsiteY3" fmla="*/ 1029982 h 1042429"/>
                <a:gd name="connsiteX4" fmla="*/ 225825 w 451648"/>
                <a:gd name="connsiteY4" fmla="*/ 1042429 h 1042429"/>
                <a:gd name="connsiteX5" fmla="*/ 210739 w 451648"/>
                <a:gd name="connsiteY5" fmla="*/ 1029982 h 1042429"/>
                <a:gd name="connsiteX6" fmla="*/ 0 w 451648"/>
                <a:gd name="connsiteY6" fmla="*/ 521214 h 1042429"/>
                <a:gd name="connsiteX7" fmla="*/ 210739 w 451648"/>
                <a:gd name="connsiteY7" fmla="*/ 12447 h 1042429"/>
                <a:gd name="connsiteX8" fmla="*/ 225825 w 451648"/>
                <a:gd name="connsiteY8" fmla="*/ 0 h 10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48" h="1042429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Полилиния 4">
              <a:extLst>
                <a:ext uri="{FF2B5EF4-FFF2-40B4-BE49-F238E27FC236}">
                  <a16:creationId xmlns:a16="http://schemas.microsoft.com/office/drawing/2014/main" id="{27595849-4820-5014-4A43-DDF2649B6319}"/>
                </a:ext>
              </a:extLst>
            </p:cNvPr>
            <p:cNvSpPr/>
            <p:nvPr/>
          </p:nvSpPr>
          <p:spPr>
            <a:xfrm>
              <a:off x="4959770" y="3579192"/>
              <a:ext cx="979586" cy="390166"/>
            </a:xfrm>
            <a:custGeom>
              <a:avLst/>
              <a:gdLst>
                <a:gd name="connsiteX0" fmla="*/ 489792 w 979586"/>
                <a:gd name="connsiteY0" fmla="*/ 0 h 390166"/>
                <a:gd name="connsiteX1" fmla="*/ 892075 w 979586"/>
                <a:gd name="connsiteY1" fmla="*/ 122880 h 390166"/>
                <a:gd name="connsiteX2" fmla="*/ 979586 w 979586"/>
                <a:gd name="connsiteY2" fmla="*/ 195084 h 390166"/>
                <a:gd name="connsiteX3" fmla="*/ 892075 w 979586"/>
                <a:gd name="connsiteY3" fmla="*/ 267286 h 390166"/>
                <a:gd name="connsiteX4" fmla="*/ 489792 w 979586"/>
                <a:gd name="connsiteY4" fmla="*/ 390166 h 390166"/>
                <a:gd name="connsiteX5" fmla="*/ 87509 w 979586"/>
                <a:gd name="connsiteY5" fmla="*/ 267286 h 390166"/>
                <a:gd name="connsiteX6" fmla="*/ 0 w 979586"/>
                <a:gd name="connsiteY6" fmla="*/ 195084 h 390166"/>
                <a:gd name="connsiteX7" fmla="*/ 87509 w 979586"/>
                <a:gd name="connsiteY7" fmla="*/ 122880 h 390166"/>
                <a:gd name="connsiteX8" fmla="*/ 489792 w 979586"/>
                <a:gd name="connsiteY8" fmla="*/ 0 h 39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586" h="390166">
                  <a:moveTo>
                    <a:pt x="489792" y="0"/>
                  </a:moveTo>
                  <a:cubicBezTo>
                    <a:pt x="638806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6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Полилиния 5">
              <a:extLst>
                <a:ext uri="{FF2B5EF4-FFF2-40B4-BE49-F238E27FC236}">
                  <a16:creationId xmlns:a16="http://schemas.microsoft.com/office/drawing/2014/main" id="{1233D740-4BBB-A876-6F70-B9D51646E51B}"/>
                </a:ext>
              </a:extLst>
            </p:cNvPr>
            <p:cNvSpPr/>
            <p:nvPr/>
          </p:nvSpPr>
          <p:spPr>
            <a:xfrm>
              <a:off x="4730056" y="2530346"/>
              <a:ext cx="1213188" cy="1243930"/>
            </a:xfrm>
            <a:custGeom>
              <a:avLst/>
              <a:gdLst>
                <a:gd name="connsiteX0" fmla="*/ 719506 w 1213189"/>
                <a:gd name="connsiteY0" fmla="*/ 0 h 1243930"/>
                <a:gd name="connsiteX1" fmla="*/ 1121789 w 1213189"/>
                <a:gd name="connsiteY1" fmla="*/ 122880 h 1243930"/>
                <a:gd name="connsiteX2" fmla="*/ 1213189 w 1213189"/>
                <a:gd name="connsiteY2" fmla="*/ 198292 h 1243930"/>
                <a:gd name="connsiteX3" fmla="*/ 1198103 w 1213189"/>
                <a:gd name="connsiteY3" fmla="*/ 210739 h 1243930"/>
                <a:gd name="connsiteX4" fmla="*/ 987364 w 1213189"/>
                <a:gd name="connsiteY4" fmla="*/ 719506 h 1243930"/>
                <a:gd name="connsiteX5" fmla="*/ 1198103 w 1213189"/>
                <a:gd name="connsiteY5" fmla="*/ 1228274 h 1243930"/>
                <a:gd name="connsiteX6" fmla="*/ 1213189 w 1213189"/>
                <a:gd name="connsiteY6" fmla="*/ 1240721 h 1243930"/>
                <a:gd name="connsiteX7" fmla="*/ 1209300 w 1213189"/>
                <a:gd name="connsiteY7" fmla="*/ 1243930 h 1243930"/>
                <a:gd name="connsiteX8" fmla="*/ 1121789 w 1213189"/>
                <a:gd name="connsiteY8" fmla="*/ 1171726 h 1243930"/>
                <a:gd name="connsiteX9" fmla="*/ 719506 w 1213189"/>
                <a:gd name="connsiteY9" fmla="*/ 1048846 h 1243930"/>
                <a:gd name="connsiteX10" fmla="*/ 317223 w 1213189"/>
                <a:gd name="connsiteY10" fmla="*/ 1171726 h 1243930"/>
                <a:gd name="connsiteX11" fmla="*/ 229714 w 1213189"/>
                <a:gd name="connsiteY11" fmla="*/ 1243930 h 1243930"/>
                <a:gd name="connsiteX12" fmla="*/ 210739 w 1213189"/>
                <a:gd name="connsiteY12" fmla="*/ 1228274 h 1243930"/>
                <a:gd name="connsiteX13" fmla="*/ 0 w 1213189"/>
                <a:gd name="connsiteY13" fmla="*/ 719506 h 1243930"/>
                <a:gd name="connsiteX14" fmla="*/ 719506 w 1213189"/>
                <a:gd name="connsiteY14" fmla="*/ 0 h 12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9" h="1243930">
                  <a:moveTo>
                    <a:pt x="719506" y="0"/>
                  </a:moveTo>
                  <a:cubicBezTo>
                    <a:pt x="868520" y="0"/>
                    <a:pt x="1006955" y="45300"/>
                    <a:pt x="1121789" y="122880"/>
                  </a:cubicBezTo>
                  <a:lnTo>
                    <a:pt x="1213189" y="198292"/>
                  </a:lnTo>
                  <a:lnTo>
                    <a:pt x="1198103" y="210739"/>
                  </a:lnTo>
                  <a:cubicBezTo>
                    <a:pt x="1067898" y="340944"/>
                    <a:pt x="987364" y="520820"/>
                    <a:pt x="987364" y="719506"/>
                  </a:cubicBezTo>
                  <a:cubicBezTo>
                    <a:pt x="987364" y="918192"/>
                    <a:pt x="1067898" y="1098069"/>
                    <a:pt x="1198103" y="1228274"/>
                  </a:cubicBezTo>
                  <a:lnTo>
                    <a:pt x="1213189" y="1240721"/>
                  </a:lnTo>
                  <a:lnTo>
                    <a:pt x="1209300" y="1243930"/>
                  </a:lnTo>
                  <a:lnTo>
                    <a:pt x="1121789" y="1171726"/>
                  </a:lnTo>
                  <a:cubicBezTo>
                    <a:pt x="1006955" y="1094146"/>
                    <a:pt x="868520" y="1048846"/>
                    <a:pt x="719506" y="1048846"/>
                  </a:cubicBezTo>
                  <a:cubicBezTo>
                    <a:pt x="570492" y="1048846"/>
                    <a:pt x="432058" y="1094146"/>
                    <a:pt x="317223" y="1171726"/>
                  </a:cubicBezTo>
                  <a:lnTo>
                    <a:pt x="229714" y="1243930"/>
                  </a:lnTo>
                  <a:lnTo>
                    <a:pt x="210739" y="1228274"/>
                  </a:lnTo>
                  <a:cubicBezTo>
                    <a:pt x="80534" y="1098069"/>
                    <a:pt x="0" y="918192"/>
                    <a:pt x="0" y="719506"/>
                  </a:cubicBezTo>
                  <a:cubicBezTo>
                    <a:pt x="0" y="322134"/>
                    <a:pt x="322134" y="0"/>
                    <a:pt x="719506" y="0"/>
                  </a:cubicBezTo>
                  <a:close/>
                </a:path>
              </a:pathLst>
            </a:custGeom>
            <a:solidFill>
              <a:srgbClr val="AECC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Полилиния 6">
              <a:extLst>
                <a:ext uri="{FF2B5EF4-FFF2-40B4-BE49-F238E27FC236}">
                  <a16:creationId xmlns:a16="http://schemas.microsoft.com/office/drawing/2014/main" id="{9E9B5D0D-2CEC-BC33-5464-DE66F3186886}"/>
                </a:ext>
              </a:extLst>
            </p:cNvPr>
            <p:cNvSpPr/>
            <p:nvPr/>
          </p:nvSpPr>
          <p:spPr>
            <a:xfrm>
              <a:off x="4730056" y="3774276"/>
              <a:ext cx="1213188" cy="1243928"/>
            </a:xfrm>
            <a:custGeom>
              <a:avLst/>
              <a:gdLst>
                <a:gd name="connsiteX0" fmla="*/ 229714 w 1213189"/>
                <a:gd name="connsiteY0" fmla="*/ 0 h 1243928"/>
                <a:gd name="connsiteX1" fmla="*/ 317223 w 1213189"/>
                <a:gd name="connsiteY1" fmla="*/ 72202 h 1243928"/>
                <a:gd name="connsiteX2" fmla="*/ 719506 w 1213189"/>
                <a:gd name="connsiteY2" fmla="*/ 195082 h 1243928"/>
                <a:gd name="connsiteX3" fmla="*/ 1121789 w 1213189"/>
                <a:gd name="connsiteY3" fmla="*/ 72202 h 1243928"/>
                <a:gd name="connsiteX4" fmla="*/ 1209300 w 1213189"/>
                <a:gd name="connsiteY4" fmla="*/ 0 h 1243928"/>
                <a:gd name="connsiteX5" fmla="*/ 1213189 w 1213189"/>
                <a:gd name="connsiteY5" fmla="*/ 3208 h 1243928"/>
                <a:gd name="connsiteX6" fmla="*/ 1198103 w 1213189"/>
                <a:gd name="connsiteY6" fmla="*/ 15655 h 1243928"/>
                <a:gd name="connsiteX7" fmla="*/ 987364 w 1213189"/>
                <a:gd name="connsiteY7" fmla="*/ 524422 h 1243928"/>
                <a:gd name="connsiteX8" fmla="*/ 1198103 w 1213189"/>
                <a:gd name="connsiteY8" fmla="*/ 1033190 h 1243928"/>
                <a:gd name="connsiteX9" fmla="*/ 1213189 w 1213189"/>
                <a:gd name="connsiteY9" fmla="*/ 1045637 h 1243928"/>
                <a:gd name="connsiteX10" fmla="*/ 1121789 w 1213189"/>
                <a:gd name="connsiteY10" fmla="*/ 1121048 h 1243928"/>
                <a:gd name="connsiteX11" fmla="*/ 719506 w 1213189"/>
                <a:gd name="connsiteY11" fmla="*/ 1243928 h 1243928"/>
                <a:gd name="connsiteX12" fmla="*/ 0 w 1213189"/>
                <a:gd name="connsiteY12" fmla="*/ 524422 h 1243928"/>
                <a:gd name="connsiteX13" fmla="*/ 210739 w 1213189"/>
                <a:gd name="connsiteY13" fmla="*/ 15655 h 1243928"/>
                <a:gd name="connsiteX14" fmla="*/ 229714 w 1213189"/>
                <a:gd name="connsiteY14" fmla="*/ 0 h 124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9" h="1243928">
                  <a:moveTo>
                    <a:pt x="229714" y="0"/>
                  </a:moveTo>
                  <a:lnTo>
                    <a:pt x="317223" y="72202"/>
                  </a:lnTo>
                  <a:cubicBezTo>
                    <a:pt x="432058" y="149782"/>
                    <a:pt x="570492" y="195082"/>
                    <a:pt x="719506" y="195082"/>
                  </a:cubicBezTo>
                  <a:cubicBezTo>
                    <a:pt x="868520" y="195082"/>
                    <a:pt x="1006955" y="149782"/>
                    <a:pt x="1121789" y="72202"/>
                  </a:cubicBezTo>
                  <a:lnTo>
                    <a:pt x="1209300" y="0"/>
                  </a:lnTo>
                  <a:lnTo>
                    <a:pt x="1213189" y="3208"/>
                  </a:lnTo>
                  <a:lnTo>
                    <a:pt x="1198103" y="15655"/>
                  </a:lnTo>
                  <a:cubicBezTo>
                    <a:pt x="1067898" y="145860"/>
                    <a:pt x="987364" y="325736"/>
                    <a:pt x="987364" y="524422"/>
                  </a:cubicBezTo>
                  <a:cubicBezTo>
                    <a:pt x="987364" y="723108"/>
                    <a:pt x="1067898" y="902985"/>
                    <a:pt x="1198103" y="1033190"/>
                  </a:cubicBezTo>
                  <a:lnTo>
                    <a:pt x="1213189" y="1045637"/>
                  </a:lnTo>
                  <a:lnTo>
                    <a:pt x="1121789" y="1121048"/>
                  </a:lnTo>
                  <a:cubicBezTo>
                    <a:pt x="1006955" y="1198628"/>
                    <a:pt x="868520" y="1243928"/>
                    <a:pt x="719506" y="1243928"/>
                  </a:cubicBezTo>
                  <a:cubicBezTo>
                    <a:pt x="322134" y="1243928"/>
                    <a:pt x="0" y="921794"/>
                    <a:pt x="0" y="524422"/>
                  </a:cubicBezTo>
                  <a:cubicBezTo>
                    <a:pt x="0" y="325736"/>
                    <a:pt x="80534" y="145860"/>
                    <a:pt x="210739" y="15655"/>
                  </a:cubicBezTo>
                  <a:lnTo>
                    <a:pt x="229714" y="0"/>
                  </a:lnTo>
                  <a:close/>
                </a:path>
              </a:pathLst>
            </a:custGeom>
            <a:solidFill>
              <a:srgbClr val="F36F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Полилиния 7">
              <a:extLst>
                <a:ext uri="{FF2B5EF4-FFF2-40B4-BE49-F238E27FC236}">
                  <a16:creationId xmlns:a16="http://schemas.microsoft.com/office/drawing/2014/main" id="{93DA83F9-B252-6635-2908-157EC5A8FF84}"/>
                </a:ext>
              </a:extLst>
            </p:cNvPr>
            <p:cNvSpPr/>
            <p:nvPr/>
          </p:nvSpPr>
          <p:spPr>
            <a:xfrm>
              <a:off x="5947134" y="3579192"/>
              <a:ext cx="979586" cy="390166"/>
            </a:xfrm>
            <a:custGeom>
              <a:avLst/>
              <a:gdLst>
                <a:gd name="connsiteX0" fmla="*/ 489792 w 979586"/>
                <a:gd name="connsiteY0" fmla="*/ 0 h 390166"/>
                <a:gd name="connsiteX1" fmla="*/ 892075 w 979586"/>
                <a:gd name="connsiteY1" fmla="*/ 122880 h 390166"/>
                <a:gd name="connsiteX2" fmla="*/ 979586 w 979586"/>
                <a:gd name="connsiteY2" fmla="*/ 195084 h 390166"/>
                <a:gd name="connsiteX3" fmla="*/ 892075 w 979586"/>
                <a:gd name="connsiteY3" fmla="*/ 267286 h 390166"/>
                <a:gd name="connsiteX4" fmla="*/ 489792 w 979586"/>
                <a:gd name="connsiteY4" fmla="*/ 390166 h 390166"/>
                <a:gd name="connsiteX5" fmla="*/ 87509 w 979586"/>
                <a:gd name="connsiteY5" fmla="*/ 267286 h 390166"/>
                <a:gd name="connsiteX6" fmla="*/ 0 w 979586"/>
                <a:gd name="connsiteY6" fmla="*/ 195084 h 390166"/>
                <a:gd name="connsiteX7" fmla="*/ 87509 w 979586"/>
                <a:gd name="connsiteY7" fmla="*/ 122880 h 390166"/>
                <a:gd name="connsiteX8" fmla="*/ 489792 w 979586"/>
                <a:gd name="connsiteY8" fmla="*/ 0 h 39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586" h="390166">
                  <a:moveTo>
                    <a:pt x="489792" y="0"/>
                  </a:moveTo>
                  <a:cubicBezTo>
                    <a:pt x="638807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7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Полилиния 8">
              <a:extLst>
                <a:ext uri="{FF2B5EF4-FFF2-40B4-BE49-F238E27FC236}">
                  <a16:creationId xmlns:a16="http://schemas.microsoft.com/office/drawing/2014/main" id="{76166D3E-86F0-CF9C-ACE4-2908425C880D}"/>
                </a:ext>
              </a:extLst>
            </p:cNvPr>
            <p:cNvSpPr/>
            <p:nvPr/>
          </p:nvSpPr>
          <p:spPr>
            <a:xfrm>
              <a:off x="5943245" y="2530346"/>
              <a:ext cx="1213187" cy="1243930"/>
            </a:xfrm>
            <a:custGeom>
              <a:avLst/>
              <a:gdLst>
                <a:gd name="connsiteX0" fmla="*/ 493681 w 1213187"/>
                <a:gd name="connsiteY0" fmla="*/ 0 h 1243930"/>
                <a:gd name="connsiteX1" fmla="*/ 1213187 w 1213187"/>
                <a:gd name="connsiteY1" fmla="*/ 719506 h 1243930"/>
                <a:gd name="connsiteX2" fmla="*/ 1002449 w 1213187"/>
                <a:gd name="connsiteY2" fmla="*/ 1228274 h 1243930"/>
                <a:gd name="connsiteX3" fmla="*/ 983475 w 1213187"/>
                <a:gd name="connsiteY3" fmla="*/ 1243930 h 1243930"/>
                <a:gd name="connsiteX4" fmla="*/ 895964 w 1213187"/>
                <a:gd name="connsiteY4" fmla="*/ 1171726 h 1243930"/>
                <a:gd name="connsiteX5" fmla="*/ 493681 w 1213187"/>
                <a:gd name="connsiteY5" fmla="*/ 1048846 h 1243930"/>
                <a:gd name="connsiteX6" fmla="*/ 91398 w 1213187"/>
                <a:gd name="connsiteY6" fmla="*/ 1171726 h 1243930"/>
                <a:gd name="connsiteX7" fmla="*/ 3889 w 1213187"/>
                <a:gd name="connsiteY7" fmla="*/ 1243930 h 1243930"/>
                <a:gd name="connsiteX8" fmla="*/ 0 w 1213187"/>
                <a:gd name="connsiteY8" fmla="*/ 1240721 h 1243930"/>
                <a:gd name="connsiteX9" fmla="*/ 15085 w 1213187"/>
                <a:gd name="connsiteY9" fmla="*/ 1228274 h 1243930"/>
                <a:gd name="connsiteX10" fmla="*/ 225823 w 1213187"/>
                <a:gd name="connsiteY10" fmla="*/ 719506 h 1243930"/>
                <a:gd name="connsiteX11" fmla="*/ 15085 w 1213187"/>
                <a:gd name="connsiteY11" fmla="*/ 210739 h 1243930"/>
                <a:gd name="connsiteX12" fmla="*/ 0 w 1213187"/>
                <a:gd name="connsiteY12" fmla="*/ 198292 h 1243930"/>
                <a:gd name="connsiteX13" fmla="*/ 91398 w 1213187"/>
                <a:gd name="connsiteY13" fmla="*/ 122880 h 1243930"/>
                <a:gd name="connsiteX14" fmla="*/ 493681 w 1213187"/>
                <a:gd name="connsiteY14" fmla="*/ 0 h 12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7" h="1243930">
                  <a:moveTo>
                    <a:pt x="493681" y="0"/>
                  </a:moveTo>
                  <a:cubicBezTo>
                    <a:pt x="891053" y="0"/>
                    <a:pt x="1213187" y="322134"/>
                    <a:pt x="1213187" y="719506"/>
                  </a:cubicBezTo>
                  <a:cubicBezTo>
                    <a:pt x="1213187" y="918192"/>
                    <a:pt x="1132654" y="1098069"/>
                    <a:pt x="1002449" y="1228274"/>
                  </a:cubicBezTo>
                  <a:lnTo>
                    <a:pt x="983475" y="1243930"/>
                  </a:lnTo>
                  <a:lnTo>
                    <a:pt x="895964" y="1171726"/>
                  </a:lnTo>
                  <a:cubicBezTo>
                    <a:pt x="781130" y="1094146"/>
                    <a:pt x="642696" y="1048846"/>
                    <a:pt x="493681" y="1048846"/>
                  </a:cubicBezTo>
                  <a:cubicBezTo>
                    <a:pt x="344667" y="1048846"/>
                    <a:pt x="206233" y="1094146"/>
                    <a:pt x="91398" y="1171726"/>
                  </a:cubicBezTo>
                  <a:lnTo>
                    <a:pt x="3889" y="1243930"/>
                  </a:lnTo>
                  <a:lnTo>
                    <a:pt x="0" y="1240721"/>
                  </a:lnTo>
                  <a:lnTo>
                    <a:pt x="15085" y="1228274"/>
                  </a:lnTo>
                  <a:cubicBezTo>
                    <a:pt x="145290" y="1098069"/>
                    <a:pt x="225823" y="918192"/>
                    <a:pt x="225823" y="719506"/>
                  </a:cubicBezTo>
                  <a:cubicBezTo>
                    <a:pt x="225823" y="520820"/>
                    <a:pt x="145290" y="340944"/>
                    <a:pt x="15085" y="210739"/>
                  </a:cubicBezTo>
                  <a:lnTo>
                    <a:pt x="0" y="198292"/>
                  </a:lnTo>
                  <a:lnTo>
                    <a:pt x="91398" y="122880"/>
                  </a:lnTo>
                  <a:cubicBezTo>
                    <a:pt x="206233" y="45300"/>
                    <a:pt x="344667" y="0"/>
                    <a:pt x="493681" y="0"/>
                  </a:cubicBezTo>
                  <a:close/>
                </a:path>
              </a:pathLst>
            </a:custGeom>
            <a:solidFill>
              <a:srgbClr val="00AB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Полилиния 9">
              <a:extLst>
                <a:ext uri="{FF2B5EF4-FFF2-40B4-BE49-F238E27FC236}">
                  <a16:creationId xmlns:a16="http://schemas.microsoft.com/office/drawing/2014/main" id="{60EFF0A6-F3D1-25E9-A921-E76CF316B2CE}"/>
                </a:ext>
              </a:extLst>
            </p:cNvPr>
            <p:cNvSpPr/>
            <p:nvPr/>
          </p:nvSpPr>
          <p:spPr>
            <a:xfrm>
              <a:off x="5943247" y="3774276"/>
              <a:ext cx="1213187" cy="1243928"/>
            </a:xfrm>
            <a:custGeom>
              <a:avLst/>
              <a:gdLst>
                <a:gd name="connsiteX0" fmla="*/ 983475 w 1213187"/>
                <a:gd name="connsiteY0" fmla="*/ 0 h 1243928"/>
                <a:gd name="connsiteX1" fmla="*/ 1002449 w 1213187"/>
                <a:gd name="connsiteY1" fmla="*/ 15655 h 1243928"/>
                <a:gd name="connsiteX2" fmla="*/ 1213187 w 1213187"/>
                <a:gd name="connsiteY2" fmla="*/ 524422 h 1243928"/>
                <a:gd name="connsiteX3" fmla="*/ 493681 w 1213187"/>
                <a:gd name="connsiteY3" fmla="*/ 1243928 h 1243928"/>
                <a:gd name="connsiteX4" fmla="*/ 91398 w 1213187"/>
                <a:gd name="connsiteY4" fmla="*/ 1121048 h 1243928"/>
                <a:gd name="connsiteX5" fmla="*/ 0 w 1213187"/>
                <a:gd name="connsiteY5" fmla="*/ 1045637 h 1243928"/>
                <a:gd name="connsiteX6" fmla="*/ 15085 w 1213187"/>
                <a:gd name="connsiteY6" fmla="*/ 1033190 h 1243928"/>
                <a:gd name="connsiteX7" fmla="*/ 225823 w 1213187"/>
                <a:gd name="connsiteY7" fmla="*/ 524422 h 1243928"/>
                <a:gd name="connsiteX8" fmla="*/ 15085 w 1213187"/>
                <a:gd name="connsiteY8" fmla="*/ 15655 h 1243928"/>
                <a:gd name="connsiteX9" fmla="*/ 0 w 1213187"/>
                <a:gd name="connsiteY9" fmla="*/ 3208 h 1243928"/>
                <a:gd name="connsiteX10" fmla="*/ 3889 w 1213187"/>
                <a:gd name="connsiteY10" fmla="*/ 0 h 1243928"/>
                <a:gd name="connsiteX11" fmla="*/ 91398 w 1213187"/>
                <a:gd name="connsiteY11" fmla="*/ 72202 h 1243928"/>
                <a:gd name="connsiteX12" fmla="*/ 493681 w 1213187"/>
                <a:gd name="connsiteY12" fmla="*/ 195082 h 1243928"/>
                <a:gd name="connsiteX13" fmla="*/ 895964 w 1213187"/>
                <a:gd name="connsiteY13" fmla="*/ 72202 h 1243928"/>
                <a:gd name="connsiteX14" fmla="*/ 983475 w 1213187"/>
                <a:gd name="connsiteY14" fmla="*/ 0 h 124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7" h="1243928">
                  <a:moveTo>
                    <a:pt x="983475" y="0"/>
                  </a:moveTo>
                  <a:lnTo>
                    <a:pt x="1002449" y="15655"/>
                  </a:lnTo>
                  <a:cubicBezTo>
                    <a:pt x="1132654" y="145860"/>
                    <a:pt x="1213187" y="325736"/>
                    <a:pt x="1213187" y="524422"/>
                  </a:cubicBezTo>
                  <a:cubicBezTo>
                    <a:pt x="1213187" y="921794"/>
                    <a:pt x="891053" y="1243928"/>
                    <a:pt x="493681" y="1243928"/>
                  </a:cubicBezTo>
                  <a:cubicBezTo>
                    <a:pt x="344667" y="1243928"/>
                    <a:pt x="206233" y="1198628"/>
                    <a:pt x="91398" y="1121048"/>
                  </a:cubicBezTo>
                  <a:lnTo>
                    <a:pt x="0" y="1045637"/>
                  </a:lnTo>
                  <a:lnTo>
                    <a:pt x="15085" y="1033190"/>
                  </a:lnTo>
                  <a:cubicBezTo>
                    <a:pt x="145290" y="902985"/>
                    <a:pt x="225823" y="723108"/>
                    <a:pt x="225823" y="524422"/>
                  </a:cubicBezTo>
                  <a:cubicBezTo>
                    <a:pt x="225823" y="325736"/>
                    <a:pt x="145290" y="145860"/>
                    <a:pt x="15085" y="15655"/>
                  </a:cubicBezTo>
                  <a:lnTo>
                    <a:pt x="0" y="3208"/>
                  </a:lnTo>
                  <a:lnTo>
                    <a:pt x="3889" y="0"/>
                  </a:lnTo>
                  <a:lnTo>
                    <a:pt x="91398" y="72202"/>
                  </a:lnTo>
                  <a:cubicBezTo>
                    <a:pt x="206233" y="149782"/>
                    <a:pt x="344667" y="195082"/>
                    <a:pt x="493681" y="195082"/>
                  </a:cubicBezTo>
                  <a:cubicBezTo>
                    <a:pt x="642696" y="195082"/>
                    <a:pt x="781130" y="149782"/>
                    <a:pt x="895964" y="72202"/>
                  </a:cubicBezTo>
                  <a:lnTo>
                    <a:pt x="983475" y="0"/>
                  </a:lnTo>
                  <a:close/>
                </a:path>
              </a:pathLst>
            </a:custGeom>
            <a:solidFill>
              <a:srgbClr val="0A44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4" name="Текст 11">
            <a:extLst>
              <a:ext uri="{FF2B5EF4-FFF2-40B4-BE49-F238E27FC236}">
                <a16:creationId xmlns:a16="http://schemas.microsoft.com/office/drawing/2014/main" id="{1681CA68-983A-4C9E-450B-8FD2D68A202A}"/>
              </a:ext>
            </a:extLst>
          </p:cNvPr>
          <p:cNvSpPr txBox="1">
            <a:spLocks/>
          </p:cNvSpPr>
          <p:nvPr/>
        </p:nvSpPr>
        <p:spPr>
          <a:xfrm>
            <a:off x="861610" y="1604801"/>
            <a:ext cx="2277599" cy="966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3"/>
                </a:solidFill>
              </a:rPr>
              <a:t>PFAS regulations </a:t>
            </a:r>
            <a:r>
              <a:rPr lang="en-US" sz="1400" dirty="0"/>
              <a:t>are creating stress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3E7B0203-D942-C65D-CE03-37F81992B851}"/>
              </a:ext>
            </a:extLst>
          </p:cNvPr>
          <p:cNvSpPr txBox="1">
            <a:spLocks/>
          </p:cNvSpPr>
          <p:nvPr/>
        </p:nvSpPr>
        <p:spPr>
          <a:xfrm>
            <a:off x="887447" y="2932512"/>
            <a:ext cx="2277599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36F21"/>
                </a:solidFill>
              </a:rPr>
              <a:t>PFAS sources </a:t>
            </a:r>
            <a:r>
              <a:rPr lang="en-US" sz="1400" dirty="0"/>
              <a:t>in food are from production, processing and packaging</a:t>
            </a:r>
          </a:p>
          <a:p>
            <a:endParaRPr lang="en-US" sz="1400" b="1" dirty="0"/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552312F7-D89D-BCA2-5755-3EBA780782E5}"/>
              </a:ext>
            </a:extLst>
          </p:cNvPr>
          <p:cNvSpPr txBox="1">
            <a:spLocks/>
          </p:cNvSpPr>
          <p:nvPr/>
        </p:nvSpPr>
        <p:spPr>
          <a:xfrm>
            <a:off x="6321974" y="3107596"/>
            <a:ext cx="2608890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A4479"/>
                </a:solidFill>
              </a:rPr>
              <a:t>Future Proof Packaging </a:t>
            </a:r>
            <a:r>
              <a:rPr lang="en-US" sz="1400" dirty="0"/>
              <a:t>is needed to avoid the pitfalls of a fragmented approach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4733A0-8FB8-D7FE-62F2-BAEB8AF60CAC}"/>
              </a:ext>
            </a:extLst>
          </p:cNvPr>
          <p:cNvSpPr txBox="1"/>
          <p:nvPr/>
        </p:nvSpPr>
        <p:spPr>
          <a:xfrm>
            <a:off x="3725629" y="1510888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0D6FA06C-523E-F7E5-CE13-13D62E4CDAF2}"/>
              </a:ext>
            </a:extLst>
          </p:cNvPr>
          <p:cNvSpPr txBox="1">
            <a:spLocks/>
          </p:cNvSpPr>
          <p:nvPr/>
        </p:nvSpPr>
        <p:spPr>
          <a:xfrm>
            <a:off x="6321974" y="1536017"/>
            <a:ext cx="2746525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ABE6"/>
                </a:solidFill>
              </a:rPr>
              <a:t>Industry has worked hard </a:t>
            </a:r>
            <a:r>
              <a:rPr lang="en-US" sz="1400" dirty="0"/>
              <a:t>with a fragmented approach and pitfalls</a:t>
            </a:r>
          </a:p>
          <a:p>
            <a:endParaRPr lang="en-US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EAEE7C-4505-968E-64CC-0EF8ADF265C3}"/>
              </a:ext>
            </a:extLst>
          </p:cNvPr>
          <p:cNvSpPr txBox="1"/>
          <p:nvPr/>
        </p:nvSpPr>
        <p:spPr>
          <a:xfrm>
            <a:off x="3750616" y="3037539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A375AE-CB41-AFE6-B506-2C981569507F}"/>
              </a:ext>
            </a:extLst>
          </p:cNvPr>
          <p:cNvSpPr txBox="1"/>
          <p:nvPr/>
        </p:nvSpPr>
        <p:spPr>
          <a:xfrm>
            <a:off x="5201964" y="1535968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860CF8-6076-CC42-0169-E3B2AC27E547}"/>
              </a:ext>
            </a:extLst>
          </p:cNvPr>
          <p:cNvSpPr txBox="1"/>
          <p:nvPr/>
        </p:nvSpPr>
        <p:spPr>
          <a:xfrm>
            <a:off x="5195499" y="3110590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654489-3797-BA44-B7D5-A7177C5B2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B9373F-1907-62A7-1F3C-C8E3A95A5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52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6FD1C10-984F-BADC-5F70-E4910705D411}"/>
              </a:ext>
            </a:extLst>
          </p:cNvPr>
          <p:cNvSpPr txBox="1">
            <a:spLocks/>
          </p:cNvSpPr>
          <p:nvPr/>
        </p:nvSpPr>
        <p:spPr>
          <a:xfrm>
            <a:off x="3838353" y="2045252"/>
            <a:ext cx="4922874" cy="1843350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kern="0" dirty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Dr. Claire Sand</a:t>
            </a:r>
            <a:endParaRPr lang="en-US" sz="2400" dirty="0">
              <a:ea typeface="Karla" pitchFamily="2" charset="0"/>
              <a:cs typeface="Poppins" panose="02000000000000000000" pitchFamily="2" charset="0"/>
            </a:endParaRPr>
          </a:p>
          <a:p>
            <a:pPr marL="0" indent="0">
              <a:buNone/>
            </a:pPr>
            <a:endParaRPr lang="en-US" sz="400" dirty="0">
              <a:cs typeface="Rubik Light"/>
            </a:endParaRPr>
          </a:p>
          <a:p>
            <a:pPr marL="0" indent="0">
              <a:buNone/>
            </a:pPr>
            <a:r>
              <a:rPr lang="en-US" sz="1800" dirty="0">
                <a:cs typeface="Rubik Light"/>
              </a:rPr>
              <a:t>Founder &amp; Owner</a:t>
            </a:r>
          </a:p>
          <a:p>
            <a:pPr marL="0" indent="0">
              <a:buNone/>
            </a:pPr>
            <a:endParaRPr lang="en-US" sz="1800" dirty="0">
              <a:cs typeface="Rubik Light"/>
            </a:endParaRPr>
          </a:p>
          <a:p>
            <a:pPr marL="0" indent="0">
              <a:buNone/>
            </a:pPr>
            <a:r>
              <a:rPr lang="en-US" sz="1800" dirty="0">
                <a:cs typeface="Rubik Light"/>
              </a:rPr>
              <a:t>Adjunct Professor, Michigan State University and CalPoly</a:t>
            </a:r>
          </a:p>
          <a:p>
            <a:pPr marL="0" indent="0">
              <a:buNone/>
            </a:pPr>
            <a:endParaRPr lang="en-US" sz="800" dirty="0">
              <a:cs typeface="Rubik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6E53A4-6F20-3A19-77EB-235401A1603C}"/>
              </a:ext>
            </a:extLst>
          </p:cNvPr>
          <p:cNvSpPr/>
          <p:nvPr/>
        </p:nvSpPr>
        <p:spPr>
          <a:xfrm>
            <a:off x="0" y="0"/>
            <a:ext cx="9144000" cy="2016177"/>
          </a:xfrm>
          <a:prstGeom prst="rect">
            <a:avLst/>
          </a:prstGeom>
          <a:solidFill>
            <a:srgbClr val="F36F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0" name="Google Shape;460;p30"/>
          <p:cNvSpPr txBox="1">
            <a:spLocks noGrp="1"/>
          </p:cNvSpPr>
          <p:nvPr>
            <p:ph type="title"/>
          </p:nvPr>
        </p:nvSpPr>
        <p:spPr>
          <a:xfrm>
            <a:off x="232853" y="832941"/>
            <a:ext cx="79797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-US" sz="5300" dirty="0">
                <a:solidFill>
                  <a:schemeClr val="bg1"/>
                </a:solidFill>
                <a:latin typeface="+mj-lt"/>
                <a:ea typeface="Arial Black"/>
                <a:cs typeface="Arial Black"/>
                <a:sym typeface="Arial Black"/>
              </a:rPr>
              <a:t>Thank you</a:t>
            </a:r>
            <a:endParaRPr sz="5300" dirty="0">
              <a:solidFill>
                <a:schemeClr val="bg1"/>
              </a:solidFill>
              <a:latin typeface="+mj-lt"/>
              <a:ea typeface="Arial Black"/>
              <a:cs typeface="Arial Black"/>
              <a:sym typeface="Arial Black"/>
            </a:endParaRPr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3182DCC-0E69-F0D8-EAE7-5883F2385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08" y="2754051"/>
            <a:ext cx="1788739" cy="7332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20A3F0-4742-F852-60E8-7F7DDD67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6" y="2105079"/>
            <a:ext cx="2037507" cy="21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6776CC-7B13-1C5A-99A3-107FA63342F2}"/>
              </a:ext>
            </a:extLst>
          </p:cNvPr>
          <p:cNvSpPr txBox="1"/>
          <p:nvPr/>
        </p:nvSpPr>
        <p:spPr>
          <a:xfrm>
            <a:off x="150272" y="4225204"/>
            <a:ext cx="3124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cs typeface="Rubik Light"/>
              </a:rPr>
              <a:t>Reach out to connect for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cs typeface="Rubik Light"/>
              </a:rPr>
              <a:t>a virtual coffee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6FFA6F6-6C4A-B09F-0B49-F6D821385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F8BFC74-03CE-5F62-CBAA-9F6CDFF56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F4D2DC-4A4E-73BB-7435-BF6A8276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57181"/>
            <a:ext cx="7979700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Key Takeaways</a:t>
            </a:r>
          </a:p>
        </p:txBody>
      </p:sp>
      <p:grpSp>
        <p:nvGrpSpPr>
          <p:cNvPr id="5" name="Группа 1">
            <a:extLst>
              <a:ext uri="{FF2B5EF4-FFF2-40B4-BE49-F238E27FC236}">
                <a16:creationId xmlns:a16="http://schemas.microsoft.com/office/drawing/2014/main" id="{6E61D74B-07E3-9E9E-B6C7-B96318AE0AB1}"/>
              </a:ext>
            </a:extLst>
          </p:cNvPr>
          <p:cNvGrpSpPr/>
          <p:nvPr/>
        </p:nvGrpSpPr>
        <p:grpSpPr>
          <a:xfrm>
            <a:off x="3139209" y="1139077"/>
            <a:ext cx="3023987" cy="3100608"/>
            <a:chOff x="4730056" y="2530346"/>
            <a:chExt cx="2426378" cy="2487858"/>
          </a:xfrm>
          <a:solidFill>
            <a:schemeClr val="bg2">
              <a:lumMod val="10000"/>
            </a:schemeClr>
          </a:solidFill>
        </p:grpSpPr>
        <p:sp>
          <p:nvSpPr>
            <p:cNvPr id="6" name="Полилиния 2">
              <a:extLst>
                <a:ext uri="{FF2B5EF4-FFF2-40B4-BE49-F238E27FC236}">
                  <a16:creationId xmlns:a16="http://schemas.microsoft.com/office/drawing/2014/main" id="{02318B1C-035C-049E-2AF2-6C921A0142E5}"/>
                </a:ext>
              </a:extLst>
            </p:cNvPr>
            <p:cNvSpPr/>
            <p:nvPr/>
          </p:nvSpPr>
          <p:spPr>
            <a:xfrm>
              <a:off x="5717419" y="2728639"/>
              <a:ext cx="451647" cy="1042429"/>
            </a:xfrm>
            <a:custGeom>
              <a:avLst/>
              <a:gdLst>
                <a:gd name="connsiteX0" fmla="*/ 225825 w 451648"/>
                <a:gd name="connsiteY0" fmla="*/ 0 h 1042429"/>
                <a:gd name="connsiteX1" fmla="*/ 240910 w 451648"/>
                <a:gd name="connsiteY1" fmla="*/ 12447 h 1042429"/>
                <a:gd name="connsiteX2" fmla="*/ 451648 w 451648"/>
                <a:gd name="connsiteY2" fmla="*/ 521214 h 1042429"/>
                <a:gd name="connsiteX3" fmla="*/ 240910 w 451648"/>
                <a:gd name="connsiteY3" fmla="*/ 1029982 h 1042429"/>
                <a:gd name="connsiteX4" fmla="*/ 225825 w 451648"/>
                <a:gd name="connsiteY4" fmla="*/ 1042429 h 1042429"/>
                <a:gd name="connsiteX5" fmla="*/ 210739 w 451648"/>
                <a:gd name="connsiteY5" fmla="*/ 1029982 h 1042429"/>
                <a:gd name="connsiteX6" fmla="*/ 0 w 451648"/>
                <a:gd name="connsiteY6" fmla="*/ 521214 h 1042429"/>
                <a:gd name="connsiteX7" fmla="*/ 210739 w 451648"/>
                <a:gd name="connsiteY7" fmla="*/ 12447 h 1042429"/>
                <a:gd name="connsiteX8" fmla="*/ 225825 w 451648"/>
                <a:gd name="connsiteY8" fmla="*/ 0 h 10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48" h="1042429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Полилиния 3">
              <a:extLst>
                <a:ext uri="{FF2B5EF4-FFF2-40B4-BE49-F238E27FC236}">
                  <a16:creationId xmlns:a16="http://schemas.microsoft.com/office/drawing/2014/main" id="{684C716D-DBBF-0AE5-373E-C0A3829CAAF3}"/>
                </a:ext>
              </a:extLst>
            </p:cNvPr>
            <p:cNvSpPr/>
            <p:nvPr/>
          </p:nvSpPr>
          <p:spPr>
            <a:xfrm>
              <a:off x="5717419" y="3777485"/>
              <a:ext cx="451647" cy="1042429"/>
            </a:xfrm>
            <a:custGeom>
              <a:avLst/>
              <a:gdLst>
                <a:gd name="connsiteX0" fmla="*/ 225825 w 451648"/>
                <a:gd name="connsiteY0" fmla="*/ 0 h 1042429"/>
                <a:gd name="connsiteX1" fmla="*/ 240910 w 451648"/>
                <a:gd name="connsiteY1" fmla="*/ 12447 h 1042429"/>
                <a:gd name="connsiteX2" fmla="*/ 451648 w 451648"/>
                <a:gd name="connsiteY2" fmla="*/ 521214 h 1042429"/>
                <a:gd name="connsiteX3" fmla="*/ 240910 w 451648"/>
                <a:gd name="connsiteY3" fmla="*/ 1029982 h 1042429"/>
                <a:gd name="connsiteX4" fmla="*/ 225825 w 451648"/>
                <a:gd name="connsiteY4" fmla="*/ 1042429 h 1042429"/>
                <a:gd name="connsiteX5" fmla="*/ 210739 w 451648"/>
                <a:gd name="connsiteY5" fmla="*/ 1029982 h 1042429"/>
                <a:gd name="connsiteX6" fmla="*/ 0 w 451648"/>
                <a:gd name="connsiteY6" fmla="*/ 521214 h 1042429"/>
                <a:gd name="connsiteX7" fmla="*/ 210739 w 451648"/>
                <a:gd name="connsiteY7" fmla="*/ 12447 h 1042429"/>
                <a:gd name="connsiteX8" fmla="*/ 225825 w 451648"/>
                <a:gd name="connsiteY8" fmla="*/ 0 h 10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48" h="1042429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Полилиния 4">
              <a:extLst>
                <a:ext uri="{FF2B5EF4-FFF2-40B4-BE49-F238E27FC236}">
                  <a16:creationId xmlns:a16="http://schemas.microsoft.com/office/drawing/2014/main" id="{27595849-4820-5014-4A43-DDF2649B6319}"/>
                </a:ext>
              </a:extLst>
            </p:cNvPr>
            <p:cNvSpPr/>
            <p:nvPr/>
          </p:nvSpPr>
          <p:spPr>
            <a:xfrm>
              <a:off x="4959770" y="3579192"/>
              <a:ext cx="979586" cy="390166"/>
            </a:xfrm>
            <a:custGeom>
              <a:avLst/>
              <a:gdLst>
                <a:gd name="connsiteX0" fmla="*/ 489792 w 979586"/>
                <a:gd name="connsiteY0" fmla="*/ 0 h 390166"/>
                <a:gd name="connsiteX1" fmla="*/ 892075 w 979586"/>
                <a:gd name="connsiteY1" fmla="*/ 122880 h 390166"/>
                <a:gd name="connsiteX2" fmla="*/ 979586 w 979586"/>
                <a:gd name="connsiteY2" fmla="*/ 195084 h 390166"/>
                <a:gd name="connsiteX3" fmla="*/ 892075 w 979586"/>
                <a:gd name="connsiteY3" fmla="*/ 267286 h 390166"/>
                <a:gd name="connsiteX4" fmla="*/ 489792 w 979586"/>
                <a:gd name="connsiteY4" fmla="*/ 390166 h 390166"/>
                <a:gd name="connsiteX5" fmla="*/ 87509 w 979586"/>
                <a:gd name="connsiteY5" fmla="*/ 267286 h 390166"/>
                <a:gd name="connsiteX6" fmla="*/ 0 w 979586"/>
                <a:gd name="connsiteY6" fmla="*/ 195084 h 390166"/>
                <a:gd name="connsiteX7" fmla="*/ 87509 w 979586"/>
                <a:gd name="connsiteY7" fmla="*/ 122880 h 390166"/>
                <a:gd name="connsiteX8" fmla="*/ 489792 w 979586"/>
                <a:gd name="connsiteY8" fmla="*/ 0 h 39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586" h="390166">
                  <a:moveTo>
                    <a:pt x="489792" y="0"/>
                  </a:moveTo>
                  <a:cubicBezTo>
                    <a:pt x="638806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6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Полилиния 5">
              <a:extLst>
                <a:ext uri="{FF2B5EF4-FFF2-40B4-BE49-F238E27FC236}">
                  <a16:creationId xmlns:a16="http://schemas.microsoft.com/office/drawing/2014/main" id="{1233D740-4BBB-A876-6F70-B9D51646E51B}"/>
                </a:ext>
              </a:extLst>
            </p:cNvPr>
            <p:cNvSpPr/>
            <p:nvPr/>
          </p:nvSpPr>
          <p:spPr>
            <a:xfrm>
              <a:off x="4730056" y="2530346"/>
              <a:ext cx="1213188" cy="1243930"/>
            </a:xfrm>
            <a:custGeom>
              <a:avLst/>
              <a:gdLst>
                <a:gd name="connsiteX0" fmla="*/ 719506 w 1213189"/>
                <a:gd name="connsiteY0" fmla="*/ 0 h 1243930"/>
                <a:gd name="connsiteX1" fmla="*/ 1121789 w 1213189"/>
                <a:gd name="connsiteY1" fmla="*/ 122880 h 1243930"/>
                <a:gd name="connsiteX2" fmla="*/ 1213189 w 1213189"/>
                <a:gd name="connsiteY2" fmla="*/ 198292 h 1243930"/>
                <a:gd name="connsiteX3" fmla="*/ 1198103 w 1213189"/>
                <a:gd name="connsiteY3" fmla="*/ 210739 h 1243930"/>
                <a:gd name="connsiteX4" fmla="*/ 987364 w 1213189"/>
                <a:gd name="connsiteY4" fmla="*/ 719506 h 1243930"/>
                <a:gd name="connsiteX5" fmla="*/ 1198103 w 1213189"/>
                <a:gd name="connsiteY5" fmla="*/ 1228274 h 1243930"/>
                <a:gd name="connsiteX6" fmla="*/ 1213189 w 1213189"/>
                <a:gd name="connsiteY6" fmla="*/ 1240721 h 1243930"/>
                <a:gd name="connsiteX7" fmla="*/ 1209300 w 1213189"/>
                <a:gd name="connsiteY7" fmla="*/ 1243930 h 1243930"/>
                <a:gd name="connsiteX8" fmla="*/ 1121789 w 1213189"/>
                <a:gd name="connsiteY8" fmla="*/ 1171726 h 1243930"/>
                <a:gd name="connsiteX9" fmla="*/ 719506 w 1213189"/>
                <a:gd name="connsiteY9" fmla="*/ 1048846 h 1243930"/>
                <a:gd name="connsiteX10" fmla="*/ 317223 w 1213189"/>
                <a:gd name="connsiteY10" fmla="*/ 1171726 h 1243930"/>
                <a:gd name="connsiteX11" fmla="*/ 229714 w 1213189"/>
                <a:gd name="connsiteY11" fmla="*/ 1243930 h 1243930"/>
                <a:gd name="connsiteX12" fmla="*/ 210739 w 1213189"/>
                <a:gd name="connsiteY12" fmla="*/ 1228274 h 1243930"/>
                <a:gd name="connsiteX13" fmla="*/ 0 w 1213189"/>
                <a:gd name="connsiteY13" fmla="*/ 719506 h 1243930"/>
                <a:gd name="connsiteX14" fmla="*/ 719506 w 1213189"/>
                <a:gd name="connsiteY14" fmla="*/ 0 h 12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9" h="1243930">
                  <a:moveTo>
                    <a:pt x="719506" y="0"/>
                  </a:moveTo>
                  <a:cubicBezTo>
                    <a:pt x="868520" y="0"/>
                    <a:pt x="1006955" y="45300"/>
                    <a:pt x="1121789" y="122880"/>
                  </a:cubicBezTo>
                  <a:lnTo>
                    <a:pt x="1213189" y="198292"/>
                  </a:lnTo>
                  <a:lnTo>
                    <a:pt x="1198103" y="210739"/>
                  </a:lnTo>
                  <a:cubicBezTo>
                    <a:pt x="1067898" y="340944"/>
                    <a:pt x="987364" y="520820"/>
                    <a:pt x="987364" y="719506"/>
                  </a:cubicBezTo>
                  <a:cubicBezTo>
                    <a:pt x="987364" y="918192"/>
                    <a:pt x="1067898" y="1098069"/>
                    <a:pt x="1198103" y="1228274"/>
                  </a:cubicBezTo>
                  <a:lnTo>
                    <a:pt x="1213189" y="1240721"/>
                  </a:lnTo>
                  <a:lnTo>
                    <a:pt x="1209300" y="1243930"/>
                  </a:lnTo>
                  <a:lnTo>
                    <a:pt x="1121789" y="1171726"/>
                  </a:lnTo>
                  <a:cubicBezTo>
                    <a:pt x="1006955" y="1094146"/>
                    <a:pt x="868520" y="1048846"/>
                    <a:pt x="719506" y="1048846"/>
                  </a:cubicBezTo>
                  <a:cubicBezTo>
                    <a:pt x="570492" y="1048846"/>
                    <a:pt x="432058" y="1094146"/>
                    <a:pt x="317223" y="1171726"/>
                  </a:cubicBezTo>
                  <a:lnTo>
                    <a:pt x="229714" y="1243930"/>
                  </a:lnTo>
                  <a:lnTo>
                    <a:pt x="210739" y="1228274"/>
                  </a:lnTo>
                  <a:cubicBezTo>
                    <a:pt x="80534" y="1098069"/>
                    <a:pt x="0" y="918192"/>
                    <a:pt x="0" y="719506"/>
                  </a:cubicBezTo>
                  <a:cubicBezTo>
                    <a:pt x="0" y="322134"/>
                    <a:pt x="322134" y="0"/>
                    <a:pt x="719506" y="0"/>
                  </a:cubicBezTo>
                  <a:close/>
                </a:path>
              </a:pathLst>
            </a:custGeom>
            <a:solidFill>
              <a:srgbClr val="AECC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Полилиния 6">
              <a:extLst>
                <a:ext uri="{FF2B5EF4-FFF2-40B4-BE49-F238E27FC236}">
                  <a16:creationId xmlns:a16="http://schemas.microsoft.com/office/drawing/2014/main" id="{9E9B5D0D-2CEC-BC33-5464-DE66F3186886}"/>
                </a:ext>
              </a:extLst>
            </p:cNvPr>
            <p:cNvSpPr/>
            <p:nvPr/>
          </p:nvSpPr>
          <p:spPr>
            <a:xfrm>
              <a:off x="4730056" y="3774276"/>
              <a:ext cx="1213188" cy="1243928"/>
            </a:xfrm>
            <a:custGeom>
              <a:avLst/>
              <a:gdLst>
                <a:gd name="connsiteX0" fmla="*/ 229714 w 1213189"/>
                <a:gd name="connsiteY0" fmla="*/ 0 h 1243928"/>
                <a:gd name="connsiteX1" fmla="*/ 317223 w 1213189"/>
                <a:gd name="connsiteY1" fmla="*/ 72202 h 1243928"/>
                <a:gd name="connsiteX2" fmla="*/ 719506 w 1213189"/>
                <a:gd name="connsiteY2" fmla="*/ 195082 h 1243928"/>
                <a:gd name="connsiteX3" fmla="*/ 1121789 w 1213189"/>
                <a:gd name="connsiteY3" fmla="*/ 72202 h 1243928"/>
                <a:gd name="connsiteX4" fmla="*/ 1209300 w 1213189"/>
                <a:gd name="connsiteY4" fmla="*/ 0 h 1243928"/>
                <a:gd name="connsiteX5" fmla="*/ 1213189 w 1213189"/>
                <a:gd name="connsiteY5" fmla="*/ 3208 h 1243928"/>
                <a:gd name="connsiteX6" fmla="*/ 1198103 w 1213189"/>
                <a:gd name="connsiteY6" fmla="*/ 15655 h 1243928"/>
                <a:gd name="connsiteX7" fmla="*/ 987364 w 1213189"/>
                <a:gd name="connsiteY7" fmla="*/ 524422 h 1243928"/>
                <a:gd name="connsiteX8" fmla="*/ 1198103 w 1213189"/>
                <a:gd name="connsiteY8" fmla="*/ 1033190 h 1243928"/>
                <a:gd name="connsiteX9" fmla="*/ 1213189 w 1213189"/>
                <a:gd name="connsiteY9" fmla="*/ 1045637 h 1243928"/>
                <a:gd name="connsiteX10" fmla="*/ 1121789 w 1213189"/>
                <a:gd name="connsiteY10" fmla="*/ 1121048 h 1243928"/>
                <a:gd name="connsiteX11" fmla="*/ 719506 w 1213189"/>
                <a:gd name="connsiteY11" fmla="*/ 1243928 h 1243928"/>
                <a:gd name="connsiteX12" fmla="*/ 0 w 1213189"/>
                <a:gd name="connsiteY12" fmla="*/ 524422 h 1243928"/>
                <a:gd name="connsiteX13" fmla="*/ 210739 w 1213189"/>
                <a:gd name="connsiteY13" fmla="*/ 15655 h 1243928"/>
                <a:gd name="connsiteX14" fmla="*/ 229714 w 1213189"/>
                <a:gd name="connsiteY14" fmla="*/ 0 h 124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9" h="1243928">
                  <a:moveTo>
                    <a:pt x="229714" y="0"/>
                  </a:moveTo>
                  <a:lnTo>
                    <a:pt x="317223" y="72202"/>
                  </a:lnTo>
                  <a:cubicBezTo>
                    <a:pt x="432058" y="149782"/>
                    <a:pt x="570492" y="195082"/>
                    <a:pt x="719506" y="195082"/>
                  </a:cubicBezTo>
                  <a:cubicBezTo>
                    <a:pt x="868520" y="195082"/>
                    <a:pt x="1006955" y="149782"/>
                    <a:pt x="1121789" y="72202"/>
                  </a:cubicBezTo>
                  <a:lnTo>
                    <a:pt x="1209300" y="0"/>
                  </a:lnTo>
                  <a:lnTo>
                    <a:pt x="1213189" y="3208"/>
                  </a:lnTo>
                  <a:lnTo>
                    <a:pt x="1198103" y="15655"/>
                  </a:lnTo>
                  <a:cubicBezTo>
                    <a:pt x="1067898" y="145860"/>
                    <a:pt x="987364" y="325736"/>
                    <a:pt x="987364" y="524422"/>
                  </a:cubicBezTo>
                  <a:cubicBezTo>
                    <a:pt x="987364" y="723108"/>
                    <a:pt x="1067898" y="902985"/>
                    <a:pt x="1198103" y="1033190"/>
                  </a:cubicBezTo>
                  <a:lnTo>
                    <a:pt x="1213189" y="1045637"/>
                  </a:lnTo>
                  <a:lnTo>
                    <a:pt x="1121789" y="1121048"/>
                  </a:lnTo>
                  <a:cubicBezTo>
                    <a:pt x="1006955" y="1198628"/>
                    <a:pt x="868520" y="1243928"/>
                    <a:pt x="719506" y="1243928"/>
                  </a:cubicBezTo>
                  <a:cubicBezTo>
                    <a:pt x="322134" y="1243928"/>
                    <a:pt x="0" y="921794"/>
                    <a:pt x="0" y="524422"/>
                  </a:cubicBezTo>
                  <a:cubicBezTo>
                    <a:pt x="0" y="325736"/>
                    <a:pt x="80534" y="145860"/>
                    <a:pt x="210739" y="15655"/>
                  </a:cubicBezTo>
                  <a:lnTo>
                    <a:pt x="229714" y="0"/>
                  </a:lnTo>
                  <a:close/>
                </a:path>
              </a:pathLst>
            </a:custGeom>
            <a:solidFill>
              <a:srgbClr val="F36F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Полилиния 7">
              <a:extLst>
                <a:ext uri="{FF2B5EF4-FFF2-40B4-BE49-F238E27FC236}">
                  <a16:creationId xmlns:a16="http://schemas.microsoft.com/office/drawing/2014/main" id="{93DA83F9-B252-6635-2908-157EC5A8FF84}"/>
                </a:ext>
              </a:extLst>
            </p:cNvPr>
            <p:cNvSpPr/>
            <p:nvPr/>
          </p:nvSpPr>
          <p:spPr>
            <a:xfrm>
              <a:off x="5947134" y="3579192"/>
              <a:ext cx="979586" cy="390166"/>
            </a:xfrm>
            <a:custGeom>
              <a:avLst/>
              <a:gdLst>
                <a:gd name="connsiteX0" fmla="*/ 489792 w 979586"/>
                <a:gd name="connsiteY0" fmla="*/ 0 h 390166"/>
                <a:gd name="connsiteX1" fmla="*/ 892075 w 979586"/>
                <a:gd name="connsiteY1" fmla="*/ 122880 h 390166"/>
                <a:gd name="connsiteX2" fmla="*/ 979586 w 979586"/>
                <a:gd name="connsiteY2" fmla="*/ 195084 h 390166"/>
                <a:gd name="connsiteX3" fmla="*/ 892075 w 979586"/>
                <a:gd name="connsiteY3" fmla="*/ 267286 h 390166"/>
                <a:gd name="connsiteX4" fmla="*/ 489792 w 979586"/>
                <a:gd name="connsiteY4" fmla="*/ 390166 h 390166"/>
                <a:gd name="connsiteX5" fmla="*/ 87509 w 979586"/>
                <a:gd name="connsiteY5" fmla="*/ 267286 h 390166"/>
                <a:gd name="connsiteX6" fmla="*/ 0 w 979586"/>
                <a:gd name="connsiteY6" fmla="*/ 195084 h 390166"/>
                <a:gd name="connsiteX7" fmla="*/ 87509 w 979586"/>
                <a:gd name="connsiteY7" fmla="*/ 122880 h 390166"/>
                <a:gd name="connsiteX8" fmla="*/ 489792 w 979586"/>
                <a:gd name="connsiteY8" fmla="*/ 0 h 39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586" h="390166">
                  <a:moveTo>
                    <a:pt x="489792" y="0"/>
                  </a:moveTo>
                  <a:cubicBezTo>
                    <a:pt x="638807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7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rgbClr val="55A9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Полилиния 8">
              <a:extLst>
                <a:ext uri="{FF2B5EF4-FFF2-40B4-BE49-F238E27FC236}">
                  <a16:creationId xmlns:a16="http://schemas.microsoft.com/office/drawing/2014/main" id="{76166D3E-86F0-CF9C-ACE4-2908425C880D}"/>
                </a:ext>
              </a:extLst>
            </p:cNvPr>
            <p:cNvSpPr/>
            <p:nvPr/>
          </p:nvSpPr>
          <p:spPr>
            <a:xfrm>
              <a:off x="5943245" y="2530346"/>
              <a:ext cx="1213187" cy="1243930"/>
            </a:xfrm>
            <a:custGeom>
              <a:avLst/>
              <a:gdLst>
                <a:gd name="connsiteX0" fmla="*/ 493681 w 1213187"/>
                <a:gd name="connsiteY0" fmla="*/ 0 h 1243930"/>
                <a:gd name="connsiteX1" fmla="*/ 1213187 w 1213187"/>
                <a:gd name="connsiteY1" fmla="*/ 719506 h 1243930"/>
                <a:gd name="connsiteX2" fmla="*/ 1002449 w 1213187"/>
                <a:gd name="connsiteY2" fmla="*/ 1228274 h 1243930"/>
                <a:gd name="connsiteX3" fmla="*/ 983475 w 1213187"/>
                <a:gd name="connsiteY3" fmla="*/ 1243930 h 1243930"/>
                <a:gd name="connsiteX4" fmla="*/ 895964 w 1213187"/>
                <a:gd name="connsiteY4" fmla="*/ 1171726 h 1243930"/>
                <a:gd name="connsiteX5" fmla="*/ 493681 w 1213187"/>
                <a:gd name="connsiteY5" fmla="*/ 1048846 h 1243930"/>
                <a:gd name="connsiteX6" fmla="*/ 91398 w 1213187"/>
                <a:gd name="connsiteY6" fmla="*/ 1171726 h 1243930"/>
                <a:gd name="connsiteX7" fmla="*/ 3889 w 1213187"/>
                <a:gd name="connsiteY7" fmla="*/ 1243930 h 1243930"/>
                <a:gd name="connsiteX8" fmla="*/ 0 w 1213187"/>
                <a:gd name="connsiteY8" fmla="*/ 1240721 h 1243930"/>
                <a:gd name="connsiteX9" fmla="*/ 15085 w 1213187"/>
                <a:gd name="connsiteY9" fmla="*/ 1228274 h 1243930"/>
                <a:gd name="connsiteX10" fmla="*/ 225823 w 1213187"/>
                <a:gd name="connsiteY10" fmla="*/ 719506 h 1243930"/>
                <a:gd name="connsiteX11" fmla="*/ 15085 w 1213187"/>
                <a:gd name="connsiteY11" fmla="*/ 210739 h 1243930"/>
                <a:gd name="connsiteX12" fmla="*/ 0 w 1213187"/>
                <a:gd name="connsiteY12" fmla="*/ 198292 h 1243930"/>
                <a:gd name="connsiteX13" fmla="*/ 91398 w 1213187"/>
                <a:gd name="connsiteY13" fmla="*/ 122880 h 1243930"/>
                <a:gd name="connsiteX14" fmla="*/ 493681 w 1213187"/>
                <a:gd name="connsiteY14" fmla="*/ 0 h 12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7" h="1243930">
                  <a:moveTo>
                    <a:pt x="493681" y="0"/>
                  </a:moveTo>
                  <a:cubicBezTo>
                    <a:pt x="891053" y="0"/>
                    <a:pt x="1213187" y="322134"/>
                    <a:pt x="1213187" y="719506"/>
                  </a:cubicBezTo>
                  <a:cubicBezTo>
                    <a:pt x="1213187" y="918192"/>
                    <a:pt x="1132654" y="1098069"/>
                    <a:pt x="1002449" y="1228274"/>
                  </a:cubicBezTo>
                  <a:lnTo>
                    <a:pt x="983475" y="1243930"/>
                  </a:lnTo>
                  <a:lnTo>
                    <a:pt x="895964" y="1171726"/>
                  </a:lnTo>
                  <a:cubicBezTo>
                    <a:pt x="781130" y="1094146"/>
                    <a:pt x="642696" y="1048846"/>
                    <a:pt x="493681" y="1048846"/>
                  </a:cubicBezTo>
                  <a:cubicBezTo>
                    <a:pt x="344667" y="1048846"/>
                    <a:pt x="206233" y="1094146"/>
                    <a:pt x="91398" y="1171726"/>
                  </a:cubicBezTo>
                  <a:lnTo>
                    <a:pt x="3889" y="1243930"/>
                  </a:lnTo>
                  <a:lnTo>
                    <a:pt x="0" y="1240721"/>
                  </a:lnTo>
                  <a:lnTo>
                    <a:pt x="15085" y="1228274"/>
                  </a:lnTo>
                  <a:cubicBezTo>
                    <a:pt x="145290" y="1098069"/>
                    <a:pt x="225823" y="918192"/>
                    <a:pt x="225823" y="719506"/>
                  </a:cubicBezTo>
                  <a:cubicBezTo>
                    <a:pt x="225823" y="520820"/>
                    <a:pt x="145290" y="340944"/>
                    <a:pt x="15085" y="210739"/>
                  </a:cubicBezTo>
                  <a:lnTo>
                    <a:pt x="0" y="198292"/>
                  </a:lnTo>
                  <a:lnTo>
                    <a:pt x="91398" y="122880"/>
                  </a:lnTo>
                  <a:cubicBezTo>
                    <a:pt x="206233" y="45300"/>
                    <a:pt x="344667" y="0"/>
                    <a:pt x="493681" y="0"/>
                  </a:cubicBezTo>
                  <a:close/>
                </a:path>
              </a:pathLst>
            </a:custGeom>
            <a:solidFill>
              <a:srgbClr val="00AB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Полилиния 9">
              <a:extLst>
                <a:ext uri="{FF2B5EF4-FFF2-40B4-BE49-F238E27FC236}">
                  <a16:creationId xmlns:a16="http://schemas.microsoft.com/office/drawing/2014/main" id="{60EFF0A6-F3D1-25E9-A921-E76CF316B2CE}"/>
                </a:ext>
              </a:extLst>
            </p:cNvPr>
            <p:cNvSpPr/>
            <p:nvPr/>
          </p:nvSpPr>
          <p:spPr>
            <a:xfrm>
              <a:off x="5943247" y="3774276"/>
              <a:ext cx="1213187" cy="1243928"/>
            </a:xfrm>
            <a:custGeom>
              <a:avLst/>
              <a:gdLst>
                <a:gd name="connsiteX0" fmla="*/ 983475 w 1213187"/>
                <a:gd name="connsiteY0" fmla="*/ 0 h 1243928"/>
                <a:gd name="connsiteX1" fmla="*/ 1002449 w 1213187"/>
                <a:gd name="connsiteY1" fmla="*/ 15655 h 1243928"/>
                <a:gd name="connsiteX2" fmla="*/ 1213187 w 1213187"/>
                <a:gd name="connsiteY2" fmla="*/ 524422 h 1243928"/>
                <a:gd name="connsiteX3" fmla="*/ 493681 w 1213187"/>
                <a:gd name="connsiteY3" fmla="*/ 1243928 h 1243928"/>
                <a:gd name="connsiteX4" fmla="*/ 91398 w 1213187"/>
                <a:gd name="connsiteY4" fmla="*/ 1121048 h 1243928"/>
                <a:gd name="connsiteX5" fmla="*/ 0 w 1213187"/>
                <a:gd name="connsiteY5" fmla="*/ 1045637 h 1243928"/>
                <a:gd name="connsiteX6" fmla="*/ 15085 w 1213187"/>
                <a:gd name="connsiteY6" fmla="*/ 1033190 h 1243928"/>
                <a:gd name="connsiteX7" fmla="*/ 225823 w 1213187"/>
                <a:gd name="connsiteY7" fmla="*/ 524422 h 1243928"/>
                <a:gd name="connsiteX8" fmla="*/ 15085 w 1213187"/>
                <a:gd name="connsiteY8" fmla="*/ 15655 h 1243928"/>
                <a:gd name="connsiteX9" fmla="*/ 0 w 1213187"/>
                <a:gd name="connsiteY9" fmla="*/ 3208 h 1243928"/>
                <a:gd name="connsiteX10" fmla="*/ 3889 w 1213187"/>
                <a:gd name="connsiteY10" fmla="*/ 0 h 1243928"/>
                <a:gd name="connsiteX11" fmla="*/ 91398 w 1213187"/>
                <a:gd name="connsiteY11" fmla="*/ 72202 h 1243928"/>
                <a:gd name="connsiteX12" fmla="*/ 493681 w 1213187"/>
                <a:gd name="connsiteY12" fmla="*/ 195082 h 1243928"/>
                <a:gd name="connsiteX13" fmla="*/ 895964 w 1213187"/>
                <a:gd name="connsiteY13" fmla="*/ 72202 h 1243928"/>
                <a:gd name="connsiteX14" fmla="*/ 983475 w 1213187"/>
                <a:gd name="connsiteY14" fmla="*/ 0 h 124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187" h="1243928">
                  <a:moveTo>
                    <a:pt x="983475" y="0"/>
                  </a:moveTo>
                  <a:lnTo>
                    <a:pt x="1002449" y="15655"/>
                  </a:lnTo>
                  <a:cubicBezTo>
                    <a:pt x="1132654" y="145860"/>
                    <a:pt x="1213187" y="325736"/>
                    <a:pt x="1213187" y="524422"/>
                  </a:cubicBezTo>
                  <a:cubicBezTo>
                    <a:pt x="1213187" y="921794"/>
                    <a:pt x="891053" y="1243928"/>
                    <a:pt x="493681" y="1243928"/>
                  </a:cubicBezTo>
                  <a:cubicBezTo>
                    <a:pt x="344667" y="1243928"/>
                    <a:pt x="206233" y="1198628"/>
                    <a:pt x="91398" y="1121048"/>
                  </a:cubicBezTo>
                  <a:lnTo>
                    <a:pt x="0" y="1045637"/>
                  </a:lnTo>
                  <a:lnTo>
                    <a:pt x="15085" y="1033190"/>
                  </a:lnTo>
                  <a:cubicBezTo>
                    <a:pt x="145290" y="902985"/>
                    <a:pt x="225823" y="723108"/>
                    <a:pt x="225823" y="524422"/>
                  </a:cubicBezTo>
                  <a:cubicBezTo>
                    <a:pt x="225823" y="325736"/>
                    <a:pt x="145290" y="145860"/>
                    <a:pt x="15085" y="15655"/>
                  </a:cubicBezTo>
                  <a:lnTo>
                    <a:pt x="0" y="3208"/>
                  </a:lnTo>
                  <a:lnTo>
                    <a:pt x="3889" y="0"/>
                  </a:lnTo>
                  <a:lnTo>
                    <a:pt x="91398" y="72202"/>
                  </a:lnTo>
                  <a:cubicBezTo>
                    <a:pt x="206233" y="149782"/>
                    <a:pt x="344667" y="195082"/>
                    <a:pt x="493681" y="195082"/>
                  </a:cubicBezTo>
                  <a:cubicBezTo>
                    <a:pt x="642696" y="195082"/>
                    <a:pt x="781130" y="149782"/>
                    <a:pt x="895964" y="72202"/>
                  </a:cubicBezTo>
                  <a:lnTo>
                    <a:pt x="983475" y="0"/>
                  </a:lnTo>
                  <a:close/>
                </a:path>
              </a:pathLst>
            </a:custGeom>
            <a:solidFill>
              <a:srgbClr val="0A44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4" name="Текст 11">
            <a:extLst>
              <a:ext uri="{FF2B5EF4-FFF2-40B4-BE49-F238E27FC236}">
                <a16:creationId xmlns:a16="http://schemas.microsoft.com/office/drawing/2014/main" id="{1681CA68-983A-4C9E-450B-8FD2D68A202A}"/>
              </a:ext>
            </a:extLst>
          </p:cNvPr>
          <p:cNvSpPr txBox="1">
            <a:spLocks/>
          </p:cNvSpPr>
          <p:nvPr/>
        </p:nvSpPr>
        <p:spPr>
          <a:xfrm>
            <a:off x="861610" y="1604802"/>
            <a:ext cx="2277599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3"/>
                </a:solidFill>
              </a:rPr>
              <a:t>PFAS regulations </a:t>
            </a:r>
            <a:r>
              <a:rPr lang="en-US" sz="1400" dirty="0"/>
              <a:t>are creating stress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3E7B0203-D942-C65D-CE03-37F81992B851}"/>
              </a:ext>
            </a:extLst>
          </p:cNvPr>
          <p:cNvSpPr txBox="1">
            <a:spLocks/>
          </p:cNvSpPr>
          <p:nvPr/>
        </p:nvSpPr>
        <p:spPr>
          <a:xfrm>
            <a:off x="887447" y="2932512"/>
            <a:ext cx="2277599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36F21"/>
                </a:solidFill>
              </a:rPr>
              <a:t>PFAS sources </a:t>
            </a:r>
            <a:r>
              <a:rPr lang="en-US" sz="1400" dirty="0"/>
              <a:t>in food are from production, processing and packaging</a:t>
            </a:r>
          </a:p>
          <a:p>
            <a:endParaRPr lang="en-US" sz="1400" b="1" dirty="0"/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552312F7-D89D-BCA2-5755-3EBA780782E5}"/>
              </a:ext>
            </a:extLst>
          </p:cNvPr>
          <p:cNvSpPr txBox="1">
            <a:spLocks/>
          </p:cNvSpPr>
          <p:nvPr/>
        </p:nvSpPr>
        <p:spPr>
          <a:xfrm>
            <a:off x="6321974" y="3107596"/>
            <a:ext cx="2608890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A4479"/>
                </a:solidFill>
              </a:rPr>
              <a:t>Future Proof Packaging </a:t>
            </a:r>
            <a:r>
              <a:rPr lang="en-US" sz="1400" dirty="0"/>
              <a:t>is needed to avoid the pitfalls of a fragmented approach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4733A0-8FB8-D7FE-62F2-BAEB8AF60CAC}"/>
              </a:ext>
            </a:extLst>
          </p:cNvPr>
          <p:cNvSpPr txBox="1"/>
          <p:nvPr/>
        </p:nvSpPr>
        <p:spPr>
          <a:xfrm>
            <a:off x="3725629" y="1510888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0D6FA06C-523E-F7E5-CE13-13D62E4CDAF2}"/>
              </a:ext>
            </a:extLst>
          </p:cNvPr>
          <p:cNvSpPr txBox="1">
            <a:spLocks/>
          </p:cNvSpPr>
          <p:nvPr/>
        </p:nvSpPr>
        <p:spPr>
          <a:xfrm>
            <a:off x="6321974" y="1536017"/>
            <a:ext cx="2746525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ABE6"/>
                </a:solidFill>
              </a:rPr>
              <a:t>Industry has worked hard </a:t>
            </a:r>
            <a:r>
              <a:rPr lang="en-US" sz="1400" dirty="0"/>
              <a:t>with a fragmented approach and pitfalls</a:t>
            </a:r>
          </a:p>
          <a:p>
            <a:endParaRPr lang="en-US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EAEE7C-4505-968E-64CC-0EF8ADF265C3}"/>
              </a:ext>
            </a:extLst>
          </p:cNvPr>
          <p:cNvSpPr txBox="1"/>
          <p:nvPr/>
        </p:nvSpPr>
        <p:spPr>
          <a:xfrm>
            <a:off x="3750616" y="3037539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A375AE-CB41-AFE6-B506-2C981569507F}"/>
              </a:ext>
            </a:extLst>
          </p:cNvPr>
          <p:cNvSpPr txBox="1"/>
          <p:nvPr/>
        </p:nvSpPr>
        <p:spPr>
          <a:xfrm>
            <a:off x="5201964" y="1535968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860CF8-6076-CC42-0169-E3B2AC27E547}"/>
              </a:ext>
            </a:extLst>
          </p:cNvPr>
          <p:cNvSpPr txBox="1"/>
          <p:nvPr/>
        </p:nvSpPr>
        <p:spPr>
          <a:xfrm>
            <a:off x="5195499" y="3110590"/>
            <a:ext cx="92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2A8008-C1ED-2876-97D3-35E0083B7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DEC792-2A0B-DF57-0ED5-38ABA984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3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6">
            <a:extLst>
              <a:ext uri="{FF2B5EF4-FFF2-40B4-BE49-F238E27FC236}">
                <a16:creationId xmlns:a16="http://schemas.microsoft.com/office/drawing/2014/main" id="{3F0CF6DA-6B97-40C9-B9B2-4CBE5BB744E8}"/>
              </a:ext>
            </a:extLst>
          </p:cNvPr>
          <p:cNvGraphicFramePr>
            <a:graphicFrameLocks noGrp="1"/>
          </p:cNvGraphicFramePr>
          <p:nvPr/>
        </p:nvGraphicFramePr>
        <p:xfrm>
          <a:off x="393024" y="1080327"/>
          <a:ext cx="8101640" cy="485700"/>
        </p:xfrm>
        <a:graphic>
          <a:graphicData uri="http://schemas.openxmlformats.org/drawingml/2006/table">
            <a:tbl>
              <a:tblPr firstRow="1" bandRow="1"/>
              <a:tblGrid>
                <a:gridCol w="1410316">
                  <a:extLst>
                    <a:ext uri="{9D8B030D-6E8A-4147-A177-3AD203B41FA5}">
                      <a16:colId xmlns:a16="http://schemas.microsoft.com/office/drawing/2014/main" val="47190231"/>
                    </a:ext>
                  </a:extLst>
                </a:gridCol>
                <a:gridCol w="2711901">
                  <a:extLst>
                    <a:ext uri="{9D8B030D-6E8A-4147-A177-3AD203B41FA5}">
                      <a16:colId xmlns:a16="http://schemas.microsoft.com/office/drawing/2014/main" val="69303403"/>
                    </a:ext>
                  </a:extLst>
                </a:gridCol>
                <a:gridCol w="1954013">
                  <a:extLst>
                    <a:ext uri="{9D8B030D-6E8A-4147-A177-3AD203B41FA5}">
                      <a16:colId xmlns:a16="http://schemas.microsoft.com/office/drawing/2014/main" val="508115657"/>
                    </a:ext>
                  </a:extLst>
                </a:gridCol>
                <a:gridCol w="2025410">
                  <a:extLst>
                    <a:ext uri="{9D8B030D-6E8A-4147-A177-3AD203B41FA5}">
                      <a16:colId xmlns:a16="http://schemas.microsoft.com/office/drawing/2014/main" val="2844094033"/>
                    </a:ext>
                  </a:extLst>
                </a:gridCol>
              </a:tblGrid>
              <a:tr h="48570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Primary Packaging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3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Secondary &amp; Tertiary </a:t>
                      </a:r>
                    </a:p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Packaging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CC4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Ingredients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Production </a:t>
                      </a:r>
                    </a:p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Environment</a:t>
                      </a:r>
                    </a:p>
                  </a:txBody>
                  <a:tcPr marL="84888" marR="84888" marT="42444" marB="4244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4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2279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E21E35-EB7F-5AB7-B690-FE01BD25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55448"/>
            <a:ext cx="8403152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Selected Sources of PFAS </a:t>
            </a:r>
            <a:r>
              <a:rPr lang="en-US" b="0" dirty="0">
                <a:latin typeface="+mj-lt"/>
              </a:rPr>
              <a:t>Primary Packaging</a:t>
            </a:r>
            <a:endParaRPr lang="en-US" b="0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B16FD830-9077-F3FB-5612-B0C33A792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673286"/>
              </p:ext>
            </p:extLst>
          </p:nvPr>
        </p:nvGraphicFramePr>
        <p:xfrm>
          <a:off x="381888" y="1582980"/>
          <a:ext cx="8101640" cy="285770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25410">
                  <a:extLst>
                    <a:ext uri="{9D8B030D-6E8A-4147-A177-3AD203B41FA5}">
                      <a16:colId xmlns:a16="http://schemas.microsoft.com/office/drawing/2014/main" val="2228344749"/>
                    </a:ext>
                  </a:extLst>
                </a:gridCol>
                <a:gridCol w="2025410">
                  <a:extLst>
                    <a:ext uri="{9D8B030D-6E8A-4147-A177-3AD203B41FA5}">
                      <a16:colId xmlns:a16="http://schemas.microsoft.com/office/drawing/2014/main" val="573193535"/>
                    </a:ext>
                  </a:extLst>
                </a:gridCol>
                <a:gridCol w="2025410">
                  <a:extLst>
                    <a:ext uri="{9D8B030D-6E8A-4147-A177-3AD203B41FA5}">
                      <a16:colId xmlns:a16="http://schemas.microsoft.com/office/drawing/2014/main" val="4164287853"/>
                    </a:ext>
                  </a:extLst>
                </a:gridCol>
                <a:gridCol w="2025410">
                  <a:extLst>
                    <a:ext uri="{9D8B030D-6E8A-4147-A177-3AD203B41FA5}">
                      <a16:colId xmlns:a16="http://schemas.microsoft.com/office/drawing/2014/main" val="1823740472"/>
                    </a:ext>
                  </a:extLst>
                </a:gridCol>
              </a:tblGrid>
              <a:tr h="488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u="none" strike="noStrike" cap="none" dirty="0">
                        <a:solidFill>
                          <a:schemeClr val="bg1"/>
                        </a:solidFill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Release Agents</a:t>
                      </a:r>
                      <a:endParaRPr lang="en-US" sz="1100" b="1" u="none" strike="noStrike" cap="none" dirty="0">
                        <a:solidFill>
                          <a:schemeClr val="bg1"/>
                        </a:solidFill>
                        <a:latin typeface="+mj-lt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u="none" strike="noStrike" cap="none" dirty="0">
                        <a:solidFill>
                          <a:schemeClr val="bg1"/>
                        </a:solidFill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Forming Materials</a:t>
                      </a:r>
                      <a:endParaRPr lang="en-US" sz="1100" b="1" u="none" strike="noStrike" cap="none" dirty="0">
                        <a:solidFill>
                          <a:schemeClr val="bg1"/>
                        </a:solidFill>
                        <a:latin typeface="+mj-lt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u="none" strike="noStrike" cap="none" dirty="0">
                        <a:solidFill>
                          <a:schemeClr val="bg1"/>
                        </a:solidFill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Improving Barriers</a:t>
                      </a:r>
                      <a:endParaRPr lang="en-US" sz="1100" b="1" i="0" u="none" strike="noStrike" cap="none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Providing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Grease &amp; Oil Resistance</a:t>
                      </a:r>
                      <a:endParaRPr lang="en-US" sz="1100" b="1" i="0" u="none" strike="noStrike" cap="none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extLst>
                  <a:ext uri="{0D108BD9-81ED-4DB2-BD59-A6C34878D82A}">
                    <a16:rowId xmlns:a16="http://schemas.microsoft.com/office/drawing/2014/main" val="2687870215"/>
                  </a:ext>
                </a:extLst>
              </a:tr>
              <a:tr h="454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For Thermoforming,  blowmolding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rgbClr val="1C1D1E"/>
                          </a:solidFill>
                          <a:effectLst/>
                          <a:sym typeface="Arial"/>
                        </a:rPr>
                        <a:t>Wetting and leveling agents, emulsifiers, foaming agents, or dispersants</a:t>
                      </a:r>
                      <a:endParaRPr lang="en-US" sz="800" b="0" i="0" u="none" strike="noStrike" cap="none" dirty="0">
                        <a:solidFill>
                          <a:srgbClr val="1C1D1E"/>
                        </a:solidFill>
                        <a:effectLst/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Fluorination of PE was approved in 1983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Dry end coatings on paperboard and corrugated, and paper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Lower the surface tension</a:t>
                      </a:r>
                      <a:endParaRPr lang="en-US" sz="8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extLst>
                  <a:ext uri="{0D108BD9-81ED-4DB2-BD59-A6C34878D82A}">
                    <a16:rowId xmlns:a16="http://schemas.microsoft.com/office/drawing/2014/main" val="1796965597"/>
                  </a:ext>
                </a:extLst>
              </a:tr>
              <a:tr h="57868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8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Emulsifiers assist in producing Teflon examples include the use of PFOA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Now used during forming of in HPDE, PP, PET blowmolded, thermoformed containers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Wet end use on paperboard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extLst>
                  <a:ext uri="{0D108BD9-81ED-4DB2-BD59-A6C34878D82A}">
                    <a16:rowId xmlns:a16="http://schemas.microsoft.com/office/drawing/2014/main" val="2759875383"/>
                  </a:ext>
                </a:extLst>
              </a:tr>
              <a:tr h="578689">
                <a:tc v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Bond with functional groups such as acids and alcohols and/or take part in condensation polymerization of Nylon and PET</a:t>
                      </a:r>
                      <a:endParaRPr lang="en-US" sz="8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rgbClr val="1C1D1E"/>
                          </a:solidFill>
                          <a:sym typeface="Arial"/>
                        </a:rPr>
                        <a:t>Primarily </a:t>
                      </a: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Polyﬂuoroalkyl substances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Coatings on hydroscopic polymers such as PLA, cellulose, starch, ethylenes, etc.</a:t>
                      </a:r>
                    </a:p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extLst>
                  <a:ext uri="{0D108BD9-81ED-4DB2-BD59-A6C34878D82A}">
                    <a16:rowId xmlns:a16="http://schemas.microsoft.com/office/drawing/2014/main" val="3571905804"/>
                  </a:ext>
                </a:extLst>
              </a:tr>
              <a:tr h="757498">
                <a:tc>
                  <a:txBody>
                    <a:bodyPr/>
                    <a:lstStyle/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Polymers fluorinated with hexaﬂuoropropylene (HFP), tetraﬂuoroethylene (TFE), vinylidene ﬂuoride (VDF) polymers</a:t>
                      </a:r>
                      <a:endParaRPr lang="en-US" sz="8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2670" marR="82670" marT="41335" marB="41335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Packaging for Pet food, bakery, FOH fried foods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82670" marR="82670" marT="41335" marB="41335"/>
                </a:tc>
                <a:extLst>
                  <a:ext uri="{0D108BD9-81ED-4DB2-BD59-A6C34878D82A}">
                    <a16:rowId xmlns:a16="http://schemas.microsoft.com/office/drawing/2014/main" val="317963136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374DC44-D19E-94AA-0573-6E5AE394B5DD}"/>
              </a:ext>
            </a:extLst>
          </p:cNvPr>
          <p:cNvSpPr/>
          <p:nvPr/>
        </p:nvSpPr>
        <p:spPr>
          <a:xfrm>
            <a:off x="582150" y="1208855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CDF44-A649-0D84-3233-B78ADA9A641E}"/>
              </a:ext>
            </a:extLst>
          </p:cNvPr>
          <p:cNvSpPr/>
          <p:nvPr/>
        </p:nvSpPr>
        <p:spPr>
          <a:xfrm>
            <a:off x="1990856" y="1208855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EBCE6E-D7DA-5700-B30E-54791846C2C8}"/>
              </a:ext>
            </a:extLst>
          </p:cNvPr>
          <p:cNvSpPr/>
          <p:nvPr/>
        </p:nvSpPr>
        <p:spPr>
          <a:xfrm>
            <a:off x="4719479" y="1217332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5A953E-18B9-FEE2-68E6-7583C76880C9}"/>
              </a:ext>
            </a:extLst>
          </p:cNvPr>
          <p:cNvSpPr/>
          <p:nvPr/>
        </p:nvSpPr>
        <p:spPr>
          <a:xfrm>
            <a:off x="6607071" y="1197263"/>
            <a:ext cx="266670" cy="2286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8F3C1-0503-929E-9673-341FAE1841A6}"/>
              </a:ext>
            </a:extLst>
          </p:cNvPr>
          <p:cNvSpPr txBox="1"/>
          <p:nvPr/>
        </p:nvSpPr>
        <p:spPr>
          <a:xfrm>
            <a:off x="393024" y="1532190"/>
            <a:ext cx="50610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/>
            <a:r>
              <a:rPr lang="en-US" sz="1200" b="1" dirty="0">
                <a:solidFill>
                  <a:schemeClr val="accent6"/>
                </a:solidFill>
                <a:latin typeface="+mn-lt"/>
              </a:rPr>
              <a:t>Impart Improved Barrier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86846-BFC0-2885-4AAC-081ECF675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53A8FC8-8E67-5E17-3D87-EFD3114D2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3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A52DB1-143B-8B2C-B868-41039DD0B472}"/>
              </a:ext>
            </a:extLst>
          </p:cNvPr>
          <p:cNvSpPr/>
          <p:nvPr/>
        </p:nvSpPr>
        <p:spPr>
          <a:xfrm>
            <a:off x="-1" y="-47239"/>
            <a:ext cx="5069711" cy="4874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E72D-0A22-2414-EE10-CBB0CD03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01" y="934260"/>
            <a:ext cx="3214347" cy="485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Industry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Response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has been Fragmented with Drop-in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90C99-329E-61D1-7F97-25A8A41CA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17" r="22317"/>
          <a:stretch/>
        </p:blipFill>
        <p:spPr>
          <a:xfrm>
            <a:off x="3746503" y="-47239"/>
            <a:ext cx="5397497" cy="48744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68FE0-336B-B323-3F77-E8EB24F36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929DE-CCDF-C699-C948-FE9ACE048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0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03E65A0-85CF-B5B7-ADC2-EA50C06B5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68" y="575716"/>
            <a:ext cx="8581097" cy="598788"/>
          </a:xfrm>
        </p:spPr>
        <p:txBody>
          <a:bodyPr/>
          <a:lstStyle/>
          <a:p>
            <a:pPr marL="3175" indent="-3175"/>
            <a:r>
              <a:rPr lang="en-US" dirty="0">
                <a:solidFill>
                  <a:schemeClr val="accent6"/>
                </a:solidFill>
                <a:latin typeface="+mn-lt"/>
              </a:rPr>
              <a:t>These include: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68A94D-A616-29D2-8CA6-FCCF5282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0584"/>
            <a:ext cx="8702040" cy="485700"/>
          </a:xfrm>
        </p:spPr>
        <p:txBody>
          <a:bodyPr/>
          <a:lstStyle/>
          <a:p>
            <a:br>
              <a:rPr lang="en-US" b="1" dirty="0"/>
            </a:b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4D6795-70BC-8272-6154-3B1186FFD0AF}"/>
              </a:ext>
            </a:extLst>
          </p:cNvPr>
          <p:cNvSpPr txBox="1"/>
          <p:nvPr/>
        </p:nvSpPr>
        <p:spPr>
          <a:xfrm>
            <a:off x="137160" y="914401"/>
            <a:ext cx="8773660" cy="3785652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+mn-lt"/>
              </a:rPr>
              <a:t>CAS Reg. No. 9011-17-0</a:t>
            </a: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1-propene,1,1,2,3,3,3-hexafluoro-polymer with 1,1- difluoroethane modified with a halogenated ethylene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+mn-lt"/>
              </a:rPr>
              <a:t>CAS Reg. No. 25190-89-0 </a:t>
            </a: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tetrafluoroethylene-hexafluoropropylene vinylidene fluoride copolymers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+mn-lt"/>
              </a:rPr>
              <a:t>CAS Reg. No. 9011-17-0</a:t>
            </a: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vinylidene fluoride-hexafluoro propene copolymer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+mn-lt"/>
              </a:rPr>
              <a:t>CAS Reg. No. 94228-79-2 </a:t>
            </a: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2,3,3,4,4,5,5-Heptafluoro-1-pentene polymer with ethene and tetrafluoroethene added in 2016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1279108-20-1 </a:t>
            </a: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Hexane, 1,6-diisocyanato-, homopolymer, </a:t>
            </a:r>
            <a:r>
              <a:rPr lang="el-GR" sz="1000" b="0" i="0" dirty="0">
                <a:solidFill>
                  <a:schemeClr val="tx1"/>
                </a:solidFill>
                <a:effectLst/>
                <a:latin typeface="+mn-lt"/>
              </a:rPr>
              <a:t>α-[1-[[[3-[[3 (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dimethyl amino)propyl]amino]propyl]amino]carbonyl]-1,2,2,2-tetrafluoroethyl]-</a:t>
            </a:r>
            <a:r>
              <a:rPr lang="el-GR" sz="1000" b="0" i="0" dirty="0">
                <a:solidFill>
                  <a:schemeClr val="tx1"/>
                </a:solidFill>
                <a:effectLst/>
                <a:latin typeface="+mn-lt"/>
              </a:rPr>
              <a:t>ω-(1,1,2,2,3,3,3-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heptafluoropropoxy)poly[oxy[trifluoro(trifluoromethyl)-1,2-ethanediyl]]-blocked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1000" b="1" i="0" dirty="0">
              <a:solidFill>
                <a:schemeClr val="tx1"/>
              </a:solidFill>
              <a:effectLst/>
              <a:latin typeface="+mn-lt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464178-94-7 </a:t>
            </a: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2-propen-1-ol, reaction products with 1,l,1,2,2,3,3,4,4,5,5,6,6-tridecafluoro-6-iodohexane, dehydroiodinated, reaction products with epichlorohydrin and </a:t>
            </a:r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triethylenetetramine as manufactured in accordance with the description in the FCN.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 464178-90-3 </a:t>
            </a:r>
          </a:p>
          <a:p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2-propen-1-ol, reaction products with pentafluoroiodoethane-tetrafluoroethylene telomer, dehydroiodinated, reaction products with epichlorohydrin and triethylenetetramine.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r>
              <a:rPr lang="en-US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erfluorohexane sulfonate (PFHxS)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69991-62-4 </a:t>
            </a:r>
          </a:p>
          <a:p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Perfluoropolyether dicarboxylic acid, ammonium salt.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200013-65-6 </a:t>
            </a:r>
          </a:p>
          <a:p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Diphosphoric acid, polymers with ethoxylated reduced methyl esters of reduced polymerized oxidized tetrafluoroethylene.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i="0" dirty="0">
              <a:solidFill>
                <a:schemeClr val="tx1"/>
              </a:solidFill>
              <a:effectLst/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i="0" dirty="0">
              <a:solidFill>
                <a:schemeClr val="tx1"/>
              </a:solidFill>
              <a:effectLst/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162492-15-1 </a:t>
            </a:r>
          </a:p>
          <a:p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Diphosphoric acid prepared by reaction of phosphorous pentoxide phosphate esters of ethoxylated perfluoro ether diol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1314-56-3</a:t>
            </a:r>
          </a:p>
          <a:p>
            <a:r>
              <a:rPr lang="en-US" sz="1000" i="0" dirty="0">
                <a:solidFill>
                  <a:schemeClr val="tx1"/>
                </a:solidFill>
                <a:effectLst/>
                <a:latin typeface="+mn-lt"/>
              </a:rPr>
              <a:t>Diphosphoric acid prepared by reaction of phosphorous pentoxide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2466-09-3 </a:t>
            </a: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Diphosphoric acid prepared by reaction of phosphorous pentoxide pyrophosphoric acid.</a:t>
            </a:r>
          </a:p>
          <a:p>
            <a:r>
              <a:rPr lang="en-US" sz="1000" b="1" i="0" dirty="0">
                <a:solidFill>
                  <a:schemeClr val="tx1"/>
                </a:solidFill>
                <a:effectLst/>
                <a:latin typeface="+mn-lt"/>
              </a:rPr>
              <a:t>CAS Reg. No. 328389-91-9 </a:t>
            </a:r>
          </a:p>
          <a:p>
            <a:r>
              <a:rPr lang="en-US" sz="1000" b="0" i="0" dirty="0">
                <a:solidFill>
                  <a:schemeClr val="tx1"/>
                </a:solidFill>
                <a:effectLst/>
                <a:latin typeface="+mn-lt"/>
              </a:rPr>
              <a:t>Fluorinated polyurethane anionic resin prepared by reacting perfluoropolyether diol (CAS Reg. No. 88645-29-8), isophorone diisocyanate (CAS Reg. No. 4098-71-9), 2,2-dimethylolpropionic acid (CAS Reg. No. 4767-03-7), and triethylamine (CAS Reg. No. 121-44-8).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Other compounds that contain flouro-based compounds at wet and dry end paperboard production and in formation of plastics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97C5FA3-729F-490D-9BB2-C541F38179B8}"/>
              </a:ext>
            </a:extLst>
          </p:cNvPr>
          <p:cNvSpPr txBox="1">
            <a:spLocks/>
          </p:cNvSpPr>
          <p:nvPr/>
        </p:nvSpPr>
        <p:spPr>
          <a:xfrm>
            <a:off x="201168" y="155448"/>
            <a:ext cx="79797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Regrettable Substitutions are a Concern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69B00-EA42-100C-C008-DA356087F4D5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590135" y="4701384"/>
            <a:ext cx="339900" cy="2739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10A21-A0EF-9343-90C4-13AAAEBCE4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7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0700-5803-D03E-0DA2-D19B2B6C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55448"/>
            <a:ext cx="8982937" cy="485700"/>
          </a:xfrm>
        </p:spPr>
        <p:txBody>
          <a:bodyPr/>
          <a:lstStyle/>
          <a:p>
            <a:r>
              <a:rPr lang="en-US" dirty="0">
                <a:latin typeface="+mj-lt"/>
              </a:rPr>
              <a:t>Roadblocks hinder many Drop In Solutions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AF1599-E631-A97D-34E5-3A0936A52016}"/>
              </a:ext>
            </a:extLst>
          </p:cNvPr>
          <p:cNvGrpSpPr/>
          <p:nvPr/>
        </p:nvGrpSpPr>
        <p:grpSpPr>
          <a:xfrm>
            <a:off x="698197" y="1010651"/>
            <a:ext cx="8664707" cy="2685678"/>
            <a:chOff x="698197" y="1010651"/>
            <a:chExt cx="8664707" cy="268567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3E2140-47E9-271D-C43C-30C843676705}"/>
                </a:ext>
              </a:extLst>
            </p:cNvPr>
            <p:cNvSpPr/>
            <p:nvPr/>
          </p:nvSpPr>
          <p:spPr>
            <a:xfrm>
              <a:off x="920228" y="1542981"/>
              <a:ext cx="2153348" cy="2153348"/>
            </a:xfrm>
            <a:prstGeom prst="ellipse">
              <a:avLst/>
            </a:prstGeom>
            <a:solidFill>
              <a:srgbClr val="55A93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4CC71A1-8157-4DD4-3476-0375AC7B1852}"/>
                </a:ext>
              </a:extLst>
            </p:cNvPr>
            <p:cNvSpPr/>
            <p:nvPr/>
          </p:nvSpPr>
          <p:spPr>
            <a:xfrm>
              <a:off x="2831578" y="1542981"/>
              <a:ext cx="2153348" cy="2153348"/>
            </a:xfrm>
            <a:prstGeom prst="ellipse">
              <a:avLst/>
            </a:prstGeom>
            <a:solidFill>
              <a:srgbClr val="AECC4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76A96B9-130C-8996-A548-FB03509E8757}"/>
                </a:ext>
              </a:extLst>
            </p:cNvPr>
            <p:cNvSpPr/>
            <p:nvPr/>
          </p:nvSpPr>
          <p:spPr>
            <a:xfrm>
              <a:off x="4602212" y="1542981"/>
              <a:ext cx="2153348" cy="2153348"/>
            </a:xfrm>
            <a:prstGeom prst="ellipse">
              <a:avLst/>
            </a:prstGeom>
            <a:solidFill>
              <a:srgbClr val="00AB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5E49799-3945-AF91-9FD7-FE861A00AD6A}"/>
                </a:ext>
              </a:extLst>
            </p:cNvPr>
            <p:cNvSpPr/>
            <p:nvPr/>
          </p:nvSpPr>
          <p:spPr>
            <a:xfrm>
              <a:off x="6513562" y="1542981"/>
              <a:ext cx="2153348" cy="2153348"/>
            </a:xfrm>
            <a:prstGeom prst="ellipse">
              <a:avLst/>
            </a:prstGeom>
            <a:solidFill>
              <a:srgbClr val="0A407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pic>
          <p:nvPicPr>
            <p:cNvPr id="33" name="Graphic 32" descr="Move with solid fill">
              <a:extLst>
                <a:ext uri="{FF2B5EF4-FFF2-40B4-BE49-F238E27FC236}">
                  <a16:creationId xmlns:a16="http://schemas.microsoft.com/office/drawing/2014/main" id="{E7369A96-32C6-7E9F-3416-24D2E00CF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2928" y="1858332"/>
              <a:ext cx="1522647" cy="1522647"/>
            </a:xfrm>
            <a:prstGeom prst="rect">
              <a:avLst/>
            </a:prstGeom>
          </p:spPr>
        </p:pic>
        <p:pic>
          <p:nvPicPr>
            <p:cNvPr id="34" name="Graphic 33" descr="Transfer with solid fill">
              <a:extLst>
                <a:ext uri="{FF2B5EF4-FFF2-40B4-BE49-F238E27FC236}">
                  <a16:creationId xmlns:a16="http://schemas.microsoft.com/office/drawing/2014/main" id="{A817EC9A-9F99-E909-335D-FC3BDA5BE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39608" y="2017794"/>
              <a:ext cx="1224140" cy="1224140"/>
            </a:xfrm>
            <a:prstGeom prst="rect">
              <a:avLst/>
            </a:prstGeom>
          </p:spPr>
        </p:pic>
        <p:pic>
          <p:nvPicPr>
            <p:cNvPr id="35" name="Graphic 34" descr="Maximize with solid fill">
              <a:extLst>
                <a:ext uri="{FF2B5EF4-FFF2-40B4-BE49-F238E27FC236}">
                  <a16:creationId xmlns:a16="http://schemas.microsoft.com/office/drawing/2014/main" id="{8779833F-8872-209B-493F-BE691D484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32804" y="2096329"/>
              <a:ext cx="1046652" cy="1046652"/>
            </a:xfrm>
            <a:prstGeom prst="rect">
              <a:avLst/>
            </a:prstGeom>
          </p:spPr>
        </p:pic>
        <p:pic>
          <p:nvPicPr>
            <p:cNvPr id="36" name="Graphic 35" descr="Settings with solid fill">
              <a:extLst>
                <a:ext uri="{FF2B5EF4-FFF2-40B4-BE49-F238E27FC236}">
                  <a16:creationId xmlns:a16="http://schemas.microsoft.com/office/drawing/2014/main" id="{D830E4FC-8377-BE6A-15A7-AC7866838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06997" y="1937862"/>
              <a:ext cx="1312229" cy="1312229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6646B4-7822-68BD-F7C8-B721D19040F1}"/>
                </a:ext>
              </a:extLst>
            </p:cNvPr>
            <p:cNvSpPr txBox="1"/>
            <p:nvPr/>
          </p:nvSpPr>
          <p:spPr>
            <a:xfrm>
              <a:off x="698197" y="1010651"/>
              <a:ext cx="2468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5A932"/>
                  </a:solidFill>
                  <a:latin typeface="+mj-lt"/>
                  <a:ea typeface="Rubik Light" charset="0"/>
                  <a:cs typeface="Rubik Light" charset="0"/>
                </a:rPr>
                <a:t>Release Agent Alternatives</a:t>
              </a:r>
            </a:p>
            <a:p>
              <a:pPr algn="ctr"/>
              <a:endParaRPr lang="en-US" b="1" dirty="0">
                <a:solidFill>
                  <a:srgbClr val="55A932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C66B56-D550-B427-B5C5-3A02EC651A42}"/>
                </a:ext>
              </a:extLst>
            </p:cNvPr>
            <p:cNvSpPr txBox="1"/>
            <p:nvPr/>
          </p:nvSpPr>
          <p:spPr>
            <a:xfrm>
              <a:off x="3146928" y="1010651"/>
              <a:ext cx="2468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400" b="1" dirty="0">
                  <a:solidFill>
                    <a:srgbClr val="AECC45"/>
                  </a:solidFill>
                  <a:latin typeface="+mj-lt"/>
                  <a:ea typeface="Rubik Light" charset="0"/>
                  <a:cs typeface="Rubik Light" charset="0"/>
                </a:rPr>
                <a:t>Forming Polymers Alternatives</a:t>
              </a:r>
            </a:p>
            <a:p>
              <a:pPr algn="ctr"/>
              <a:endParaRPr lang="en-US" b="1" dirty="0">
                <a:solidFill>
                  <a:srgbClr val="AECC45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385A9DD-60FC-3F03-A5A5-BF73856FC29F}"/>
                </a:ext>
              </a:extLst>
            </p:cNvPr>
            <p:cNvSpPr txBox="1"/>
            <p:nvPr/>
          </p:nvSpPr>
          <p:spPr>
            <a:xfrm>
              <a:off x="5058278" y="1021235"/>
              <a:ext cx="2468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400" b="1" dirty="0">
                  <a:solidFill>
                    <a:srgbClr val="00ABE6"/>
                  </a:solidFill>
                  <a:latin typeface="+mj-lt"/>
                  <a:ea typeface="Rubik Light" charset="0"/>
                  <a:cs typeface="Rubik Light" charset="0"/>
                </a:rPr>
                <a:t>Improved Barrier Alternatives</a:t>
              </a:r>
            </a:p>
            <a:p>
              <a:pPr algn="ctr"/>
              <a:endParaRPr lang="en-US" b="1" dirty="0">
                <a:solidFill>
                  <a:srgbClr val="00ABE6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00A3743-52C2-933F-BBAB-A28EF6E86842}"/>
                </a:ext>
              </a:extLst>
            </p:cNvPr>
            <p:cNvSpPr txBox="1"/>
            <p:nvPr/>
          </p:nvSpPr>
          <p:spPr>
            <a:xfrm>
              <a:off x="6894024" y="1021235"/>
              <a:ext cx="24688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Rubik Light" charset="0"/>
                  <a:cs typeface="Rubik Light" charset="0"/>
                </a:rPr>
                <a:t>Improved Barrier Alternatives</a:t>
              </a:r>
            </a:p>
            <a:p>
              <a:pPr algn="ctr"/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30C81-FEDD-E3D2-7C6B-F76D2E7B8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2D459-DABC-F449-866D-A3303D9BB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2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006A-EAE4-95AA-4943-DB60F9B91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9443" y="2209849"/>
            <a:ext cx="5642276" cy="33861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•  Silicone resins and elastomers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as release agents </a:t>
            </a:r>
          </a:p>
          <a:p>
            <a:pPr>
              <a:buClr>
                <a:schemeClr val="bg1"/>
              </a:buClr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•  CAS 7473-98-5, 155419-56-0, 2855-27-8,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102782-94-5, 917773-10-5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F72ED7-4F4A-6ED1-0867-1CC20D0AD3D8}"/>
              </a:ext>
            </a:extLst>
          </p:cNvPr>
          <p:cNvGrpSpPr/>
          <p:nvPr/>
        </p:nvGrpSpPr>
        <p:grpSpPr>
          <a:xfrm>
            <a:off x="726584" y="1586723"/>
            <a:ext cx="2153348" cy="2153348"/>
            <a:chOff x="2381" y="1514739"/>
            <a:chExt cx="2389187" cy="2389187"/>
          </a:xfrm>
          <a:solidFill>
            <a:srgbClr val="55A932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3E2140-47E9-271D-C43C-30C843676705}"/>
                </a:ext>
              </a:extLst>
            </p:cNvPr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F8C6A7B5-A5D3-D470-798D-E52521B5AFDD}"/>
                </a:ext>
              </a:extLst>
            </p:cNvPr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82550" rIns="131485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/>
            </a:p>
          </p:txBody>
        </p:sp>
      </p:grpSp>
      <p:pic>
        <p:nvPicPr>
          <p:cNvPr id="33" name="Graphic 32" descr="Move with solid fill">
            <a:extLst>
              <a:ext uri="{FF2B5EF4-FFF2-40B4-BE49-F238E27FC236}">
                <a16:creationId xmlns:a16="http://schemas.microsoft.com/office/drawing/2014/main" id="{E7369A96-32C6-7E9F-3416-24D2E00CF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479" y="1770092"/>
            <a:ext cx="1786609" cy="178660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A6646B4-7822-68BD-F7C8-B721D19040F1}"/>
              </a:ext>
            </a:extLst>
          </p:cNvPr>
          <p:cNvSpPr txBox="1"/>
          <p:nvPr/>
        </p:nvSpPr>
        <p:spPr>
          <a:xfrm>
            <a:off x="2564582" y="1594296"/>
            <a:ext cx="4570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5A932"/>
                </a:solidFill>
                <a:latin typeface="+mj-lt"/>
                <a:ea typeface="Rubik Light" charset="0"/>
                <a:cs typeface="Rubik Light" charset="0"/>
              </a:rPr>
              <a:t>Release Agent Alternatives</a:t>
            </a:r>
          </a:p>
          <a:p>
            <a:pPr algn="ctr"/>
            <a:endParaRPr lang="en-US" b="1" dirty="0">
              <a:solidFill>
                <a:srgbClr val="55A93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5D5CBB-B64E-E6A7-81DF-27E39435E5C9}"/>
              </a:ext>
            </a:extLst>
          </p:cNvPr>
          <p:cNvSpPr txBox="1">
            <a:spLocks/>
          </p:cNvSpPr>
          <p:nvPr/>
        </p:nvSpPr>
        <p:spPr>
          <a:xfrm>
            <a:off x="201168" y="155448"/>
            <a:ext cx="8216559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Roadblocks hinder many Drop In Solutions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D71998-83A1-6BA7-C74E-F8EBB110AE24}"/>
              </a:ext>
            </a:extLst>
          </p:cNvPr>
          <p:cNvGrpSpPr>
            <a:grpSpLocks noChangeAspect="1"/>
          </p:cNvGrpSpPr>
          <p:nvPr/>
        </p:nvGrpSpPr>
        <p:grpSpPr>
          <a:xfrm>
            <a:off x="6697682" y="628902"/>
            <a:ext cx="2365786" cy="657617"/>
            <a:chOff x="920228" y="1542981"/>
            <a:chExt cx="7746682" cy="215334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D9680A3-777C-1554-68EA-4AEB4F0D1AB3}"/>
                </a:ext>
              </a:extLst>
            </p:cNvPr>
            <p:cNvSpPr/>
            <p:nvPr/>
          </p:nvSpPr>
          <p:spPr>
            <a:xfrm>
              <a:off x="920228" y="1542981"/>
              <a:ext cx="2153348" cy="2153348"/>
            </a:xfrm>
            <a:prstGeom prst="ellipse">
              <a:avLst/>
            </a:prstGeom>
            <a:solidFill>
              <a:srgbClr val="55A93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D272FF0-A2C5-99FD-FAF3-649BDC8F5C56}"/>
                </a:ext>
              </a:extLst>
            </p:cNvPr>
            <p:cNvSpPr/>
            <p:nvPr/>
          </p:nvSpPr>
          <p:spPr>
            <a:xfrm>
              <a:off x="2831578" y="1542981"/>
              <a:ext cx="2153348" cy="2153348"/>
            </a:xfrm>
            <a:prstGeom prst="ellipse">
              <a:avLst/>
            </a:prstGeom>
            <a:solidFill>
              <a:srgbClr val="AECC4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AED27DB-749F-8887-158A-4D3C11D6544A}"/>
                </a:ext>
              </a:extLst>
            </p:cNvPr>
            <p:cNvSpPr/>
            <p:nvPr/>
          </p:nvSpPr>
          <p:spPr>
            <a:xfrm>
              <a:off x="4602212" y="1542981"/>
              <a:ext cx="2153348" cy="2153348"/>
            </a:xfrm>
            <a:prstGeom prst="ellipse">
              <a:avLst/>
            </a:prstGeom>
            <a:solidFill>
              <a:srgbClr val="00AB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11AB37D-5E44-D3A1-5065-2DDB21D4DFC4}"/>
                </a:ext>
              </a:extLst>
            </p:cNvPr>
            <p:cNvSpPr/>
            <p:nvPr/>
          </p:nvSpPr>
          <p:spPr>
            <a:xfrm>
              <a:off x="6513562" y="1542981"/>
              <a:ext cx="2153348" cy="2153348"/>
            </a:xfrm>
            <a:prstGeom prst="ellipse">
              <a:avLst/>
            </a:prstGeom>
            <a:solidFill>
              <a:srgbClr val="0A407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pic>
          <p:nvPicPr>
            <p:cNvPr id="35" name="Graphic 34" descr="Move with solid fill">
              <a:extLst>
                <a:ext uri="{FF2B5EF4-FFF2-40B4-BE49-F238E27FC236}">
                  <a16:creationId xmlns:a16="http://schemas.microsoft.com/office/drawing/2014/main" id="{BBAC090E-3BF5-D42A-F91A-F1DBF1E30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2928" y="1858332"/>
              <a:ext cx="1522647" cy="1522647"/>
            </a:xfrm>
            <a:prstGeom prst="rect">
              <a:avLst/>
            </a:prstGeom>
          </p:spPr>
        </p:pic>
        <p:pic>
          <p:nvPicPr>
            <p:cNvPr id="36" name="Graphic 35" descr="Transfer with solid fill">
              <a:extLst>
                <a:ext uri="{FF2B5EF4-FFF2-40B4-BE49-F238E27FC236}">
                  <a16:creationId xmlns:a16="http://schemas.microsoft.com/office/drawing/2014/main" id="{0633DA78-2ADB-5771-8E2F-C99A6F352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39608" y="2017794"/>
              <a:ext cx="1224140" cy="1224140"/>
            </a:xfrm>
            <a:prstGeom prst="rect">
              <a:avLst/>
            </a:prstGeom>
          </p:spPr>
        </p:pic>
        <p:pic>
          <p:nvPicPr>
            <p:cNvPr id="37" name="Graphic 36" descr="Maximize with solid fill">
              <a:extLst>
                <a:ext uri="{FF2B5EF4-FFF2-40B4-BE49-F238E27FC236}">
                  <a16:creationId xmlns:a16="http://schemas.microsoft.com/office/drawing/2014/main" id="{B257F952-4A62-BE58-CB8E-BE43993E6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32804" y="2096329"/>
              <a:ext cx="1046652" cy="1046652"/>
            </a:xfrm>
            <a:prstGeom prst="rect">
              <a:avLst/>
            </a:prstGeom>
          </p:spPr>
        </p:pic>
        <p:pic>
          <p:nvPicPr>
            <p:cNvPr id="39" name="Graphic 38" descr="Settings with solid fill">
              <a:extLst>
                <a:ext uri="{FF2B5EF4-FFF2-40B4-BE49-F238E27FC236}">
                  <a16:creationId xmlns:a16="http://schemas.microsoft.com/office/drawing/2014/main" id="{09BFF217-9749-D1EC-C033-19982448C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06997" y="1937862"/>
              <a:ext cx="1312229" cy="1312229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0AA79A-7C2F-0312-A4E2-D154B7B3E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224D0-24F8-112E-2122-98C53127A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0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177291-8870-FDD7-B71E-6A225E80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55448"/>
            <a:ext cx="8224910" cy="485700"/>
          </a:xfrm>
        </p:spPr>
        <p:txBody>
          <a:bodyPr/>
          <a:lstStyle/>
          <a:p>
            <a:r>
              <a:rPr lang="en-US" dirty="0"/>
              <a:t>Roadblocks hinder many Drop In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006A-EAE4-95AA-4943-DB60F9B91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5282" y="2302663"/>
            <a:ext cx="5642276" cy="33861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Alternatives to polymers have a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</a:rPr>
              <a:t>host of chemicals of concern beyond PFAs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Biodegradable alternatives are very problematic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F72ED7-4F4A-6ED1-0867-1CC20D0AD3D8}"/>
              </a:ext>
            </a:extLst>
          </p:cNvPr>
          <p:cNvGrpSpPr/>
          <p:nvPr/>
        </p:nvGrpSpPr>
        <p:grpSpPr>
          <a:xfrm>
            <a:off x="726584" y="1586723"/>
            <a:ext cx="2153348" cy="2153348"/>
            <a:chOff x="2381" y="1514739"/>
            <a:chExt cx="2389187" cy="2389187"/>
          </a:xfrm>
          <a:solidFill>
            <a:srgbClr val="AECC45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3E2140-47E9-271D-C43C-30C843676705}"/>
                </a:ext>
              </a:extLst>
            </p:cNvPr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F8C6A7B5-A5D3-D470-798D-E52521B5AFDD}"/>
                </a:ext>
              </a:extLst>
            </p:cNvPr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82550" rIns="131485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A6646B4-7822-68BD-F7C8-B721D19040F1}"/>
              </a:ext>
            </a:extLst>
          </p:cNvPr>
          <p:cNvSpPr txBox="1"/>
          <p:nvPr/>
        </p:nvSpPr>
        <p:spPr>
          <a:xfrm>
            <a:off x="3195282" y="1753759"/>
            <a:ext cx="4570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ECC45"/>
                </a:solidFill>
                <a:latin typeface="+mj-lt"/>
                <a:ea typeface="Rubik Light" charset="0"/>
                <a:cs typeface="Rubik Light" charset="0"/>
              </a:rPr>
              <a:t>Forming Polymers Alternatives</a:t>
            </a:r>
          </a:p>
          <a:p>
            <a:endParaRPr lang="en-US" b="1" dirty="0">
              <a:solidFill>
                <a:srgbClr val="55A932"/>
              </a:solidFill>
            </a:endParaRPr>
          </a:p>
        </p:txBody>
      </p:sp>
      <p:pic>
        <p:nvPicPr>
          <p:cNvPr id="7" name="Graphic 6" descr="Transfer with solid fill">
            <a:extLst>
              <a:ext uri="{FF2B5EF4-FFF2-40B4-BE49-F238E27FC236}">
                <a16:creationId xmlns:a16="http://schemas.microsoft.com/office/drawing/2014/main" id="{2EDD334D-BFA5-1FAA-807F-285E3E8D4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953" y="2061536"/>
            <a:ext cx="1224140" cy="12241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7E3C6BC-2092-C9E3-C266-705227CC5002}"/>
              </a:ext>
            </a:extLst>
          </p:cNvPr>
          <p:cNvGrpSpPr>
            <a:grpSpLocks noChangeAspect="1"/>
          </p:cNvGrpSpPr>
          <p:nvPr/>
        </p:nvGrpSpPr>
        <p:grpSpPr>
          <a:xfrm>
            <a:off x="6697682" y="628902"/>
            <a:ext cx="2365786" cy="657617"/>
            <a:chOff x="920228" y="1542981"/>
            <a:chExt cx="7746682" cy="215334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DB1D2E6-B3C4-93B9-DC6D-E457FF7CAEE4}"/>
                </a:ext>
              </a:extLst>
            </p:cNvPr>
            <p:cNvSpPr/>
            <p:nvPr/>
          </p:nvSpPr>
          <p:spPr>
            <a:xfrm>
              <a:off x="920228" y="1542981"/>
              <a:ext cx="2153348" cy="2153348"/>
            </a:xfrm>
            <a:prstGeom prst="ellipse">
              <a:avLst/>
            </a:prstGeom>
            <a:solidFill>
              <a:srgbClr val="55A93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8005EA-5275-FD08-8D04-AD4DA77B65B2}"/>
                </a:ext>
              </a:extLst>
            </p:cNvPr>
            <p:cNvSpPr/>
            <p:nvPr/>
          </p:nvSpPr>
          <p:spPr>
            <a:xfrm>
              <a:off x="2831578" y="1542981"/>
              <a:ext cx="2153348" cy="2153348"/>
            </a:xfrm>
            <a:prstGeom prst="ellipse">
              <a:avLst/>
            </a:prstGeom>
            <a:solidFill>
              <a:srgbClr val="AECC4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0DDBAA-7EF8-1265-BBF2-E1D2014B27A8}"/>
                </a:ext>
              </a:extLst>
            </p:cNvPr>
            <p:cNvSpPr/>
            <p:nvPr/>
          </p:nvSpPr>
          <p:spPr>
            <a:xfrm>
              <a:off x="4602212" y="1542981"/>
              <a:ext cx="2153348" cy="2153348"/>
            </a:xfrm>
            <a:prstGeom prst="ellipse">
              <a:avLst/>
            </a:prstGeom>
            <a:solidFill>
              <a:srgbClr val="00AB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138AEE7-A159-1ACC-D33C-410F72A77668}"/>
                </a:ext>
              </a:extLst>
            </p:cNvPr>
            <p:cNvSpPr/>
            <p:nvPr/>
          </p:nvSpPr>
          <p:spPr>
            <a:xfrm>
              <a:off x="6513562" y="1542981"/>
              <a:ext cx="2153348" cy="2153348"/>
            </a:xfrm>
            <a:prstGeom prst="ellipse">
              <a:avLst/>
            </a:prstGeom>
            <a:solidFill>
              <a:srgbClr val="0A407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pic>
          <p:nvPicPr>
            <p:cNvPr id="27" name="Graphic 26" descr="Move with solid fill">
              <a:extLst>
                <a:ext uri="{FF2B5EF4-FFF2-40B4-BE49-F238E27FC236}">
                  <a16:creationId xmlns:a16="http://schemas.microsoft.com/office/drawing/2014/main" id="{51BEE766-104F-5DE1-2E7D-1E7F6F869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92928" y="1858332"/>
              <a:ext cx="1522647" cy="1522647"/>
            </a:xfrm>
            <a:prstGeom prst="rect">
              <a:avLst/>
            </a:prstGeom>
          </p:spPr>
        </p:pic>
        <p:pic>
          <p:nvPicPr>
            <p:cNvPr id="28" name="Graphic 27" descr="Transfer with solid fill">
              <a:extLst>
                <a:ext uri="{FF2B5EF4-FFF2-40B4-BE49-F238E27FC236}">
                  <a16:creationId xmlns:a16="http://schemas.microsoft.com/office/drawing/2014/main" id="{DF4BBEA5-A3CC-21BD-4D7A-70CDA7BE6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39608" y="2017794"/>
              <a:ext cx="1224140" cy="1224140"/>
            </a:xfrm>
            <a:prstGeom prst="rect">
              <a:avLst/>
            </a:prstGeom>
          </p:spPr>
        </p:pic>
        <p:pic>
          <p:nvPicPr>
            <p:cNvPr id="29" name="Graphic 28" descr="Maximize with solid fill">
              <a:extLst>
                <a:ext uri="{FF2B5EF4-FFF2-40B4-BE49-F238E27FC236}">
                  <a16:creationId xmlns:a16="http://schemas.microsoft.com/office/drawing/2014/main" id="{AA9311E3-C482-4165-E63C-60CBDECF5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32804" y="2096329"/>
              <a:ext cx="1046652" cy="1046652"/>
            </a:xfrm>
            <a:prstGeom prst="rect">
              <a:avLst/>
            </a:prstGeom>
          </p:spPr>
        </p:pic>
        <p:pic>
          <p:nvPicPr>
            <p:cNvPr id="30" name="Graphic 29" descr="Settings with solid fill">
              <a:extLst>
                <a:ext uri="{FF2B5EF4-FFF2-40B4-BE49-F238E27FC236}">
                  <a16:creationId xmlns:a16="http://schemas.microsoft.com/office/drawing/2014/main" id="{474C2A7B-2CCE-6BE7-01EE-DCD615D53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06997" y="1937862"/>
              <a:ext cx="1312229" cy="1312229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BBBE2A-9A32-B280-AFFD-80E0212F7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Industry Solutions to remove PFAS - by Dr. Claire Sand - claire@packagingtechnologyandresearch.com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A1056-DD93-3C3E-8311-4E6CB5E9D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91156D-C094-7741-B0FD-7CE57625A18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62480"/>
      </p:ext>
    </p:extLst>
  </p:cSld>
  <p:clrMapOvr>
    <a:masterClrMapping/>
  </p:clrMapOvr>
</p:sld>
</file>

<file path=ppt/theme/theme1.xml><?xml version="1.0" encoding="utf-8"?>
<a:theme xmlns:a="http://schemas.openxmlformats.org/drawingml/2006/main" name="Claire PPT Theme- Starter Clean - 4.27.23">
  <a:themeElements>
    <a:clrScheme name="PTR">
      <a:dk1>
        <a:srgbClr val="000000"/>
      </a:dk1>
      <a:lt1>
        <a:srgbClr val="FFFFFF"/>
      </a:lt1>
      <a:dk2>
        <a:srgbClr val="424242"/>
      </a:dk2>
      <a:lt2>
        <a:srgbClr val="FEFFFE"/>
      </a:lt2>
      <a:accent1>
        <a:srgbClr val="263793"/>
      </a:accent1>
      <a:accent2>
        <a:srgbClr val="DF672C"/>
      </a:accent2>
      <a:accent3>
        <a:srgbClr val="57B748"/>
      </a:accent3>
      <a:accent4>
        <a:srgbClr val="694EA2"/>
      </a:accent4>
      <a:accent5>
        <a:srgbClr val="929292"/>
      </a:accent5>
      <a:accent6>
        <a:srgbClr val="424242"/>
      </a:accent6>
      <a:hlink>
        <a:srgbClr val="929292"/>
      </a:hlink>
      <a:folHlink>
        <a:srgbClr val="57B748"/>
      </a:folHlink>
    </a:clrScheme>
    <a:fontScheme name="Custom 2">
      <a:majorFont>
        <a:latin typeface="Rubi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ire PPT Theme- Starter Clean - 4.27.23" id="{2511D77B-0EFE-4CBE-92D4-CF47D8027519}" vid="{09BCC7B8-9BB6-4D70-914F-77574E7CB70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Claire PPT Theme- Starter Clean - 4.27.23</Template>
  <TotalTime>194</TotalTime>
  <Words>2250</Words>
  <Application>Microsoft Office PowerPoint</Application>
  <PresentationFormat>On-screen Show (16:9)</PresentationFormat>
  <Paragraphs>354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Wingdings</vt:lpstr>
      <vt:lpstr>Rubik</vt:lpstr>
      <vt:lpstr>Rubik Light</vt:lpstr>
      <vt:lpstr>Calibri</vt:lpstr>
      <vt:lpstr>Rubik Medium</vt:lpstr>
      <vt:lpstr>Arial</vt:lpstr>
      <vt:lpstr>Karla</vt:lpstr>
      <vt:lpstr>Arial Narrow</vt:lpstr>
      <vt:lpstr>Claire PPT Theme- Starter Clean - 4.27.23</vt:lpstr>
      <vt:lpstr>  Industry Solutions to  Phase out PFAs and other Chemicals of Concern in Packaging</vt:lpstr>
      <vt:lpstr>ABOUT PTR  Claire Sand thinks “all food packaging all the time”</vt:lpstr>
      <vt:lpstr>Key Takeaways</vt:lpstr>
      <vt:lpstr>Selected Sources of PFAS Primary Packaging</vt:lpstr>
      <vt:lpstr>Industry  Response has been Fragmented with Drop-in Solutions</vt:lpstr>
      <vt:lpstr> </vt:lpstr>
      <vt:lpstr>Roadblocks hinder many Drop In Solutions</vt:lpstr>
      <vt:lpstr>PowerPoint Presentation</vt:lpstr>
      <vt:lpstr>Roadblocks hinder many Drop In Solutions</vt:lpstr>
      <vt:lpstr>PowerPoint Presentation</vt:lpstr>
      <vt:lpstr>Roadblocks hinder many Drop In Solutions</vt:lpstr>
      <vt:lpstr>Despite Industry efforts,  PFAS is Still a Concern</vt:lpstr>
      <vt:lpstr>The Value Chain provides the opportunity to Future Proof Packaging </vt:lpstr>
      <vt:lpstr>Value Chain provides the opportunity to…  Future Proof Packaging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Studies</vt:lpstr>
      <vt:lpstr>A Future Proof Packaging Approach  Case Studies     </vt:lpstr>
      <vt:lpstr>A Future Proof Packaging Approach  Case Studies     </vt:lpstr>
      <vt:lpstr>A Future-Proof Packaging Approach  Case Studies     </vt:lpstr>
      <vt:lpstr>Key Takeaways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Kennedy</dc:creator>
  <cp:lastModifiedBy>Katie Mahoney</cp:lastModifiedBy>
  <cp:revision>3</cp:revision>
  <dcterms:modified xsi:type="dcterms:W3CDTF">2023-06-29T20:34:53Z</dcterms:modified>
</cp:coreProperties>
</file>