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6.jpg" ContentType="image/jpg"/>
  <Override PartName="/ppt/media/image8.jpg" ContentType="image/jpg"/>
  <Override PartName="/ppt/media/image9.jpg" ContentType="image/jpg"/>
  <Override PartName="/ppt/media/image15.jpg" ContentType="image/jpg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1786" r:id="rId3"/>
    <p:sldId id="453" r:id="rId4"/>
    <p:sldId id="406" r:id="rId5"/>
    <p:sldId id="425" r:id="rId6"/>
    <p:sldId id="451" r:id="rId7"/>
    <p:sldId id="450" r:id="rId8"/>
    <p:sldId id="407" r:id="rId9"/>
    <p:sldId id="408" r:id="rId10"/>
    <p:sldId id="409" r:id="rId11"/>
    <p:sldId id="410" r:id="rId12"/>
    <p:sldId id="411" r:id="rId13"/>
    <p:sldId id="412" r:id="rId14"/>
    <p:sldId id="423" r:id="rId15"/>
    <p:sldId id="466" r:id="rId16"/>
    <p:sldId id="374" r:id="rId17"/>
    <p:sldId id="414" r:id="rId18"/>
    <p:sldId id="415" r:id="rId19"/>
    <p:sldId id="416" r:id="rId20"/>
    <p:sldId id="417" r:id="rId21"/>
    <p:sldId id="434" r:id="rId22"/>
    <p:sldId id="457" r:id="rId23"/>
    <p:sldId id="464" r:id="rId24"/>
    <p:sldId id="438" r:id="rId25"/>
    <p:sldId id="443" r:id="rId26"/>
    <p:sldId id="439" r:id="rId27"/>
    <p:sldId id="445" r:id="rId28"/>
    <p:sldId id="467" r:id="rId29"/>
  </p:sldIdLst>
  <p:sldSz cx="9144000" cy="5143500" type="screen16x9"/>
  <p:notesSz cx="6858000" cy="9144000"/>
  <p:embeddedFontLst>
    <p:embeddedFont>
      <p:font typeface="Arial Narrow" panose="020B0606020202030204" pitchFamily="34" charset="0"/>
      <p:regular r:id="rId32"/>
      <p:bold r:id="rId33"/>
      <p:italic r:id="rId34"/>
      <p:boldItalic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Rubik Light" panose="020B0604020202020204" charset="-79"/>
      <p:regular r:id="rId40"/>
      <p:italic r:id="rId41"/>
    </p:embeddedFont>
    <p:embeddedFont>
      <p:font typeface="Work Sans" pitchFamily="2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85" roundtripDataSignature="AMtx7mipRm1yLsQ14Wd3gDZtxDun3ClZIg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58BB286-AADB-95B9-AC4F-FBA7B00D76F4}" name="Claire Sand" initials="CS" userId="cb0f317886b25b63" providerId="Windows Live"/>
  <p188:author id="{25601CAB-1002-23A6-DABB-DB3B8FCA00EB}" name="Maricel Maffini" initials="MM" userId="1d99518720d0aa15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2363"/>
    <a:srgbClr val="21448E"/>
    <a:srgbClr val="00ABE6"/>
    <a:srgbClr val="AECC45"/>
    <a:srgbClr val="55A932"/>
    <a:srgbClr val="0A4479"/>
    <a:srgbClr val="F36F21"/>
    <a:srgbClr val="0A4079"/>
    <a:srgbClr val="355D9E"/>
    <a:srgbClr val="0074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8023961-D2BF-44DE-B1A1-119BDBEA28E5}">
  <a:tblStyle styleId="{38023961-D2BF-44DE-B1A1-119BDBEA28E5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23" autoAdjust="0"/>
    <p:restoredTop sz="94669"/>
  </p:normalViewPr>
  <p:slideViewPr>
    <p:cSldViewPr snapToGrid="0">
      <p:cViewPr varScale="1">
        <p:scale>
          <a:sx n="121" d="100"/>
          <a:sy n="121" d="100"/>
        </p:scale>
        <p:origin x="540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3966" y="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90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4" Type="http://schemas.openxmlformats.org/officeDocument/2006/relationships/font" Target="fonts/font13.fntdata"/><Relationship Id="rId86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8" Type="http://schemas.openxmlformats.org/officeDocument/2006/relationships/slide" Target="slides/slide7.xml"/><Relationship Id="rId85" Type="http://customschemas.google.com/relationships/presentationmetadata" Target="meta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20" Type="http://schemas.openxmlformats.org/officeDocument/2006/relationships/slide" Target="slides/slide19.xml"/><Relationship Id="rId41" Type="http://schemas.openxmlformats.org/officeDocument/2006/relationships/font" Target="fonts/font10.fntdata"/><Relationship Id="rId88" Type="http://schemas.openxmlformats.org/officeDocument/2006/relationships/theme" Target="theme/theme1.xml"/><Relationship Id="rId91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ire Sand" userId="cb0f317886b25b63" providerId="LiveId" clId="{413CA6AF-59F3-4C9A-8A91-8A7F9034745C}"/>
    <pc:docChg chg="custSel modSld">
      <pc:chgData name="Claire Sand" userId="cb0f317886b25b63" providerId="LiveId" clId="{413CA6AF-59F3-4C9A-8A91-8A7F9034745C}" dt="2023-06-07T15:29:51.992" v="3" actId="478"/>
      <pc:docMkLst>
        <pc:docMk/>
      </pc:docMkLst>
      <pc:sldChg chg="delSp mod">
        <pc:chgData name="Claire Sand" userId="cb0f317886b25b63" providerId="LiveId" clId="{413CA6AF-59F3-4C9A-8A91-8A7F9034745C}" dt="2023-06-07T15:29:51.992" v="3" actId="478"/>
        <pc:sldMkLst>
          <pc:docMk/>
          <pc:sldMk cId="2193667528" sldId="374"/>
        </pc:sldMkLst>
        <pc:spChg chg="del">
          <ac:chgData name="Claire Sand" userId="cb0f317886b25b63" providerId="LiveId" clId="{413CA6AF-59F3-4C9A-8A91-8A7F9034745C}" dt="2023-06-07T15:29:51.992" v="3" actId="478"/>
          <ac:spMkLst>
            <pc:docMk/>
            <pc:sldMk cId="2193667528" sldId="374"/>
            <ac:spMk id="2" creationId="{34D311BC-3FDA-DB2F-107D-4EA08B95F7CD}"/>
          </ac:spMkLst>
        </pc:spChg>
      </pc:sldChg>
      <pc:sldChg chg="delSp mod">
        <pc:chgData name="Claire Sand" userId="cb0f317886b25b63" providerId="LiveId" clId="{413CA6AF-59F3-4C9A-8A91-8A7F9034745C}" dt="2023-06-07T15:29:31.409" v="0" actId="478"/>
        <pc:sldMkLst>
          <pc:docMk/>
          <pc:sldMk cId="3147264954" sldId="425"/>
        </pc:sldMkLst>
        <pc:spChg chg="del">
          <ac:chgData name="Claire Sand" userId="cb0f317886b25b63" providerId="LiveId" clId="{413CA6AF-59F3-4C9A-8A91-8A7F9034745C}" dt="2023-06-07T15:29:31.409" v="0" actId="478"/>
          <ac:spMkLst>
            <pc:docMk/>
            <pc:sldMk cId="3147264954" sldId="425"/>
            <ac:spMk id="4" creationId="{55E07F69-EC27-6C68-AB91-6FBCD000FB51}"/>
          </ac:spMkLst>
        </pc:spChg>
      </pc:sldChg>
      <pc:sldChg chg="delSp mod">
        <pc:chgData name="Claire Sand" userId="cb0f317886b25b63" providerId="LiveId" clId="{413CA6AF-59F3-4C9A-8A91-8A7F9034745C}" dt="2023-06-07T15:29:37.487" v="2" actId="478"/>
        <pc:sldMkLst>
          <pc:docMk/>
          <pc:sldMk cId="1650296882" sldId="450"/>
        </pc:sldMkLst>
        <pc:spChg chg="del">
          <ac:chgData name="Claire Sand" userId="cb0f317886b25b63" providerId="LiveId" clId="{413CA6AF-59F3-4C9A-8A91-8A7F9034745C}" dt="2023-06-07T15:29:37.487" v="2" actId="478"/>
          <ac:spMkLst>
            <pc:docMk/>
            <pc:sldMk cId="1650296882" sldId="450"/>
            <ac:spMk id="4" creationId="{57406D82-327B-BCA0-D1A2-2422AAB03A14}"/>
          </ac:spMkLst>
        </pc:spChg>
      </pc:sldChg>
      <pc:sldChg chg="delSp mod">
        <pc:chgData name="Claire Sand" userId="cb0f317886b25b63" providerId="LiveId" clId="{413CA6AF-59F3-4C9A-8A91-8A7F9034745C}" dt="2023-06-07T15:29:34.432" v="1" actId="478"/>
        <pc:sldMkLst>
          <pc:docMk/>
          <pc:sldMk cId="1638745797" sldId="451"/>
        </pc:sldMkLst>
        <pc:spChg chg="del">
          <ac:chgData name="Claire Sand" userId="cb0f317886b25b63" providerId="LiveId" clId="{413CA6AF-59F3-4C9A-8A91-8A7F9034745C}" dt="2023-06-07T15:29:34.432" v="1" actId="478"/>
          <ac:spMkLst>
            <pc:docMk/>
            <pc:sldMk cId="1638745797" sldId="451"/>
            <ac:spMk id="4" creationId="{53DAE831-9E84-6DB5-6E73-617A837F562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482762D-0CFB-D820-0D6D-5F80403F79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8CDF12-830A-93C8-70F3-534732E1418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431895-3930-4D88-956F-65DB87F04DE0}" type="datetimeFigureOut">
              <a:rPr lang="en-US" smtClean="0"/>
              <a:t>6/7/2023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E14DC8-F5F9-8175-3E06-6B2BB73F76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5735C5-7217-914A-9D12-98A12527FB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89404F-10E1-414E-8447-C9F3F44EF5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914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2731E2-A62F-4625-8C30-CA261D9339A6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05DEF6-2090-2B5B-4BF7-58151F33250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dirty="0"/>
              <a:t>Created &amp; Owned by https://www.packagingtechnologyandresearch.com/</a:t>
            </a:r>
          </a:p>
        </p:txBody>
      </p:sp>
    </p:spTree>
    <p:extLst>
      <p:ext uri="{BB962C8B-B14F-4D97-AF65-F5344CB8AC3E}">
        <p14:creationId xmlns:p14="http://schemas.microsoft.com/office/powerpoint/2010/main" val="2120297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646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ONNE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0B4C54-ABBC-58D7-BC56-8F9FA46A33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"/>
            <a:ext cx="9144000" cy="5143500"/>
          </a:xfrm>
          <a:prstGeom prst="rect">
            <a:avLst/>
          </a:prstGeom>
        </p:spPr>
      </p:pic>
      <p:sp>
        <p:nvSpPr>
          <p:cNvPr id="29" name="Google Shape;29;p35"/>
          <p:cNvSpPr txBox="1"/>
          <p:nvPr/>
        </p:nvSpPr>
        <p:spPr>
          <a:xfrm>
            <a:off x="8590135" y="4701384"/>
            <a:ext cx="339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50" rIns="68550" bIns="342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35"/>
          <p:cNvSpPr txBox="1">
            <a:spLocks noGrp="1"/>
          </p:cNvSpPr>
          <p:nvPr>
            <p:ph type="title"/>
          </p:nvPr>
        </p:nvSpPr>
        <p:spPr>
          <a:xfrm>
            <a:off x="610594" y="157181"/>
            <a:ext cx="7979700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5"/>
          <p:cNvSpPr txBox="1">
            <a:spLocks noGrp="1"/>
          </p:cNvSpPr>
          <p:nvPr>
            <p:ph type="body" idx="1"/>
          </p:nvPr>
        </p:nvSpPr>
        <p:spPr>
          <a:xfrm>
            <a:off x="610602" y="1419225"/>
            <a:ext cx="8282100" cy="26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■"/>
              <a:defRPr sz="1500">
                <a:solidFill>
                  <a:srgbClr val="3F3F3F"/>
                </a:solidFill>
              </a:defRPr>
            </a:lvl1pPr>
            <a:lvl2pPr marL="914400" lvl="1" indent="-32385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500"/>
              <a:buChar char="■"/>
              <a:defRPr sz="1400">
                <a:solidFill>
                  <a:srgbClr val="3F3F3F"/>
                </a:solidFill>
              </a:defRPr>
            </a:lvl2pPr>
            <a:lvl3pPr marL="1371600" lvl="2" indent="-30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Char char="■"/>
              <a:defRPr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9845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 sz="1100">
                <a:solidFill>
                  <a:srgbClr val="3F3F3F"/>
                </a:solidFill>
              </a:defRPr>
            </a:lvl4pPr>
            <a:lvl5pPr marL="2286000" lvl="4" indent="-29845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100"/>
              <a:buChar char="■"/>
              <a:defRPr sz="900">
                <a:solidFill>
                  <a:srgbClr val="3F3F3F"/>
                </a:solidFill>
              </a:defRPr>
            </a:lvl5pPr>
            <a:lvl6pPr marL="2743200" lvl="5" indent="-279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Char char="■"/>
              <a:defRPr sz="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279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800"/>
              <a:buChar char="■"/>
              <a:defRPr sz="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279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800"/>
              <a:buChar char="■"/>
              <a:defRPr sz="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279400"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accent4"/>
              </a:buClr>
              <a:buSzPts val="800"/>
              <a:buChar char="■"/>
              <a:defRPr sz="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E9700BD-810A-3FCF-7F7E-3FCC639AAA41}"/>
              </a:ext>
            </a:extLst>
          </p:cNvPr>
          <p:cNvSpPr/>
          <p:nvPr userDrawn="1"/>
        </p:nvSpPr>
        <p:spPr>
          <a:xfrm>
            <a:off x="5501640" y="4554489"/>
            <a:ext cx="2789953" cy="5818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050" dirty="0">
                <a:solidFill>
                  <a:schemeClr val="tx1"/>
                </a:solidFill>
              </a:rPr>
              <a:t>Insights provided by: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34909357-2168-6C44-C22E-14350B2995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44799" y="4595958"/>
            <a:ext cx="1182490" cy="484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89">
          <p15:clr>
            <a:srgbClr val="FBAE40"/>
          </p15:clr>
        </p15:guide>
        <p15:guide id="2" pos="379">
          <p15:clr>
            <a:srgbClr val="FBAE40"/>
          </p15:clr>
        </p15:guide>
        <p15:guide id="3" orient="horz" pos="2811">
          <p15:clr>
            <a:srgbClr val="FBAE40"/>
          </p15:clr>
        </p15:guide>
        <p15:guide id="4" pos="5602">
          <p15:clr>
            <a:srgbClr val="FBAE40"/>
          </p15:clr>
        </p15:guide>
        <p15:guide id="5" orient="horz" pos="111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ONNE 1">
  <p:cSld name="OBJECT_1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21AC79-BE0C-7A69-7049-E3592ED2A5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"/>
            <a:ext cx="9144000" cy="5143500"/>
          </a:xfrm>
          <a:prstGeom prst="rect">
            <a:avLst/>
          </a:prstGeom>
        </p:spPr>
      </p:pic>
      <p:sp>
        <p:nvSpPr>
          <p:cNvPr id="71" name="Google Shape;71;p41"/>
          <p:cNvSpPr txBox="1"/>
          <p:nvPr/>
        </p:nvSpPr>
        <p:spPr>
          <a:xfrm>
            <a:off x="8590135" y="4701384"/>
            <a:ext cx="339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50" rIns="68550" bIns="342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41"/>
          <p:cNvSpPr txBox="1">
            <a:spLocks noGrp="1"/>
          </p:cNvSpPr>
          <p:nvPr>
            <p:ph type="title"/>
          </p:nvPr>
        </p:nvSpPr>
        <p:spPr>
          <a:xfrm>
            <a:off x="137160" y="100584"/>
            <a:ext cx="7979700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1"/>
          <p:cNvSpPr txBox="1">
            <a:spLocks noGrp="1"/>
          </p:cNvSpPr>
          <p:nvPr>
            <p:ph type="body" idx="1"/>
          </p:nvPr>
        </p:nvSpPr>
        <p:spPr>
          <a:xfrm>
            <a:off x="610594" y="1076325"/>
            <a:ext cx="8282100" cy="33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■"/>
              <a:defRPr sz="1500">
                <a:solidFill>
                  <a:srgbClr val="3F3F3F"/>
                </a:solidFill>
              </a:defRPr>
            </a:lvl1pPr>
            <a:lvl2pPr marL="914400" lvl="1" indent="-32385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500"/>
              <a:buChar char="■"/>
              <a:defRPr sz="1400">
                <a:solidFill>
                  <a:srgbClr val="3F3F3F"/>
                </a:solidFill>
              </a:defRPr>
            </a:lvl2pPr>
            <a:lvl3pPr marL="1371600" lvl="2" indent="-30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Char char="■"/>
              <a:defRPr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9845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 sz="1100">
                <a:solidFill>
                  <a:srgbClr val="3F3F3F"/>
                </a:solidFill>
              </a:defRPr>
            </a:lvl4pPr>
            <a:lvl5pPr marL="2286000" lvl="4" indent="-29845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100"/>
              <a:buChar char="■"/>
              <a:defRPr sz="900">
                <a:solidFill>
                  <a:srgbClr val="3F3F3F"/>
                </a:solidFill>
              </a:defRPr>
            </a:lvl5pPr>
            <a:lvl6pPr marL="2743200" lvl="5" indent="-279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Char char="■"/>
              <a:defRPr sz="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279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800"/>
              <a:buChar char="■"/>
              <a:defRPr sz="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279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800"/>
              <a:buChar char="■"/>
              <a:defRPr sz="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279400"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accent4"/>
              </a:buClr>
              <a:buSzPts val="800"/>
              <a:buChar char="■"/>
              <a:defRPr sz="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124E43E-E10E-8F32-9FCE-25FA581F68D2}"/>
              </a:ext>
            </a:extLst>
          </p:cNvPr>
          <p:cNvSpPr/>
          <p:nvPr userDrawn="1"/>
        </p:nvSpPr>
        <p:spPr>
          <a:xfrm>
            <a:off x="5501640" y="4554489"/>
            <a:ext cx="2789953" cy="5818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050" dirty="0">
                <a:solidFill>
                  <a:schemeClr val="tx1"/>
                </a:solidFill>
              </a:rPr>
              <a:t>Insights provided by: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36326AA0-8367-8C13-8380-6599AEF706C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44799" y="4595958"/>
            <a:ext cx="1182490" cy="484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89">
          <p15:clr>
            <a:srgbClr val="FBAE40"/>
          </p15:clr>
        </p15:guide>
        <p15:guide id="2" pos="379">
          <p15:clr>
            <a:srgbClr val="FBAE40"/>
          </p15:clr>
        </p15:guide>
        <p15:guide id="3" orient="horz" pos="2811">
          <p15:clr>
            <a:srgbClr val="FBAE40"/>
          </p15:clr>
        </p15:guide>
        <p15:guide id="4" pos="5602">
          <p15:clr>
            <a:srgbClr val="FBAE40"/>
          </p15:clr>
        </p15:guide>
        <p15:guide id="5" orient="horz" pos="111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 1">
  <p:cSld name="Comparaison 1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5D13F0-DE44-02A3-4BF2-C0BCA63DEA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"/>
            <a:ext cx="9144000" cy="5143500"/>
          </a:xfrm>
          <a:prstGeom prst="rect">
            <a:avLst/>
          </a:prstGeom>
        </p:spPr>
      </p:pic>
      <p:sp>
        <p:nvSpPr>
          <p:cNvPr id="53" name="Google Shape;53;p39"/>
          <p:cNvSpPr txBox="1">
            <a:spLocks noGrp="1"/>
          </p:cNvSpPr>
          <p:nvPr>
            <p:ph type="body" idx="1"/>
          </p:nvPr>
        </p:nvSpPr>
        <p:spPr>
          <a:xfrm>
            <a:off x="605777" y="1188674"/>
            <a:ext cx="4050000" cy="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500"/>
              <a:buNone/>
              <a:defRPr sz="1500" b="1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500"/>
              <a:buNone/>
              <a:defRPr sz="1500" b="1">
                <a:solidFill>
                  <a:srgbClr val="3F3F3F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 b="1">
                <a:solidFill>
                  <a:srgbClr val="3F3F3F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 b="1">
                <a:solidFill>
                  <a:srgbClr val="3F3F3F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39"/>
          <p:cNvSpPr txBox="1">
            <a:spLocks noGrp="1"/>
          </p:cNvSpPr>
          <p:nvPr>
            <p:ph type="body" idx="2"/>
          </p:nvPr>
        </p:nvSpPr>
        <p:spPr>
          <a:xfrm>
            <a:off x="605775" y="1913026"/>
            <a:ext cx="4050000" cy="25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■"/>
              <a:defRPr sz="1400">
                <a:solidFill>
                  <a:srgbClr val="3F3F3F"/>
                </a:solidFill>
              </a:defRPr>
            </a:lvl1pPr>
            <a:lvl2pPr marL="914400" lvl="1" indent="-31115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300"/>
              <a:buChar char="■"/>
              <a:defRPr sz="1200">
                <a:solidFill>
                  <a:srgbClr val="3F3F3F"/>
                </a:solidFill>
              </a:defRPr>
            </a:lvl2pPr>
            <a:lvl3pPr marL="1371600" lvl="2" indent="-30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Char char="■"/>
              <a:defRPr sz="11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9845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 sz="900">
                <a:solidFill>
                  <a:srgbClr val="3F3F3F"/>
                </a:solidFill>
              </a:defRPr>
            </a:lvl4pPr>
            <a:lvl5pPr marL="2286000" lvl="4" indent="-279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800"/>
              <a:buChar char="■"/>
              <a:defRPr sz="800">
                <a:solidFill>
                  <a:srgbClr val="3F3F3F"/>
                </a:solidFill>
              </a:defRPr>
            </a:lvl5pPr>
            <a:lvl6pPr marL="2743200" lvl="5" indent="-279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Char char="■"/>
              <a:defRPr sz="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279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800"/>
              <a:buChar char="■"/>
              <a:defRPr sz="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279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800"/>
              <a:buChar char="■"/>
              <a:defRPr sz="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279400"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accent4"/>
              </a:buClr>
              <a:buSzPts val="800"/>
              <a:buChar char="■"/>
              <a:defRPr sz="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39"/>
          <p:cNvSpPr txBox="1">
            <a:spLocks noGrp="1"/>
          </p:cNvSpPr>
          <p:nvPr>
            <p:ph type="body" idx="3"/>
          </p:nvPr>
        </p:nvSpPr>
        <p:spPr>
          <a:xfrm>
            <a:off x="4842275" y="1188674"/>
            <a:ext cx="4050000" cy="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500"/>
              <a:buNone/>
              <a:defRPr sz="1500" b="1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500"/>
              <a:buNone/>
              <a:defRPr sz="1500" b="1">
                <a:solidFill>
                  <a:srgbClr val="3F3F3F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 b="1">
                <a:solidFill>
                  <a:srgbClr val="3F3F3F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 b="1">
                <a:solidFill>
                  <a:srgbClr val="3F3F3F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39"/>
          <p:cNvSpPr txBox="1">
            <a:spLocks noGrp="1"/>
          </p:cNvSpPr>
          <p:nvPr>
            <p:ph type="body" idx="4"/>
          </p:nvPr>
        </p:nvSpPr>
        <p:spPr>
          <a:xfrm>
            <a:off x="4842785" y="1913026"/>
            <a:ext cx="4050000" cy="25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■"/>
              <a:defRPr sz="1400">
                <a:solidFill>
                  <a:srgbClr val="3F3F3F"/>
                </a:solidFill>
              </a:defRPr>
            </a:lvl1pPr>
            <a:lvl2pPr marL="914400" lvl="1" indent="-31115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300"/>
              <a:buChar char="■"/>
              <a:defRPr sz="1200">
                <a:solidFill>
                  <a:srgbClr val="3F3F3F"/>
                </a:solidFill>
              </a:defRPr>
            </a:lvl2pPr>
            <a:lvl3pPr marL="1371600" lvl="2" indent="-30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Char char="■"/>
              <a:defRPr sz="11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9845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 sz="900">
                <a:solidFill>
                  <a:srgbClr val="3F3F3F"/>
                </a:solidFill>
              </a:defRPr>
            </a:lvl4pPr>
            <a:lvl5pPr marL="2286000" lvl="4" indent="-279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800"/>
              <a:buChar char="■"/>
              <a:defRPr sz="800">
                <a:solidFill>
                  <a:srgbClr val="3F3F3F"/>
                </a:solidFill>
              </a:defRPr>
            </a:lvl5pPr>
            <a:lvl6pPr marL="2743200" lvl="5" indent="-279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Char char="■"/>
              <a:defRPr sz="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279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800"/>
              <a:buChar char="■"/>
              <a:defRPr sz="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279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800"/>
              <a:buChar char="■"/>
              <a:defRPr sz="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279400"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accent4"/>
              </a:buClr>
              <a:buSzPts val="800"/>
              <a:buChar char="■"/>
              <a:defRPr sz="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39"/>
          <p:cNvSpPr txBox="1">
            <a:spLocks noGrp="1"/>
          </p:cNvSpPr>
          <p:nvPr>
            <p:ph type="sldNum" idx="12"/>
          </p:nvPr>
        </p:nvSpPr>
        <p:spPr>
          <a:xfrm>
            <a:off x="8590135" y="4701384"/>
            <a:ext cx="339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50" rIns="68550" bIns="3425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58" name="Google Shape;58;p39"/>
          <p:cNvSpPr txBox="1">
            <a:spLocks noGrp="1"/>
          </p:cNvSpPr>
          <p:nvPr>
            <p:ph type="title"/>
          </p:nvPr>
        </p:nvSpPr>
        <p:spPr>
          <a:xfrm>
            <a:off x="137160" y="100584"/>
            <a:ext cx="7979700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8E6232C-6E10-D288-6C6B-B5839F63462D}"/>
              </a:ext>
            </a:extLst>
          </p:cNvPr>
          <p:cNvSpPr/>
          <p:nvPr userDrawn="1"/>
        </p:nvSpPr>
        <p:spPr>
          <a:xfrm>
            <a:off x="5501640" y="4554489"/>
            <a:ext cx="2789953" cy="5818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050" dirty="0">
                <a:solidFill>
                  <a:schemeClr val="tx1"/>
                </a:solidFill>
              </a:rPr>
              <a:t>Insights provided by: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ABEF1EBE-6E74-75BC-04EB-1B4E20F9909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44799" y="4595958"/>
            <a:ext cx="1182490" cy="48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7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3050">
          <p15:clr>
            <a:srgbClr val="FBAE40"/>
          </p15:clr>
        </p15:guide>
        <p15:guide id="3" orient="horz" pos="89">
          <p15:clr>
            <a:srgbClr val="FBAE40"/>
          </p15:clr>
        </p15:guide>
        <p15:guide id="4" pos="379">
          <p15:clr>
            <a:srgbClr val="FBAE40"/>
          </p15:clr>
        </p15:guide>
        <p15:guide id="5" pos="5602">
          <p15:clr>
            <a:srgbClr val="FBAE40"/>
          </p15:clr>
        </p15:guide>
        <p15:guide id="6" orient="horz" pos="281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A4B2E47-3B9D-586A-084B-A97AD7E384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DA8B6-28D9-4D61-AEE8-9391D9D492D4}" type="datetimeFigureOut">
              <a:rPr lang="en-US" smtClean="0"/>
              <a:t>6/7/2023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96646-5A37-4AC7-A97D-925BFF8C178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Google Shape;29;p35">
            <a:extLst>
              <a:ext uri="{FF2B5EF4-FFF2-40B4-BE49-F238E27FC236}">
                <a16:creationId xmlns:a16="http://schemas.microsoft.com/office/drawing/2014/main" id="{426B596D-8082-80B1-621B-6DE4D3B473C7}"/>
              </a:ext>
            </a:extLst>
          </p:cNvPr>
          <p:cNvSpPr txBox="1"/>
          <p:nvPr userDrawn="1"/>
        </p:nvSpPr>
        <p:spPr>
          <a:xfrm>
            <a:off x="8590135" y="4701384"/>
            <a:ext cx="339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50" rIns="68550" bIns="342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1590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TR_Perspec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F73ED5F-1CD0-5A4D-99A8-201F70046FA2}"/>
              </a:ext>
            </a:extLst>
          </p:cNvPr>
          <p:cNvGrpSpPr/>
          <p:nvPr/>
        </p:nvGrpSpPr>
        <p:grpSpPr>
          <a:xfrm flipV="1">
            <a:off x="1" y="889346"/>
            <a:ext cx="7975076" cy="214571"/>
            <a:chOff x="0" y="2554664"/>
            <a:chExt cx="5000771" cy="216816"/>
          </a:xfrm>
          <a:solidFill>
            <a:srgbClr val="F06F30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0869AFC-D093-4543-9ACD-C57AE490E544}"/>
                </a:ext>
              </a:extLst>
            </p:cNvPr>
            <p:cNvSpPr/>
            <p:nvPr/>
          </p:nvSpPr>
          <p:spPr>
            <a:xfrm>
              <a:off x="0" y="2554664"/>
              <a:ext cx="4807670" cy="2168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id="{97594BBE-3BAF-3F40-B497-788AE9EE375B}"/>
                </a:ext>
              </a:extLst>
            </p:cNvPr>
            <p:cNvSpPr/>
            <p:nvPr/>
          </p:nvSpPr>
          <p:spPr>
            <a:xfrm>
              <a:off x="4807670" y="2554664"/>
              <a:ext cx="193101" cy="21681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2A9A28A-5C06-F647-8EF0-A9DE95148D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225439"/>
            <a:ext cx="8050150" cy="558164"/>
          </a:xfrm>
        </p:spPr>
        <p:txBody>
          <a:bodyPr anchor="ctr">
            <a:noAutofit/>
          </a:bodyPr>
          <a:lstStyle>
            <a:lvl1pPr>
              <a:defRPr sz="2100" b="0" i="0">
                <a:solidFill>
                  <a:schemeClr val="tx1">
                    <a:lumMod val="85000"/>
                    <a:lumOff val="15000"/>
                  </a:schemeClr>
                </a:solidFill>
                <a:latin typeface="Rubik Light" panose="02000604000000020004" pitchFamily="2" charset="-79"/>
                <a:cs typeface="Rubik Light" panose="02000604000000020004" pitchFamily="2" charset="-79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53EF5A-A427-4146-B469-419108961804}"/>
              </a:ext>
            </a:extLst>
          </p:cNvPr>
          <p:cNvSpPr/>
          <p:nvPr/>
        </p:nvSpPr>
        <p:spPr>
          <a:xfrm>
            <a:off x="0" y="1"/>
            <a:ext cx="9144000" cy="88938"/>
          </a:xfrm>
          <a:prstGeom prst="rect">
            <a:avLst/>
          </a:prstGeom>
          <a:pattFill prst="dkDnDiag">
            <a:fgClr>
              <a:srgbClr val="F06F3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F1E2BC63-CC39-FA44-BDC7-D50544DBF9EB}"/>
              </a:ext>
            </a:extLst>
          </p:cNvPr>
          <p:cNvSpPr/>
          <p:nvPr/>
        </p:nvSpPr>
        <p:spPr>
          <a:xfrm>
            <a:off x="8135789" y="681599"/>
            <a:ext cx="828761" cy="14697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D1C65-7D1E-454F-9D2B-F639C990A806}"/>
              </a:ext>
            </a:extLst>
          </p:cNvPr>
          <p:cNvSpPr/>
          <p:nvPr userDrawn="1"/>
        </p:nvSpPr>
        <p:spPr>
          <a:xfrm>
            <a:off x="2267" y="0"/>
            <a:ext cx="912132" cy="11957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B7B0B8DB-4C4F-402A-946C-04240DE8BF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3" y="88939"/>
            <a:ext cx="671548" cy="800408"/>
          </a:xfrm>
          <a:prstGeom prst="rect">
            <a:avLst/>
          </a:prstGeom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D5ADF668-99CE-BC94-10C0-ED9095DB15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67125" y="4951511"/>
            <a:ext cx="848225" cy="191989"/>
          </a:xfrm>
          <a:prstGeom prst="rect">
            <a:avLst/>
          </a:prstGeom>
        </p:spPr>
        <p:txBody>
          <a:bodyPr/>
          <a:lstStyle/>
          <a:p>
            <a:fld id="{908AFF50-F27B-4B8C-9AC2-301204B6399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8">
            <a:extLst>
              <a:ext uri="{FF2B5EF4-FFF2-40B4-BE49-F238E27FC236}">
                <a16:creationId xmlns:a16="http://schemas.microsoft.com/office/drawing/2014/main" id="{80AADE3A-E44C-1D7E-DAF4-F0C8280658D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0" y="4951511"/>
            <a:ext cx="7667124" cy="19198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Future of Food Packaging | More Sustainable Food Packaging - Shared by  claire@packagingtechnologyandresearch.com | 612.807.5341</a:t>
            </a:r>
          </a:p>
        </p:txBody>
      </p:sp>
    </p:spTree>
    <p:extLst>
      <p:ext uri="{BB962C8B-B14F-4D97-AF65-F5344CB8AC3E}">
        <p14:creationId xmlns:p14="http://schemas.microsoft.com/office/powerpoint/2010/main" val="3147144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1"/>
          <p:cNvSpPr txBox="1">
            <a:spLocks noGrp="1"/>
          </p:cNvSpPr>
          <p:nvPr>
            <p:ph type="title"/>
          </p:nvPr>
        </p:nvSpPr>
        <p:spPr>
          <a:xfrm>
            <a:off x="137160" y="100584"/>
            <a:ext cx="7886700" cy="4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4079"/>
              </a:buClr>
              <a:buSzPts val="3300"/>
              <a:buFont typeface="Arial"/>
              <a:buNone/>
              <a:defRPr sz="3300" b="1" i="0" u="none" strike="noStrike" cap="none">
                <a:solidFill>
                  <a:srgbClr val="0A407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31"/>
          <p:cNvSpPr txBox="1">
            <a:spLocks noGrp="1"/>
          </p:cNvSpPr>
          <p:nvPr>
            <p:ph type="body" idx="1"/>
          </p:nvPr>
        </p:nvSpPr>
        <p:spPr>
          <a:xfrm>
            <a:off x="137160" y="1316736"/>
            <a:ext cx="7886700" cy="29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3238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11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8" r:id="rId2"/>
    <p:sldLayoutId id="2147483659" r:id="rId3"/>
    <p:sldLayoutId id="2147483660" r:id="rId4"/>
    <p:sldLayoutId id="2147483661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300" b="0" i="0" u="none" strike="noStrike" cap="none">
          <a:solidFill>
            <a:srgbClr val="000000"/>
          </a:solidFill>
          <a:latin typeface="Work Sans" pitchFamily="2" charset="0"/>
          <a:ea typeface="Work Sans" pitchFamily="2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svg"/><Relationship Id="rId7" Type="http://schemas.openxmlformats.org/officeDocument/2006/relationships/image" Target="../media/image31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Relationship Id="rId9" Type="http://schemas.openxmlformats.org/officeDocument/2006/relationships/image" Target="../media/image33.sv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jpg"/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jpeg"/><Relationship Id="rId10" Type="http://schemas.openxmlformats.org/officeDocument/2006/relationships/image" Target="../media/image12.png"/><Relationship Id="rId4" Type="http://schemas.openxmlformats.org/officeDocument/2006/relationships/image" Target="../media/image6.jpg"/><Relationship Id="rId9" Type="http://schemas.openxmlformats.org/officeDocument/2006/relationships/image" Target="../media/image11.jpeg"/><Relationship Id="rId1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svg"/><Relationship Id="rId7" Type="http://schemas.openxmlformats.org/officeDocument/2006/relationships/image" Target="../media/image40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Relationship Id="rId9" Type="http://schemas.openxmlformats.org/officeDocument/2006/relationships/image" Target="../media/image42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logs.edf.org/health/2019/08/09/chemours-suspend-fda-approved-pfas-food-packaging/" TargetMode="External"/><Relationship Id="rId5" Type="http://schemas.openxmlformats.org/officeDocument/2006/relationships/hyperlink" Target="https://www.fda.gov/media/140609/download" TargetMode="External"/><Relationship Id="rId4" Type="http://schemas.openxmlformats.org/officeDocument/2006/relationships/hyperlink" Target="https://www.fda.gov/media/140610/download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04803" y="1961119"/>
            <a:ext cx="5364640" cy="992579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en-US" sz="3000" b="1" dirty="0"/>
              <a:t>Challenges Related to PFAS in Packaging</a:t>
            </a:r>
            <a:endParaRPr lang="en-US" sz="3000" b="1" dirty="0">
              <a:cs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49E611-9AA5-C030-8FB4-61CB1697D698}"/>
              </a:ext>
            </a:extLst>
          </p:cNvPr>
          <p:cNvSpPr txBox="1"/>
          <p:nvPr/>
        </p:nvSpPr>
        <p:spPr>
          <a:xfrm>
            <a:off x="3119377" y="3334232"/>
            <a:ext cx="3238741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100" dirty="0">
                <a:cs typeface="Calibri"/>
              </a:rPr>
              <a:t>Thursday, May 11, 2023</a:t>
            </a:r>
          </a:p>
          <a:p>
            <a:endParaRPr lang="en-US" sz="105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8562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16">
            <a:extLst>
              <a:ext uri="{FF2B5EF4-FFF2-40B4-BE49-F238E27FC236}">
                <a16:creationId xmlns:a16="http://schemas.microsoft.com/office/drawing/2014/main" id="{3F0CF6DA-6B97-40C9-B9B2-4CBE5BB744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839541"/>
              </p:ext>
            </p:extLst>
          </p:nvPr>
        </p:nvGraphicFramePr>
        <p:xfrm>
          <a:off x="393024" y="1080327"/>
          <a:ext cx="8101640" cy="485700"/>
        </p:xfrm>
        <a:graphic>
          <a:graphicData uri="http://schemas.openxmlformats.org/drawingml/2006/table">
            <a:tbl>
              <a:tblPr firstRow="1" bandRow="1"/>
              <a:tblGrid>
                <a:gridCol w="1410316">
                  <a:extLst>
                    <a:ext uri="{9D8B030D-6E8A-4147-A177-3AD203B41FA5}">
                      <a16:colId xmlns:a16="http://schemas.microsoft.com/office/drawing/2014/main" val="47190231"/>
                    </a:ext>
                  </a:extLst>
                </a:gridCol>
                <a:gridCol w="2711901">
                  <a:extLst>
                    <a:ext uri="{9D8B030D-6E8A-4147-A177-3AD203B41FA5}">
                      <a16:colId xmlns:a16="http://schemas.microsoft.com/office/drawing/2014/main" val="69303403"/>
                    </a:ext>
                  </a:extLst>
                </a:gridCol>
                <a:gridCol w="1954013">
                  <a:extLst>
                    <a:ext uri="{9D8B030D-6E8A-4147-A177-3AD203B41FA5}">
                      <a16:colId xmlns:a16="http://schemas.microsoft.com/office/drawing/2014/main" val="508115657"/>
                    </a:ext>
                  </a:extLst>
                </a:gridCol>
                <a:gridCol w="2025410">
                  <a:extLst>
                    <a:ext uri="{9D8B030D-6E8A-4147-A177-3AD203B41FA5}">
                      <a16:colId xmlns:a16="http://schemas.microsoft.com/office/drawing/2014/main" val="2844094033"/>
                    </a:ext>
                  </a:extLst>
                </a:gridCol>
              </a:tblGrid>
              <a:tr h="485700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Primary Packaging</a:t>
                      </a:r>
                    </a:p>
                  </a:txBody>
                  <a:tcPr marL="84888" marR="84888" marT="42444" marB="4244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A93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Secondary &amp; Tertiary </a:t>
                      </a:r>
                    </a:p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Packaging</a:t>
                      </a:r>
                    </a:p>
                  </a:txBody>
                  <a:tcPr marL="84888" marR="84888" marT="42444" marB="4244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CC4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Ingredients</a:t>
                      </a:r>
                    </a:p>
                  </a:txBody>
                  <a:tcPr marL="84888" marR="84888" marT="42444" marB="4244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BE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Production </a:t>
                      </a:r>
                    </a:p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Environment</a:t>
                      </a:r>
                    </a:p>
                  </a:txBody>
                  <a:tcPr marL="84888" marR="84888" marT="42444" marB="4244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A44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1822793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AE21E35-EB7F-5AB7-B690-FE01BD25F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150" y="234067"/>
            <a:ext cx="8403152" cy="485700"/>
          </a:xfrm>
        </p:spPr>
        <p:txBody>
          <a:bodyPr/>
          <a:lstStyle/>
          <a:p>
            <a:r>
              <a:rPr lang="en-US" dirty="0">
                <a:latin typeface="+mj-lt"/>
              </a:rPr>
              <a:t>Selected Sources of PFAS </a:t>
            </a:r>
            <a:r>
              <a:rPr lang="en-US" b="0" dirty="0">
                <a:latin typeface="+mj-lt"/>
              </a:rPr>
              <a:t>Primary Packaging</a:t>
            </a:r>
            <a:endParaRPr lang="en-US" b="0" dirty="0"/>
          </a:p>
        </p:txBody>
      </p:sp>
      <p:graphicFrame>
        <p:nvGraphicFramePr>
          <p:cNvPr id="4" name="Table 10">
            <a:extLst>
              <a:ext uri="{FF2B5EF4-FFF2-40B4-BE49-F238E27FC236}">
                <a16:creationId xmlns:a16="http://schemas.microsoft.com/office/drawing/2014/main" id="{B16FD830-9077-F3FB-5612-B0C33A7920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8439256"/>
              </p:ext>
            </p:extLst>
          </p:nvPr>
        </p:nvGraphicFramePr>
        <p:xfrm>
          <a:off x="381888" y="1582980"/>
          <a:ext cx="8101640" cy="2857706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025410">
                  <a:extLst>
                    <a:ext uri="{9D8B030D-6E8A-4147-A177-3AD203B41FA5}">
                      <a16:colId xmlns:a16="http://schemas.microsoft.com/office/drawing/2014/main" val="2228344749"/>
                    </a:ext>
                  </a:extLst>
                </a:gridCol>
                <a:gridCol w="2025410">
                  <a:extLst>
                    <a:ext uri="{9D8B030D-6E8A-4147-A177-3AD203B41FA5}">
                      <a16:colId xmlns:a16="http://schemas.microsoft.com/office/drawing/2014/main" val="573193535"/>
                    </a:ext>
                  </a:extLst>
                </a:gridCol>
                <a:gridCol w="2025410">
                  <a:extLst>
                    <a:ext uri="{9D8B030D-6E8A-4147-A177-3AD203B41FA5}">
                      <a16:colId xmlns:a16="http://schemas.microsoft.com/office/drawing/2014/main" val="4164287853"/>
                    </a:ext>
                  </a:extLst>
                </a:gridCol>
                <a:gridCol w="2025410">
                  <a:extLst>
                    <a:ext uri="{9D8B030D-6E8A-4147-A177-3AD203B41FA5}">
                      <a16:colId xmlns:a16="http://schemas.microsoft.com/office/drawing/2014/main" val="1823740472"/>
                    </a:ext>
                  </a:extLst>
                </a:gridCol>
              </a:tblGrid>
              <a:tr h="4881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100" b="1" u="none" strike="noStrike" cap="none" dirty="0">
                        <a:solidFill>
                          <a:schemeClr val="bg1"/>
                        </a:solidFill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b="1" u="none" strike="noStrike" cap="none" dirty="0">
                          <a:solidFill>
                            <a:schemeClr val="bg1"/>
                          </a:solidFill>
                          <a:sym typeface="Arial"/>
                        </a:rPr>
                        <a:t>Release Agents</a:t>
                      </a:r>
                      <a:endParaRPr lang="en-US" sz="1100" b="1" u="none" strike="noStrike" cap="none" dirty="0">
                        <a:solidFill>
                          <a:schemeClr val="bg1"/>
                        </a:solidFill>
                        <a:latin typeface="+mj-lt"/>
                        <a:sym typeface="Arial"/>
                      </a:endParaRPr>
                    </a:p>
                  </a:txBody>
                  <a:tcPr marL="82670" marR="82670" marT="41335" marB="4133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100" b="1" u="none" strike="noStrike" cap="none" dirty="0">
                        <a:solidFill>
                          <a:schemeClr val="bg1"/>
                        </a:solidFill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b="1" u="none" strike="noStrike" cap="none" dirty="0">
                          <a:solidFill>
                            <a:schemeClr val="bg1"/>
                          </a:solidFill>
                          <a:sym typeface="Arial"/>
                        </a:rPr>
                        <a:t>Forming Materials</a:t>
                      </a:r>
                      <a:endParaRPr lang="en-US" sz="1100" b="1" u="none" strike="noStrike" cap="none" dirty="0">
                        <a:solidFill>
                          <a:schemeClr val="bg1"/>
                        </a:solidFill>
                        <a:latin typeface="+mj-lt"/>
                        <a:sym typeface="Arial"/>
                      </a:endParaRPr>
                    </a:p>
                  </a:txBody>
                  <a:tcPr marL="82670" marR="82670" marT="41335" marB="4133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100" b="1" u="none" strike="noStrike" cap="none" dirty="0">
                        <a:solidFill>
                          <a:schemeClr val="bg1"/>
                        </a:solidFill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b="1" u="none" strike="noStrike" cap="none" dirty="0">
                          <a:solidFill>
                            <a:schemeClr val="bg1"/>
                          </a:solidFill>
                          <a:sym typeface="Arial"/>
                        </a:rPr>
                        <a:t>Improving Barriers</a:t>
                      </a:r>
                      <a:endParaRPr lang="en-US" sz="1100" b="1" i="0" u="none" strike="noStrike" cap="none" dirty="0">
                        <a:solidFill>
                          <a:schemeClr val="bg1"/>
                        </a:solidFill>
                        <a:latin typeface="+mj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2670" marR="82670" marT="41335" marB="4133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b="1" u="none" strike="noStrike" cap="none" dirty="0">
                          <a:solidFill>
                            <a:schemeClr val="bg1"/>
                          </a:solidFill>
                          <a:sym typeface="Arial"/>
                        </a:rPr>
                        <a:t>Providing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b="1" u="none" strike="noStrike" cap="none" dirty="0">
                          <a:solidFill>
                            <a:schemeClr val="bg1"/>
                          </a:solidFill>
                          <a:sym typeface="Arial"/>
                        </a:rPr>
                        <a:t>Grease &amp; Oil Resistance</a:t>
                      </a:r>
                      <a:endParaRPr lang="en-US" sz="1100" b="1" i="0" u="none" strike="noStrike" cap="none" dirty="0">
                        <a:solidFill>
                          <a:schemeClr val="bg1"/>
                        </a:solidFill>
                        <a:latin typeface="+mj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2670" marR="82670" marT="41335" marB="41335"/>
                </a:tc>
                <a:extLst>
                  <a:ext uri="{0D108BD9-81ED-4DB2-BD59-A6C34878D82A}">
                    <a16:rowId xmlns:a16="http://schemas.microsoft.com/office/drawing/2014/main" val="2687870215"/>
                  </a:ext>
                </a:extLst>
              </a:tr>
              <a:tr h="4546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800" b="0" u="none" strike="noStrike" cap="none" dirty="0">
                          <a:solidFill>
                            <a:schemeClr val="dk1"/>
                          </a:solidFill>
                          <a:sym typeface="Arial"/>
                        </a:rPr>
                        <a:t>For Thermoforming,  blowmolding</a:t>
                      </a:r>
                    </a:p>
                    <a:p>
                      <a:endParaRPr lang="en-US" sz="800" dirty="0">
                        <a:latin typeface="+mn-lt"/>
                      </a:endParaRPr>
                    </a:p>
                  </a:txBody>
                  <a:tcPr marL="82670" marR="82670" marT="41335" marB="4133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800" b="0" u="none" strike="noStrike" cap="none" dirty="0">
                          <a:solidFill>
                            <a:srgbClr val="1C1D1E"/>
                          </a:solidFill>
                          <a:effectLst/>
                          <a:sym typeface="Arial"/>
                        </a:rPr>
                        <a:t>Wetting and leveling agents, emulsifiers, foaming agents, or dispersants</a:t>
                      </a:r>
                      <a:endParaRPr lang="en-US" sz="800" b="0" i="0" u="none" strike="noStrike" cap="none" dirty="0">
                        <a:solidFill>
                          <a:srgbClr val="1C1D1E"/>
                        </a:solidFill>
                        <a:effectLst/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2670" marR="82670" marT="41335" marB="4133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800" b="0" u="none" strike="noStrike" cap="none" dirty="0">
                          <a:solidFill>
                            <a:schemeClr val="dk1"/>
                          </a:solidFill>
                          <a:sym typeface="Arial"/>
                        </a:rPr>
                        <a:t>Flourination of PE was approved in 1983</a:t>
                      </a:r>
                    </a:p>
                    <a:p>
                      <a:endParaRPr lang="en-US" sz="800" dirty="0">
                        <a:latin typeface="+mn-lt"/>
                      </a:endParaRPr>
                    </a:p>
                  </a:txBody>
                  <a:tcPr marL="82670" marR="82670" marT="41335" marB="4133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800" b="0" u="none" strike="noStrike" cap="none" dirty="0">
                          <a:solidFill>
                            <a:schemeClr val="dk1"/>
                          </a:solidFill>
                          <a:sym typeface="Arial"/>
                        </a:rPr>
                        <a:t>Dry end coatings on paperboard and corrugated, and paper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800" b="0" u="none" strike="noStrike" cap="none" dirty="0">
                          <a:solidFill>
                            <a:schemeClr val="dk1"/>
                          </a:solidFill>
                          <a:sym typeface="Arial"/>
                        </a:rPr>
                        <a:t>Lower the surface tension</a:t>
                      </a:r>
                      <a:endParaRPr lang="en-US" sz="8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2670" marR="82670" marT="41335" marB="41335"/>
                </a:tc>
                <a:extLst>
                  <a:ext uri="{0D108BD9-81ED-4DB2-BD59-A6C34878D82A}">
                    <a16:rowId xmlns:a16="http://schemas.microsoft.com/office/drawing/2014/main" val="1796965597"/>
                  </a:ext>
                </a:extLst>
              </a:tr>
              <a:tr h="578689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8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2670" marR="82670" marT="41335" marB="4133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800" b="0" u="none" strike="noStrike" cap="none" dirty="0">
                          <a:solidFill>
                            <a:schemeClr val="dk1"/>
                          </a:solidFill>
                          <a:sym typeface="Arial"/>
                        </a:rPr>
                        <a:t>Emulsifiers assist in producing Teflon examples include the use of PFOA</a:t>
                      </a:r>
                    </a:p>
                    <a:p>
                      <a:endParaRPr lang="en-US" sz="800" dirty="0">
                        <a:latin typeface="+mn-lt"/>
                      </a:endParaRPr>
                    </a:p>
                  </a:txBody>
                  <a:tcPr marL="82670" marR="82670" marT="41335" marB="4133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800" b="0" u="none" strike="noStrike" cap="none" dirty="0">
                          <a:solidFill>
                            <a:schemeClr val="dk1"/>
                          </a:solidFill>
                          <a:sym typeface="Arial"/>
                        </a:rPr>
                        <a:t>Now used during forming of in HPDE, PP, PET blowmolded, thermoformed containers</a:t>
                      </a:r>
                    </a:p>
                    <a:p>
                      <a:endParaRPr lang="en-US" sz="800" dirty="0">
                        <a:latin typeface="+mn-lt"/>
                      </a:endParaRPr>
                    </a:p>
                  </a:txBody>
                  <a:tcPr marL="82670" marR="82670" marT="41335" marB="4133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800" b="0" u="none" strike="noStrike" cap="none" dirty="0">
                          <a:solidFill>
                            <a:schemeClr val="dk1"/>
                          </a:solidFill>
                          <a:sym typeface="Arial"/>
                        </a:rPr>
                        <a:t>Wet end use on paperboard</a:t>
                      </a:r>
                    </a:p>
                    <a:p>
                      <a:endParaRPr lang="en-US" sz="800" dirty="0">
                        <a:latin typeface="+mn-lt"/>
                      </a:endParaRPr>
                    </a:p>
                  </a:txBody>
                  <a:tcPr marL="82670" marR="82670" marT="41335" marB="41335"/>
                </a:tc>
                <a:extLst>
                  <a:ext uri="{0D108BD9-81ED-4DB2-BD59-A6C34878D82A}">
                    <a16:rowId xmlns:a16="http://schemas.microsoft.com/office/drawing/2014/main" val="2759875383"/>
                  </a:ext>
                </a:extLst>
              </a:tr>
              <a:tr h="578689">
                <a:tc vMerge="1">
                  <a:txBody>
                    <a:bodyPr/>
                    <a:lstStyle/>
                    <a:p>
                      <a:endParaRPr lang="en-US" sz="10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800" b="0" u="none" strike="noStrike" cap="none" dirty="0">
                          <a:solidFill>
                            <a:schemeClr val="dk1"/>
                          </a:solidFill>
                          <a:sym typeface="Arial"/>
                        </a:rPr>
                        <a:t>Bond with functional groups such as acids and alcohols and/or take part in condensation polymerization of Nylon and PET</a:t>
                      </a:r>
                      <a:endParaRPr lang="en-US" sz="8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2670" marR="82670" marT="41335" marB="4133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800" b="0" u="none" strike="noStrike" cap="none" dirty="0">
                          <a:solidFill>
                            <a:srgbClr val="1C1D1E"/>
                          </a:solidFill>
                          <a:sym typeface="Arial"/>
                        </a:rPr>
                        <a:t>Primarily </a:t>
                      </a:r>
                      <a:r>
                        <a:rPr lang="en-US" sz="800" b="0" u="none" strike="noStrike" cap="none" dirty="0">
                          <a:solidFill>
                            <a:schemeClr val="dk1"/>
                          </a:solidFill>
                          <a:sym typeface="Arial"/>
                        </a:rPr>
                        <a:t>Polyﬂuoroalkyl substances</a:t>
                      </a:r>
                    </a:p>
                    <a:p>
                      <a:endParaRPr lang="en-US" sz="800" dirty="0">
                        <a:latin typeface="+mn-lt"/>
                      </a:endParaRPr>
                    </a:p>
                  </a:txBody>
                  <a:tcPr marL="82670" marR="82670" marT="41335" marB="4133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800" b="0" u="none" strike="noStrike" cap="none" dirty="0">
                          <a:solidFill>
                            <a:schemeClr val="dk1"/>
                          </a:solidFill>
                          <a:sym typeface="Arial"/>
                        </a:rPr>
                        <a:t>Coatings on hydroscopic polymers such as PLA, cellulose, starch, ethylenes, etc.</a:t>
                      </a:r>
                    </a:p>
                    <a:p>
                      <a:endParaRPr lang="en-US" sz="800" dirty="0">
                        <a:latin typeface="+mn-lt"/>
                      </a:endParaRPr>
                    </a:p>
                  </a:txBody>
                  <a:tcPr marL="82670" marR="82670" marT="41335" marB="41335"/>
                </a:tc>
                <a:extLst>
                  <a:ext uri="{0D108BD9-81ED-4DB2-BD59-A6C34878D82A}">
                    <a16:rowId xmlns:a16="http://schemas.microsoft.com/office/drawing/2014/main" val="3571905804"/>
                  </a:ext>
                </a:extLst>
              </a:tr>
              <a:tr h="757498">
                <a:tc>
                  <a:txBody>
                    <a:bodyPr/>
                    <a:lstStyle/>
                    <a:p>
                      <a:endParaRPr lang="en-US" sz="800" dirty="0">
                        <a:latin typeface="+mn-lt"/>
                      </a:endParaRPr>
                    </a:p>
                  </a:txBody>
                  <a:tcPr marL="82670" marR="82670" marT="41335" marB="41335"/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+mn-lt"/>
                      </a:endParaRPr>
                    </a:p>
                  </a:txBody>
                  <a:tcPr marL="82670" marR="82670" marT="41335" marB="4133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800" b="0" u="none" strike="noStrike" cap="none" dirty="0">
                          <a:solidFill>
                            <a:schemeClr val="dk1"/>
                          </a:solidFill>
                          <a:sym typeface="Arial"/>
                        </a:rPr>
                        <a:t>Polymers fluorinated with hexaﬂuoropropylene (HFP), tetraﬂuoroethylene (TFE), vinylidene ﬂuoride (VDF) polymers</a:t>
                      </a:r>
                      <a:endParaRPr lang="en-US" sz="8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2670" marR="82670" marT="41335" marB="41335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Packaging for Pet food, bakery, FOH fried foods</a:t>
                      </a:r>
                      <a:endParaRPr lang="en-US" sz="800" dirty="0">
                        <a:latin typeface="+mn-lt"/>
                      </a:endParaRPr>
                    </a:p>
                  </a:txBody>
                  <a:tcPr marL="82670" marR="82670" marT="41335" marB="41335"/>
                </a:tc>
                <a:extLst>
                  <a:ext uri="{0D108BD9-81ED-4DB2-BD59-A6C34878D82A}">
                    <a16:rowId xmlns:a16="http://schemas.microsoft.com/office/drawing/2014/main" val="3179631364"/>
                  </a:ext>
                </a:extLst>
              </a:tr>
            </a:tbl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4374DC44-D19E-94AA-0573-6E5AE394B5DD}"/>
              </a:ext>
            </a:extLst>
          </p:cNvPr>
          <p:cNvSpPr/>
          <p:nvPr/>
        </p:nvSpPr>
        <p:spPr>
          <a:xfrm>
            <a:off x="582150" y="1208855"/>
            <a:ext cx="266670" cy="22864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accent1"/>
                </a:solidFill>
                <a:latin typeface="+mj-lt"/>
              </a:rPr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4CCDF44-A649-0D84-3233-B78ADA9A641E}"/>
              </a:ext>
            </a:extLst>
          </p:cNvPr>
          <p:cNvSpPr/>
          <p:nvPr/>
        </p:nvSpPr>
        <p:spPr>
          <a:xfrm>
            <a:off x="1990856" y="1208855"/>
            <a:ext cx="266670" cy="22864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</a:rPr>
              <a:t>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3EBCE6E-D7DA-5700-B30E-54791846C2C8}"/>
              </a:ext>
            </a:extLst>
          </p:cNvPr>
          <p:cNvSpPr/>
          <p:nvPr/>
        </p:nvSpPr>
        <p:spPr>
          <a:xfrm>
            <a:off x="4719479" y="1217332"/>
            <a:ext cx="266670" cy="22864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2"/>
                </a:solidFill>
                <a:latin typeface="+mj-lt"/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85A953E-18B9-FEE2-68E6-7583C76880C9}"/>
              </a:ext>
            </a:extLst>
          </p:cNvPr>
          <p:cNvSpPr/>
          <p:nvPr/>
        </p:nvSpPr>
        <p:spPr>
          <a:xfrm>
            <a:off x="6607071" y="1197263"/>
            <a:ext cx="266670" cy="22864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2"/>
                </a:solidFill>
                <a:latin typeface="+mj-lt"/>
              </a:rPr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B8F3C1-0503-929E-9673-341FAE1841A6}"/>
              </a:ext>
            </a:extLst>
          </p:cNvPr>
          <p:cNvSpPr txBox="1"/>
          <p:nvPr/>
        </p:nvSpPr>
        <p:spPr>
          <a:xfrm>
            <a:off x="393024" y="1532190"/>
            <a:ext cx="506100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457200"/>
            <a:r>
              <a:rPr lang="en-US" sz="1200" b="1" dirty="0">
                <a:solidFill>
                  <a:schemeClr val="accent6"/>
                </a:solidFill>
                <a:latin typeface="+mn-lt"/>
              </a:rPr>
              <a:t>Impart Improved Barrier</a:t>
            </a:r>
          </a:p>
        </p:txBody>
      </p:sp>
    </p:spTree>
    <p:extLst>
      <p:ext uri="{BB962C8B-B14F-4D97-AF65-F5344CB8AC3E}">
        <p14:creationId xmlns:p14="http://schemas.microsoft.com/office/powerpoint/2010/main" val="8941360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16">
            <a:extLst>
              <a:ext uri="{FF2B5EF4-FFF2-40B4-BE49-F238E27FC236}">
                <a16:creationId xmlns:a16="http://schemas.microsoft.com/office/drawing/2014/main" id="{3F0CF6DA-6B97-40C9-B9B2-4CBE5BB744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4510865"/>
              </p:ext>
            </p:extLst>
          </p:nvPr>
        </p:nvGraphicFramePr>
        <p:xfrm>
          <a:off x="393024" y="1080327"/>
          <a:ext cx="8101640" cy="485700"/>
        </p:xfrm>
        <a:graphic>
          <a:graphicData uri="http://schemas.openxmlformats.org/drawingml/2006/table">
            <a:tbl>
              <a:tblPr firstRow="1" bandRow="1"/>
              <a:tblGrid>
                <a:gridCol w="1410316">
                  <a:extLst>
                    <a:ext uri="{9D8B030D-6E8A-4147-A177-3AD203B41FA5}">
                      <a16:colId xmlns:a16="http://schemas.microsoft.com/office/drawing/2014/main" val="47190231"/>
                    </a:ext>
                  </a:extLst>
                </a:gridCol>
                <a:gridCol w="2711901">
                  <a:extLst>
                    <a:ext uri="{9D8B030D-6E8A-4147-A177-3AD203B41FA5}">
                      <a16:colId xmlns:a16="http://schemas.microsoft.com/office/drawing/2014/main" val="69303403"/>
                    </a:ext>
                  </a:extLst>
                </a:gridCol>
                <a:gridCol w="1954013">
                  <a:extLst>
                    <a:ext uri="{9D8B030D-6E8A-4147-A177-3AD203B41FA5}">
                      <a16:colId xmlns:a16="http://schemas.microsoft.com/office/drawing/2014/main" val="508115657"/>
                    </a:ext>
                  </a:extLst>
                </a:gridCol>
                <a:gridCol w="2025410">
                  <a:extLst>
                    <a:ext uri="{9D8B030D-6E8A-4147-A177-3AD203B41FA5}">
                      <a16:colId xmlns:a16="http://schemas.microsoft.com/office/drawing/2014/main" val="2844094033"/>
                    </a:ext>
                  </a:extLst>
                </a:gridCol>
              </a:tblGrid>
              <a:tr h="485700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Primary Packaging</a:t>
                      </a:r>
                    </a:p>
                  </a:txBody>
                  <a:tcPr marL="84888" marR="84888" marT="42444" marB="4244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A93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Secondary &amp; Tertiary </a:t>
                      </a:r>
                    </a:p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Packaging</a:t>
                      </a:r>
                    </a:p>
                  </a:txBody>
                  <a:tcPr marL="84888" marR="84888" marT="42444" marB="4244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CC4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Ingredients</a:t>
                      </a:r>
                    </a:p>
                  </a:txBody>
                  <a:tcPr marL="84888" marR="84888" marT="42444" marB="4244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BE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Production </a:t>
                      </a:r>
                    </a:p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Environment</a:t>
                      </a:r>
                    </a:p>
                  </a:txBody>
                  <a:tcPr marL="84888" marR="84888" marT="42444" marB="4244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A44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1822793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AE21E35-EB7F-5AB7-B690-FE01BD25F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150" y="234067"/>
            <a:ext cx="8425824" cy="485700"/>
          </a:xfrm>
        </p:spPr>
        <p:txBody>
          <a:bodyPr/>
          <a:lstStyle/>
          <a:p>
            <a:r>
              <a:rPr lang="en-US" dirty="0">
                <a:latin typeface="+mj-lt"/>
              </a:rPr>
              <a:t>Selected Sources of PFAS </a:t>
            </a:r>
            <a:r>
              <a:rPr lang="en-US" b="0" dirty="0">
                <a:latin typeface="+mj-lt"/>
              </a:rPr>
              <a:t>Tertiary Packaging</a:t>
            </a:r>
            <a:endParaRPr lang="en-US" b="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374DC44-D19E-94AA-0573-6E5AE394B5DD}"/>
              </a:ext>
            </a:extLst>
          </p:cNvPr>
          <p:cNvSpPr/>
          <p:nvPr/>
        </p:nvSpPr>
        <p:spPr>
          <a:xfrm>
            <a:off x="582150" y="1208855"/>
            <a:ext cx="266670" cy="22864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2"/>
                </a:solidFill>
                <a:latin typeface="+mj-lt"/>
              </a:rPr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4CCDF44-A649-0D84-3233-B78ADA9A641E}"/>
              </a:ext>
            </a:extLst>
          </p:cNvPr>
          <p:cNvSpPr/>
          <p:nvPr/>
        </p:nvSpPr>
        <p:spPr>
          <a:xfrm>
            <a:off x="1990856" y="1208855"/>
            <a:ext cx="266670" cy="22864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21448E"/>
                </a:solidFill>
                <a:latin typeface="+mj-lt"/>
              </a:rPr>
              <a:t>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3EBCE6E-D7DA-5700-B30E-54791846C2C8}"/>
              </a:ext>
            </a:extLst>
          </p:cNvPr>
          <p:cNvSpPr/>
          <p:nvPr/>
        </p:nvSpPr>
        <p:spPr>
          <a:xfrm>
            <a:off x="4719479" y="1217332"/>
            <a:ext cx="266670" cy="22864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2"/>
                </a:solidFill>
                <a:latin typeface="+mj-lt"/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85A953E-18B9-FEE2-68E6-7583C76880C9}"/>
              </a:ext>
            </a:extLst>
          </p:cNvPr>
          <p:cNvSpPr/>
          <p:nvPr/>
        </p:nvSpPr>
        <p:spPr>
          <a:xfrm>
            <a:off x="6607071" y="1197263"/>
            <a:ext cx="266670" cy="22864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2"/>
                </a:solidFill>
                <a:latin typeface="+mj-lt"/>
              </a:rPr>
              <a:t>4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4E84EB-1462-3876-6781-FA736E457819}"/>
              </a:ext>
            </a:extLst>
          </p:cNvPr>
          <p:cNvSpPr/>
          <p:nvPr/>
        </p:nvSpPr>
        <p:spPr>
          <a:xfrm>
            <a:off x="393024" y="1565012"/>
            <a:ext cx="8101640" cy="23812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Shape&#10;&#10;Description automatically generated with low confidence">
            <a:extLst>
              <a:ext uri="{FF2B5EF4-FFF2-40B4-BE49-F238E27FC236}">
                <a16:creationId xmlns:a16="http://schemas.microsoft.com/office/drawing/2014/main" id="{C43CFB0E-0CFC-1512-CF0B-5A2DC8C5A93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965752" y="1982310"/>
            <a:ext cx="1546627" cy="1546627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C462D13-BDF5-01E8-A652-9C31E64BD615}"/>
              </a:ext>
            </a:extLst>
          </p:cNvPr>
          <p:cNvSpPr txBox="1"/>
          <p:nvPr/>
        </p:nvSpPr>
        <p:spPr>
          <a:xfrm>
            <a:off x="2767054" y="1910591"/>
            <a:ext cx="48741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+mn-lt"/>
              </a:rPr>
              <a:t>Packaging containing PFAS can come in contact with and then contaminate other packaging that has direct contact with food</a:t>
            </a:r>
          </a:p>
          <a:p>
            <a:pPr marL="171450" lvl="1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  <a:latin typeface="+mn-lt"/>
            </a:endParaRPr>
          </a:p>
          <a:p>
            <a:pPr marL="171450" lvl="1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+mn-lt"/>
              </a:rPr>
              <a:t>Migration into food can occur through secondary packaging such as labels, coatings, and cartons into food </a:t>
            </a:r>
          </a:p>
          <a:p>
            <a:pPr marL="171450" lvl="1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  <a:latin typeface="+mn-lt"/>
            </a:endParaRPr>
          </a:p>
          <a:p>
            <a:pPr marL="171450" lvl="1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+mn-lt"/>
              </a:rPr>
              <a:t>Handling of secondary packaging and then food in second-stage BOH/Production environments can contaminate food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707631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16">
            <a:extLst>
              <a:ext uri="{FF2B5EF4-FFF2-40B4-BE49-F238E27FC236}">
                <a16:creationId xmlns:a16="http://schemas.microsoft.com/office/drawing/2014/main" id="{3F0CF6DA-6B97-40C9-B9B2-4CBE5BB744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2759267"/>
              </p:ext>
            </p:extLst>
          </p:nvPr>
        </p:nvGraphicFramePr>
        <p:xfrm>
          <a:off x="393024" y="1080327"/>
          <a:ext cx="8101640" cy="485700"/>
        </p:xfrm>
        <a:graphic>
          <a:graphicData uri="http://schemas.openxmlformats.org/drawingml/2006/table">
            <a:tbl>
              <a:tblPr firstRow="1" bandRow="1"/>
              <a:tblGrid>
                <a:gridCol w="1410316">
                  <a:extLst>
                    <a:ext uri="{9D8B030D-6E8A-4147-A177-3AD203B41FA5}">
                      <a16:colId xmlns:a16="http://schemas.microsoft.com/office/drawing/2014/main" val="47190231"/>
                    </a:ext>
                  </a:extLst>
                </a:gridCol>
                <a:gridCol w="2711901">
                  <a:extLst>
                    <a:ext uri="{9D8B030D-6E8A-4147-A177-3AD203B41FA5}">
                      <a16:colId xmlns:a16="http://schemas.microsoft.com/office/drawing/2014/main" val="69303403"/>
                    </a:ext>
                  </a:extLst>
                </a:gridCol>
                <a:gridCol w="1954013">
                  <a:extLst>
                    <a:ext uri="{9D8B030D-6E8A-4147-A177-3AD203B41FA5}">
                      <a16:colId xmlns:a16="http://schemas.microsoft.com/office/drawing/2014/main" val="508115657"/>
                    </a:ext>
                  </a:extLst>
                </a:gridCol>
                <a:gridCol w="2025410">
                  <a:extLst>
                    <a:ext uri="{9D8B030D-6E8A-4147-A177-3AD203B41FA5}">
                      <a16:colId xmlns:a16="http://schemas.microsoft.com/office/drawing/2014/main" val="2844094033"/>
                    </a:ext>
                  </a:extLst>
                </a:gridCol>
              </a:tblGrid>
              <a:tr h="485700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Primary Packaging</a:t>
                      </a:r>
                    </a:p>
                  </a:txBody>
                  <a:tcPr marL="84888" marR="84888" marT="42444" marB="4244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A93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Secondary &amp; Tertiary </a:t>
                      </a:r>
                    </a:p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Packaging</a:t>
                      </a:r>
                    </a:p>
                  </a:txBody>
                  <a:tcPr marL="84888" marR="84888" marT="42444" marB="4244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CC4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Ingredients</a:t>
                      </a:r>
                    </a:p>
                  </a:txBody>
                  <a:tcPr marL="84888" marR="84888" marT="42444" marB="4244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BE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Production </a:t>
                      </a:r>
                    </a:p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Environment</a:t>
                      </a:r>
                    </a:p>
                  </a:txBody>
                  <a:tcPr marL="84888" marR="84888" marT="42444" marB="4244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A44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1822793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AE21E35-EB7F-5AB7-B690-FE01BD25F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150" y="234067"/>
            <a:ext cx="7979700" cy="485700"/>
          </a:xfrm>
        </p:spPr>
        <p:txBody>
          <a:bodyPr/>
          <a:lstStyle/>
          <a:p>
            <a:r>
              <a:rPr lang="en-US" dirty="0">
                <a:latin typeface="+mj-lt"/>
              </a:rPr>
              <a:t>Selected Sources of PFAS </a:t>
            </a:r>
            <a:r>
              <a:rPr lang="en-US" b="0" dirty="0">
                <a:latin typeface="+mj-lt"/>
              </a:rPr>
              <a:t>Ingredients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374DC44-D19E-94AA-0573-6E5AE394B5DD}"/>
              </a:ext>
            </a:extLst>
          </p:cNvPr>
          <p:cNvSpPr/>
          <p:nvPr/>
        </p:nvSpPr>
        <p:spPr>
          <a:xfrm>
            <a:off x="582150" y="1208855"/>
            <a:ext cx="266670" cy="22864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2"/>
                </a:solidFill>
                <a:latin typeface="+mj-lt"/>
              </a:rPr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4CCDF44-A649-0D84-3233-B78ADA9A641E}"/>
              </a:ext>
            </a:extLst>
          </p:cNvPr>
          <p:cNvSpPr/>
          <p:nvPr/>
        </p:nvSpPr>
        <p:spPr>
          <a:xfrm>
            <a:off x="1990856" y="1208855"/>
            <a:ext cx="266670" cy="22864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2"/>
                </a:solidFill>
                <a:latin typeface="+mj-lt"/>
              </a:rPr>
              <a:t>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3EBCE6E-D7DA-5700-B30E-54791846C2C8}"/>
              </a:ext>
            </a:extLst>
          </p:cNvPr>
          <p:cNvSpPr/>
          <p:nvPr/>
        </p:nvSpPr>
        <p:spPr>
          <a:xfrm>
            <a:off x="4719479" y="1217332"/>
            <a:ext cx="266670" cy="22864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accent1"/>
                </a:solidFill>
                <a:latin typeface="+mj-lt"/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85A953E-18B9-FEE2-68E6-7583C76880C9}"/>
              </a:ext>
            </a:extLst>
          </p:cNvPr>
          <p:cNvSpPr/>
          <p:nvPr/>
        </p:nvSpPr>
        <p:spPr>
          <a:xfrm>
            <a:off x="6607071" y="1197263"/>
            <a:ext cx="266670" cy="22864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2"/>
                </a:solidFill>
                <a:latin typeface="+mj-lt"/>
              </a:rPr>
              <a:t>4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4E84EB-1462-3876-6781-FA736E457819}"/>
              </a:ext>
            </a:extLst>
          </p:cNvPr>
          <p:cNvSpPr/>
          <p:nvPr/>
        </p:nvSpPr>
        <p:spPr>
          <a:xfrm>
            <a:off x="393024" y="1565012"/>
            <a:ext cx="8101640" cy="2381225"/>
          </a:xfrm>
          <a:prstGeom prst="rect">
            <a:avLst/>
          </a:prstGeom>
          <a:solidFill>
            <a:srgbClr val="00AB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C462D13-BDF5-01E8-A652-9C31E64BD615}"/>
              </a:ext>
            </a:extLst>
          </p:cNvPr>
          <p:cNvSpPr txBox="1"/>
          <p:nvPr/>
        </p:nvSpPr>
        <p:spPr>
          <a:xfrm>
            <a:off x="2907833" y="1761023"/>
            <a:ext cx="525890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0"/>
              </a:spcBef>
            </a:pPr>
            <a:r>
              <a:rPr lang="en-US" sz="1200" b="1" dirty="0">
                <a:solidFill>
                  <a:schemeClr val="tx1"/>
                </a:solidFill>
                <a:latin typeface="+mn-lt"/>
              </a:rPr>
              <a:t>Reusable packaging for bulk ingredient transport </a:t>
            </a:r>
          </a:p>
          <a:p>
            <a:pPr marL="171450" lvl="2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+mn-lt"/>
              </a:rPr>
              <a:t>Includes totes, bags, liners, barrels, and bins</a:t>
            </a:r>
          </a:p>
          <a:p>
            <a:pPr marL="171450" lvl="2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+mn-lt"/>
              </a:rPr>
              <a:t>Contamination of reusable totes occurs from prior use of PFAS contaminated ingredients</a:t>
            </a:r>
          </a:p>
          <a:p>
            <a:pPr marL="171450" lvl="2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+mn-lt"/>
              </a:rPr>
              <a:t>Abrasion increases surface area and sites for subsequent migration</a:t>
            </a:r>
          </a:p>
          <a:p>
            <a:pPr marL="171450" lvl="2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+mn-lt"/>
              </a:rPr>
              <a:t>Reuse increases migration due to contact time</a:t>
            </a:r>
          </a:p>
          <a:p>
            <a:pPr lvl="2">
              <a:spcBef>
                <a:spcPts val="0"/>
              </a:spcBef>
            </a:pPr>
            <a:endParaRPr lang="en-US" sz="1200" dirty="0">
              <a:solidFill>
                <a:schemeClr val="tx1"/>
              </a:solidFill>
              <a:latin typeface="+mn-lt"/>
            </a:endParaRPr>
          </a:p>
          <a:p>
            <a:pPr lvl="1">
              <a:spcBef>
                <a:spcPts val="0"/>
              </a:spcBef>
            </a:pPr>
            <a:r>
              <a:rPr lang="en-US" sz="1200" b="1" dirty="0">
                <a:solidFill>
                  <a:schemeClr val="tx1"/>
                </a:solidFill>
                <a:latin typeface="+mn-lt"/>
              </a:rPr>
              <a:t>Single-use packaging for bulk ingredient transport </a:t>
            </a:r>
          </a:p>
          <a:p>
            <a:pPr marL="171450" lvl="2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+mn-lt"/>
              </a:rPr>
              <a:t>Totes, bags, liners, barrels, and bins</a:t>
            </a:r>
          </a:p>
          <a:p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4" name="Picture 3" descr="Shape&#10;&#10;Description automatically generated with low confidence">
            <a:extLst>
              <a:ext uri="{FF2B5EF4-FFF2-40B4-BE49-F238E27FC236}">
                <a16:creationId xmlns:a16="http://schemas.microsoft.com/office/drawing/2014/main" id="{424A8269-C304-FBFF-208F-D67EFE418A79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8820" y="1954523"/>
            <a:ext cx="1603217" cy="16032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841172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16">
            <a:extLst>
              <a:ext uri="{FF2B5EF4-FFF2-40B4-BE49-F238E27FC236}">
                <a16:creationId xmlns:a16="http://schemas.microsoft.com/office/drawing/2014/main" id="{3F0CF6DA-6B97-40C9-B9B2-4CBE5BB744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2940350"/>
              </p:ext>
            </p:extLst>
          </p:nvPr>
        </p:nvGraphicFramePr>
        <p:xfrm>
          <a:off x="393024" y="1080327"/>
          <a:ext cx="8101640" cy="485700"/>
        </p:xfrm>
        <a:graphic>
          <a:graphicData uri="http://schemas.openxmlformats.org/drawingml/2006/table">
            <a:tbl>
              <a:tblPr firstRow="1" bandRow="1"/>
              <a:tblGrid>
                <a:gridCol w="1410316">
                  <a:extLst>
                    <a:ext uri="{9D8B030D-6E8A-4147-A177-3AD203B41FA5}">
                      <a16:colId xmlns:a16="http://schemas.microsoft.com/office/drawing/2014/main" val="47190231"/>
                    </a:ext>
                  </a:extLst>
                </a:gridCol>
                <a:gridCol w="2711901">
                  <a:extLst>
                    <a:ext uri="{9D8B030D-6E8A-4147-A177-3AD203B41FA5}">
                      <a16:colId xmlns:a16="http://schemas.microsoft.com/office/drawing/2014/main" val="69303403"/>
                    </a:ext>
                  </a:extLst>
                </a:gridCol>
                <a:gridCol w="1954013">
                  <a:extLst>
                    <a:ext uri="{9D8B030D-6E8A-4147-A177-3AD203B41FA5}">
                      <a16:colId xmlns:a16="http://schemas.microsoft.com/office/drawing/2014/main" val="508115657"/>
                    </a:ext>
                  </a:extLst>
                </a:gridCol>
                <a:gridCol w="2025410">
                  <a:extLst>
                    <a:ext uri="{9D8B030D-6E8A-4147-A177-3AD203B41FA5}">
                      <a16:colId xmlns:a16="http://schemas.microsoft.com/office/drawing/2014/main" val="2844094033"/>
                    </a:ext>
                  </a:extLst>
                </a:gridCol>
              </a:tblGrid>
              <a:tr h="485700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Primary Packaging</a:t>
                      </a:r>
                    </a:p>
                  </a:txBody>
                  <a:tcPr marL="84888" marR="84888" marT="42444" marB="4244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A93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Secondary &amp; Tertiary </a:t>
                      </a:r>
                    </a:p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Packaging</a:t>
                      </a:r>
                    </a:p>
                  </a:txBody>
                  <a:tcPr marL="84888" marR="84888" marT="42444" marB="4244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CC4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Ingredients</a:t>
                      </a:r>
                    </a:p>
                  </a:txBody>
                  <a:tcPr marL="84888" marR="84888" marT="42444" marB="4244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BE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Production </a:t>
                      </a:r>
                    </a:p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Environment</a:t>
                      </a:r>
                    </a:p>
                  </a:txBody>
                  <a:tcPr marL="84888" marR="84888" marT="42444" marB="4244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A44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1822793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AE21E35-EB7F-5AB7-B690-FE01BD25F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150" y="234067"/>
            <a:ext cx="7979700" cy="485700"/>
          </a:xfrm>
        </p:spPr>
        <p:txBody>
          <a:bodyPr/>
          <a:lstStyle/>
          <a:p>
            <a:r>
              <a:rPr lang="en-US" dirty="0">
                <a:latin typeface="+mj-lt"/>
              </a:rPr>
              <a:t>Selected Sources of PFAS </a:t>
            </a:r>
            <a:r>
              <a:rPr lang="en-US" b="0" dirty="0">
                <a:latin typeface="+mj-lt"/>
              </a:rPr>
              <a:t>Production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374DC44-D19E-94AA-0573-6E5AE394B5DD}"/>
              </a:ext>
            </a:extLst>
          </p:cNvPr>
          <p:cNvSpPr/>
          <p:nvPr/>
        </p:nvSpPr>
        <p:spPr>
          <a:xfrm>
            <a:off x="582150" y="1208855"/>
            <a:ext cx="266670" cy="22864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2"/>
                </a:solidFill>
                <a:latin typeface="+mj-lt"/>
              </a:rPr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4CCDF44-A649-0D84-3233-B78ADA9A641E}"/>
              </a:ext>
            </a:extLst>
          </p:cNvPr>
          <p:cNvSpPr/>
          <p:nvPr/>
        </p:nvSpPr>
        <p:spPr>
          <a:xfrm>
            <a:off x="1990856" y="1208855"/>
            <a:ext cx="266670" cy="22864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2"/>
                </a:solidFill>
                <a:latin typeface="+mj-lt"/>
              </a:rPr>
              <a:t>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3EBCE6E-D7DA-5700-B30E-54791846C2C8}"/>
              </a:ext>
            </a:extLst>
          </p:cNvPr>
          <p:cNvSpPr/>
          <p:nvPr/>
        </p:nvSpPr>
        <p:spPr>
          <a:xfrm>
            <a:off x="4719479" y="1217332"/>
            <a:ext cx="266670" cy="22864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2"/>
                </a:solidFill>
                <a:latin typeface="+mj-lt"/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85A953E-18B9-FEE2-68E6-7583C76880C9}"/>
              </a:ext>
            </a:extLst>
          </p:cNvPr>
          <p:cNvSpPr/>
          <p:nvPr/>
        </p:nvSpPr>
        <p:spPr>
          <a:xfrm>
            <a:off x="6607071" y="1197263"/>
            <a:ext cx="266670" cy="22864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A4479"/>
                </a:solidFill>
                <a:latin typeface="+mj-lt"/>
              </a:rPr>
              <a:t>4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4E84EB-1462-3876-6781-FA736E457819}"/>
              </a:ext>
            </a:extLst>
          </p:cNvPr>
          <p:cNvSpPr/>
          <p:nvPr/>
        </p:nvSpPr>
        <p:spPr>
          <a:xfrm>
            <a:off x="393024" y="1565012"/>
            <a:ext cx="8101640" cy="2381225"/>
          </a:xfrm>
          <a:prstGeom prst="rect">
            <a:avLst/>
          </a:prstGeom>
          <a:solidFill>
            <a:srgbClr val="0A40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C462D13-BDF5-01E8-A652-9C31E64BD615}"/>
              </a:ext>
            </a:extLst>
          </p:cNvPr>
          <p:cNvSpPr txBox="1"/>
          <p:nvPr/>
        </p:nvSpPr>
        <p:spPr>
          <a:xfrm>
            <a:off x="2550025" y="1802510"/>
            <a:ext cx="541718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0"/>
              </a:spcBef>
            </a:pPr>
            <a:r>
              <a:rPr lang="en-US" sz="1200" b="1" dirty="0">
                <a:solidFill>
                  <a:schemeClr val="bg1"/>
                </a:solidFill>
                <a:latin typeface="+mn-lt"/>
              </a:rPr>
              <a:t>Equipment used to form packaging </a:t>
            </a:r>
          </a:p>
          <a:p>
            <a:pPr lvl="1">
              <a:spcBef>
                <a:spcPts val="0"/>
              </a:spcBef>
            </a:pPr>
            <a:r>
              <a:rPr lang="en-US" sz="1200" dirty="0">
                <a:solidFill>
                  <a:schemeClr val="bg1"/>
                </a:solidFill>
                <a:latin typeface="+mn-lt"/>
              </a:rPr>
              <a:t>• Cartoners, labelers, conveyors, thermoformers, unnesters, unscramblers </a:t>
            </a:r>
            <a:r>
              <a:rPr lang="en-US" sz="1200" b="0" u="none" strike="noStrike" cap="none" dirty="0">
                <a:solidFill>
                  <a:schemeClr val="bg1"/>
                </a:solidFill>
                <a:sym typeface="Arial"/>
              </a:rPr>
              <a:t>inhibit sticking and make production line move smoother/faster.</a:t>
            </a:r>
            <a:endParaRPr lang="en-US" sz="1200" dirty="0">
              <a:solidFill>
                <a:schemeClr val="bg1"/>
              </a:solidFill>
              <a:latin typeface="+mn-lt"/>
            </a:endParaRPr>
          </a:p>
          <a:p>
            <a:pPr lvl="1">
              <a:spcBef>
                <a:spcPts val="0"/>
              </a:spcBef>
            </a:pPr>
            <a:endParaRPr lang="en-US" sz="1200" dirty="0">
              <a:solidFill>
                <a:schemeClr val="bg1"/>
              </a:solidFill>
              <a:latin typeface="+mn-lt"/>
            </a:endParaRPr>
          </a:p>
          <a:p>
            <a:pPr lvl="1">
              <a:spcBef>
                <a:spcPts val="0"/>
              </a:spcBef>
            </a:pPr>
            <a:r>
              <a:rPr lang="en-US" sz="1200" b="1" dirty="0">
                <a:solidFill>
                  <a:schemeClr val="bg1"/>
                </a:solidFill>
                <a:latin typeface="+mn-lt"/>
              </a:rPr>
              <a:t>Production equipment used in food processing</a:t>
            </a:r>
          </a:p>
          <a:p>
            <a:pPr lvl="1">
              <a:spcBef>
                <a:spcPts val="0"/>
              </a:spcBef>
            </a:pPr>
            <a:r>
              <a:rPr lang="en-US" sz="1200" dirty="0">
                <a:solidFill>
                  <a:schemeClr val="bg1"/>
                </a:solidFill>
                <a:latin typeface="+mn-lt"/>
              </a:rPr>
              <a:t>• Extruders, ingredient conveyance systems, hoppers, mixers</a:t>
            </a:r>
          </a:p>
          <a:p>
            <a:pPr lvl="1">
              <a:spcBef>
                <a:spcPts val="0"/>
              </a:spcBef>
            </a:pPr>
            <a:r>
              <a:rPr lang="en-US" sz="1200" b="0" u="none" strike="noStrike" cap="none" dirty="0">
                <a:solidFill>
                  <a:schemeClr val="bg1"/>
                </a:solidFill>
                <a:sym typeface="Arial"/>
              </a:rPr>
              <a:t>• PTFE (Teflon-</a:t>
            </a:r>
            <a:r>
              <a:rPr lang="en-US" sz="1200" b="0" u="none" strike="noStrike" cap="none" dirty="0">
                <a:solidFill>
                  <a:schemeClr val="bg1"/>
                </a:solidFill>
                <a:effectLst/>
                <a:sym typeface="Arial"/>
              </a:rPr>
              <a:t>Polytetrafluoroethylene) </a:t>
            </a:r>
            <a:r>
              <a:rPr lang="en-US" sz="1200" b="0" u="none" strike="noStrike" cap="none" dirty="0">
                <a:solidFill>
                  <a:schemeClr val="bg1"/>
                </a:solidFill>
                <a:sym typeface="Arial"/>
              </a:rPr>
              <a:t>is use for food processing equipment</a:t>
            </a:r>
            <a:endParaRPr lang="en-US" sz="1200" dirty="0">
              <a:solidFill>
                <a:schemeClr val="bg1"/>
              </a:solidFill>
              <a:latin typeface="+mn-lt"/>
            </a:endParaRPr>
          </a:p>
          <a:p>
            <a:pPr marL="2857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bg1"/>
              </a:solidFill>
              <a:latin typeface="+mn-lt"/>
            </a:endParaRPr>
          </a:p>
          <a:p>
            <a:pPr lvl="1">
              <a:spcBef>
                <a:spcPts val="0"/>
              </a:spcBef>
            </a:pPr>
            <a:r>
              <a:rPr lang="en-US" sz="1200" b="1" dirty="0">
                <a:solidFill>
                  <a:schemeClr val="bg1"/>
                </a:solidFill>
                <a:latin typeface="+mn-lt"/>
              </a:rPr>
              <a:t>Water and CIP cleaning agents</a:t>
            </a:r>
          </a:p>
          <a:p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10" name="Graphic 9" descr="Gears with solid fill">
            <a:extLst>
              <a:ext uri="{FF2B5EF4-FFF2-40B4-BE49-F238E27FC236}">
                <a16:creationId xmlns:a16="http://schemas.microsoft.com/office/drawing/2014/main" id="{C2DE52EF-6E50-2DE4-BD80-1582113154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0352" y="1873763"/>
            <a:ext cx="1781401" cy="178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4768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7A52DB1-143B-8B2C-B868-41039DD0B472}"/>
              </a:ext>
            </a:extLst>
          </p:cNvPr>
          <p:cNvSpPr/>
          <p:nvPr/>
        </p:nvSpPr>
        <p:spPr>
          <a:xfrm>
            <a:off x="0" y="-57872"/>
            <a:ext cx="4198194" cy="4578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AEE72D-0A22-2414-EE10-CBB0CD03B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15" y="934260"/>
            <a:ext cx="3214347" cy="4857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+mj-lt"/>
              </a:rPr>
              <a:t>Industry </a:t>
            </a:r>
            <a:br>
              <a:rPr lang="en-US" dirty="0">
                <a:solidFill>
                  <a:schemeClr val="bg1"/>
                </a:solidFill>
                <a:latin typeface="+mj-lt"/>
              </a:rPr>
            </a:br>
            <a:r>
              <a:rPr lang="en-US" dirty="0">
                <a:solidFill>
                  <a:schemeClr val="bg1"/>
                </a:solidFill>
                <a:latin typeface="+mj-lt"/>
              </a:rPr>
              <a:t>Response</a:t>
            </a:r>
            <a:br>
              <a:rPr lang="en-US" dirty="0">
                <a:solidFill>
                  <a:schemeClr val="bg1"/>
                </a:solidFill>
                <a:latin typeface="+mj-lt"/>
              </a:rPr>
            </a:br>
            <a:r>
              <a:rPr lang="en-US" dirty="0">
                <a:solidFill>
                  <a:schemeClr val="bg1"/>
                </a:solidFill>
                <a:latin typeface="+mj-lt"/>
              </a:rPr>
              <a:t>has been Fragmented with Drop-in Solutions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090C99-329E-61D1-7F97-25A8A41CA91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317" r="22317"/>
          <a:stretch/>
        </p:blipFill>
        <p:spPr>
          <a:xfrm>
            <a:off x="4074289" y="-57873"/>
            <a:ext cx="5069711" cy="457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9029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60700-5803-D03E-0DA2-D19B2B6C5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" y="100584"/>
            <a:ext cx="8982937" cy="485700"/>
          </a:xfrm>
        </p:spPr>
        <p:txBody>
          <a:bodyPr/>
          <a:lstStyle/>
          <a:p>
            <a:r>
              <a:rPr lang="en-US" dirty="0"/>
              <a:t>Roadblocks hinder many Drop In Solutions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56006A-EAE4-95AA-4943-DB60F9B917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66415" y="3881758"/>
            <a:ext cx="6583726" cy="657586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  <a:latin typeface="+mn-lt"/>
              </a:rPr>
              <a:t>For many options, there are unintended consequences and/or regrettable alternatives in switching to the still approved SCPFAS</a:t>
            </a:r>
          </a:p>
          <a:p>
            <a:endParaRPr lang="en-US" sz="1000" dirty="0">
              <a:solidFill>
                <a:schemeClr val="tx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7AF1599-E631-A97D-34E5-3A0936A52016}"/>
              </a:ext>
            </a:extLst>
          </p:cNvPr>
          <p:cNvGrpSpPr/>
          <p:nvPr/>
        </p:nvGrpSpPr>
        <p:grpSpPr>
          <a:xfrm>
            <a:off x="698197" y="1010651"/>
            <a:ext cx="8664707" cy="2685678"/>
            <a:chOff x="698197" y="1010651"/>
            <a:chExt cx="8664707" cy="2685678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23E2140-47E9-271D-C43C-30C843676705}"/>
                </a:ext>
              </a:extLst>
            </p:cNvPr>
            <p:cNvSpPr/>
            <p:nvPr/>
          </p:nvSpPr>
          <p:spPr>
            <a:xfrm>
              <a:off x="920228" y="1542981"/>
              <a:ext cx="2153348" cy="2153348"/>
            </a:xfrm>
            <a:prstGeom prst="ellipse">
              <a:avLst/>
            </a:prstGeom>
            <a:solidFill>
              <a:srgbClr val="55A93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4CC71A1-8157-4DD4-3476-0375AC7B1852}"/>
                </a:ext>
              </a:extLst>
            </p:cNvPr>
            <p:cNvSpPr/>
            <p:nvPr/>
          </p:nvSpPr>
          <p:spPr>
            <a:xfrm>
              <a:off x="2831578" y="1542981"/>
              <a:ext cx="2153348" cy="2153348"/>
            </a:xfrm>
            <a:prstGeom prst="ellipse">
              <a:avLst/>
            </a:prstGeom>
            <a:solidFill>
              <a:srgbClr val="AECC4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76A96B9-130C-8996-A548-FB03509E8757}"/>
                </a:ext>
              </a:extLst>
            </p:cNvPr>
            <p:cNvSpPr/>
            <p:nvPr/>
          </p:nvSpPr>
          <p:spPr>
            <a:xfrm>
              <a:off x="4602212" y="1542981"/>
              <a:ext cx="2153348" cy="2153348"/>
            </a:xfrm>
            <a:prstGeom prst="ellipse">
              <a:avLst/>
            </a:prstGeom>
            <a:solidFill>
              <a:srgbClr val="00ABE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5E49799-3945-AF91-9FD7-FE861A00AD6A}"/>
                </a:ext>
              </a:extLst>
            </p:cNvPr>
            <p:cNvSpPr/>
            <p:nvPr/>
          </p:nvSpPr>
          <p:spPr>
            <a:xfrm>
              <a:off x="6513562" y="1542981"/>
              <a:ext cx="2153348" cy="2153348"/>
            </a:xfrm>
            <a:prstGeom prst="ellipse">
              <a:avLst/>
            </a:prstGeom>
            <a:solidFill>
              <a:srgbClr val="0A407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pic>
          <p:nvPicPr>
            <p:cNvPr id="33" name="Graphic 32" descr="Move with solid fill">
              <a:extLst>
                <a:ext uri="{FF2B5EF4-FFF2-40B4-BE49-F238E27FC236}">
                  <a16:creationId xmlns:a16="http://schemas.microsoft.com/office/drawing/2014/main" id="{E7369A96-32C6-7E9F-3416-24D2E00CF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92928" y="1858332"/>
              <a:ext cx="1522647" cy="1522647"/>
            </a:xfrm>
            <a:prstGeom prst="rect">
              <a:avLst/>
            </a:prstGeom>
          </p:spPr>
        </p:pic>
        <p:pic>
          <p:nvPicPr>
            <p:cNvPr id="34" name="Graphic 33" descr="Transfer with solid fill">
              <a:extLst>
                <a:ext uri="{FF2B5EF4-FFF2-40B4-BE49-F238E27FC236}">
                  <a16:creationId xmlns:a16="http://schemas.microsoft.com/office/drawing/2014/main" id="{A817EC9A-9F99-E909-335D-FC3BDA5BE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239608" y="2017794"/>
              <a:ext cx="1224140" cy="1224140"/>
            </a:xfrm>
            <a:prstGeom prst="rect">
              <a:avLst/>
            </a:prstGeom>
          </p:spPr>
        </p:pic>
        <p:pic>
          <p:nvPicPr>
            <p:cNvPr id="35" name="Graphic 34" descr="Maximize with solid fill">
              <a:extLst>
                <a:ext uri="{FF2B5EF4-FFF2-40B4-BE49-F238E27FC236}">
                  <a16:creationId xmlns:a16="http://schemas.microsoft.com/office/drawing/2014/main" id="{8779833F-8872-209B-493F-BE691D484B2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132804" y="2096329"/>
              <a:ext cx="1046652" cy="1046652"/>
            </a:xfrm>
            <a:prstGeom prst="rect">
              <a:avLst/>
            </a:prstGeom>
          </p:spPr>
        </p:pic>
        <p:pic>
          <p:nvPicPr>
            <p:cNvPr id="36" name="Graphic 35" descr="Settings with solid fill">
              <a:extLst>
                <a:ext uri="{FF2B5EF4-FFF2-40B4-BE49-F238E27FC236}">
                  <a16:creationId xmlns:a16="http://schemas.microsoft.com/office/drawing/2014/main" id="{D830E4FC-8377-BE6A-15A7-AC78668387F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906997" y="1937862"/>
              <a:ext cx="1312229" cy="1312229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A6646B4-7822-68BD-F7C8-B721D19040F1}"/>
                </a:ext>
              </a:extLst>
            </p:cNvPr>
            <p:cNvSpPr txBox="1"/>
            <p:nvPr/>
          </p:nvSpPr>
          <p:spPr>
            <a:xfrm>
              <a:off x="698197" y="1010651"/>
              <a:ext cx="246888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55A932"/>
                  </a:solidFill>
                  <a:latin typeface="+mj-lt"/>
                  <a:ea typeface="Rubik Light" charset="0"/>
                  <a:cs typeface="Rubik Light" charset="0"/>
                </a:rPr>
                <a:t>Release Agent Alternatives</a:t>
              </a:r>
            </a:p>
            <a:p>
              <a:pPr algn="ctr"/>
              <a:endParaRPr lang="en-US" b="1" dirty="0">
                <a:solidFill>
                  <a:srgbClr val="55A932"/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6C66B56-D550-B427-B5C5-3A02EC651A42}"/>
                </a:ext>
              </a:extLst>
            </p:cNvPr>
            <p:cNvSpPr txBox="1"/>
            <p:nvPr/>
          </p:nvSpPr>
          <p:spPr>
            <a:xfrm>
              <a:off x="3146928" y="1010651"/>
              <a:ext cx="246888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n-US" sz="1400" b="1" dirty="0">
                  <a:solidFill>
                    <a:srgbClr val="AECC45"/>
                  </a:solidFill>
                  <a:latin typeface="+mj-lt"/>
                  <a:ea typeface="Rubik Light" charset="0"/>
                  <a:cs typeface="Rubik Light" charset="0"/>
                </a:rPr>
                <a:t>Forming Polymers Alternatives</a:t>
              </a:r>
            </a:p>
            <a:p>
              <a:pPr algn="ctr"/>
              <a:endParaRPr lang="en-US" b="1" dirty="0">
                <a:solidFill>
                  <a:srgbClr val="AECC45"/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385A9DD-60FC-3F03-A5A5-BF73856FC29F}"/>
                </a:ext>
              </a:extLst>
            </p:cNvPr>
            <p:cNvSpPr txBox="1"/>
            <p:nvPr/>
          </p:nvSpPr>
          <p:spPr>
            <a:xfrm>
              <a:off x="5058278" y="1021235"/>
              <a:ext cx="246888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n-US" sz="1400" b="1" dirty="0">
                  <a:solidFill>
                    <a:srgbClr val="00ABE6"/>
                  </a:solidFill>
                  <a:latin typeface="+mj-lt"/>
                  <a:ea typeface="Rubik Light" charset="0"/>
                  <a:cs typeface="Rubik Light" charset="0"/>
                </a:rPr>
                <a:t>Improved Barrier Alternatives</a:t>
              </a:r>
            </a:p>
            <a:p>
              <a:pPr algn="ctr"/>
              <a:endParaRPr lang="en-US" b="1" dirty="0">
                <a:solidFill>
                  <a:srgbClr val="00ABE6"/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00A3743-52C2-933F-BBAB-A28EF6E86842}"/>
                </a:ext>
              </a:extLst>
            </p:cNvPr>
            <p:cNvSpPr txBox="1"/>
            <p:nvPr/>
          </p:nvSpPr>
          <p:spPr>
            <a:xfrm>
              <a:off x="6894024" y="1021235"/>
              <a:ext cx="246888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n-US" sz="1400" b="1" dirty="0">
                  <a:solidFill>
                    <a:schemeClr val="accent1">
                      <a:lumMod val="75000"/>
                    </a:schemeClr>
                  </a:solidFill>
                  <a:latin typeface="+mj-lt"/>
                  <a:ea typeface="Rubik Light" charset="0"/>
                  <a:cs typeface="Rubik Light" charset="0"/>
                </a:rPr>
                <a:t>Improved Barrier Alternatives</a:t>
              </a:r>
            </a:p>
            <a:p>
              <a:pPr algn="ctr"/>
              <a:endParaRPr lang="en-US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4625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C68A94D-A616-29D2-8CA6-FCCF52827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" y="100584"/>
            <a:ext cx="8702040" cy="485700"/>
          </a:xfrm>
        </p:spPr>
        <p:txBody>
          <a:bodyPr/>
          <a:lstStyle/>
          <a:p>
            <a:br>
              <a:rPr lang="en-US" b="1" dirty="0"/>
            </a:br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74D6795-70BC-8272-6154-3B1186FFD0AF}"/>
              </a:ext>
            </a:extLst>
          </p:cNvPr>
          <p:cNvSpPr txBox="1"/>
          <p:nvPr/>
        </p:nvSpPr>
        <p:spPr>
          <a:xfrm>
            <a:off x="137160" y="914401"/>
            <a:ext cx="8773660" cy="3785652"/>
          </a:xfrm>
          <a:prstGeom prst="rect">
            <a:avLst/>
          </a:prstGeom>
          <a:noFill/>
        </p:spPr>
        <p:txBody>
          <a:bodyPr wrap="square" numCol="3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chemeClr val="tx1"/>
                </a:solidFill>
                <a:latin typeface="+mn-lt"/>
              </a:rPr>
              <a:t>CAS Reg. No. 9011-17-0</a:t>
            </a:r>
          </a:p>
          <a:p>
            <a:r>
              <a:rPr lang="en-US" sz="1000" dirty="0">
                <a:solidFill>
                  <a:schemeClr val="tx1"/>
                </a:solidFill>
                <a:latin typeface="+mn-lt"/>
              </a:rPr>
              <a:t>1-propene,1,1,2,3,3,3-hexafluoro-polymer with 1,1- difluoroethene modified with a halogenated ethylene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chemeClr val="tx1"/>
                </a:solidFill>
                <a:latin typeface="+mn-lt"/>
              </a:rPr>
              <a:t>CAS Reg. No. 25190-89-0 </a:t>
            </a:r>
          </a:p>
          <a:p>
            <a:r>
              <a:rPr lang="en-US" sz="1000" dirty="0">
                <a:solidFill>
                  <a:schemeClr val="tx1"/>
                </a:solidFill>
                <a:latin typeface="+mn-lt"/>
              </a:rPr>
              <a:t>tetrafluoroethylene-hexafluoropropylenevinylidene fluoride copolymers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chemeClr val="tx1"/>
                </a:solidFill>
                <a:latin typeface="+mn-lt"/>
              </a:rPr>
              <a:t>CAS Reg. No. 9011-17-0</a:t>
            </a:r>
          </a:p>
          <a:p>
            <a:r>
              <a:rPr lang="en-US" sz="1000" dirty="0">
                <a:solidFill>
                  <a:schemeClr val="tx1"/>
                </a:solidFill>
                <a:latin typeface="+mn-lt"/>
              </a:rPr>
              <a:t>vinylidene fluoride-hexafluoropropene copolymer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chemeClr val="tx1"/>
                </a:solidFill>
                <a:latin typeface="+mn-lt"/>
              </a:rPr>
              <a:t>CAS Reg. No. 94228-79-2 </a:t>
            </a:r>
          </a:p>
          <a:p>
            <a:r>
              <a:rPr lang="en-US" sz="1000" dirty="0">
                <a:solidFill>
                  <a:schemeClr val="tx1"/>
                </a:solidFill>
                <a:latin typeface="+mn-lt"/>
              </a:rPr>
              <a:t>2,3,3,4,4,5,5-Heptafluoro-1-pentene polymer with ethene and tetrafluoroethene added in 2016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000" b="1" i="0" dirty="0">
                <a:solidFill>
                  <a:schemeClr val="tx1"/>
                </a:solidFill>
                <a:effectLst/>
                <a:latin typeface="+mn-lt"/>
              </a:rPr>
              <a:t>CAS Reg. No. 1279108-20-1 </a:t>
            </a:r>
          </a:p>
          <a:p>
            <a:r>
              <a:rPr lang="en-US" sz="1000" b="0" i="0" dirty="0">
                <a:solidFill>
                  <a:schemeClr val="tx1"/>
                </a:solidFill>
                <a:effectLst/>
                <a:latin typeface="+mn-lt"/>
              </a:rPr>
              <a:t>Hexane, 1,6-diisocyanato-, homopolymer, </a:t>
            </a:r>
            <a:r>
              <a:rPr lang="el-GR" sz="1000" b="0" i="0" dirty="0">
                <a:solidFill>
                  <a:schemeClr val="tx1"/>
                </a:solidFill>
                <a:effectLst/>
                <a:latin typeface="+mn-lt"/>
              </a:rPr>
              <a:t>α-[1-[[[3-[[3 (</a:t>
            </a:r>
            <a:r>
              <a:rPr lang="en-US" sz="1000" b="0" i="0" dirty="0">
                <a:solidFill>
                  <a:schemeClr val="tx1"/>
                </a:solidFill>
                <a:effectLst/>
                <a:latin typeface="+mn-lt"/>
              </a:rPr>
              <a:t>dimethylamino)propyl]amino]propyl]amino]carbonyl]-1,2,2,2-tetrafluoroethyl]-</a:t>
            </a:r>
            <a:r>
              <a:rPr lang="el-GR" sz="1000" b="0" i="0" dirty="0">
                <a:solidFill>
                  <a:schemeClr val="tx1"/>
                </a:solidFill>
                <a:effectLst/>
                <a:latin typeface="+mn-lt"/>
              </a:rPr>
              <a:t>ω-(1,1,2,2,3,3,3-</a:t>
            </a:r>
            <a:r>
              <a:rPr lang="en-US" sz="1000" b="0" i="0" dirty="0">
                <a:solidFill>
                  <a:schemeClr val="tx1"/>
                </a:solidFill>
                <a:effectLst/>
                <a:latin typeface="+mn-lt"/>
              </a:rPr>
              <a:t>heptafluoropropoxy)poly[oxy[trifluoro(trifluoromethyl)-1,2-ethanediyl]]-blocked 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endParaRPr lang="en-US" sz="1000" b="1" i="0" dirty="0">
              <a:solidFill>
                <a:schemeClr val="tx1"/>
              </a:solidFill>
              <a:effectLst/>
              <a:latin typeface="+mn-lt"/>
            </a:endParaRP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000" b="1" i="0" dirty="0">
                <a:solidFill>
                  <a:schemeClr val="tx1"/>
                </a:solidFill>
                <a:effectLst/>
                <a:latin typeface="+mn-lt"/>
              </a:rPr>
              <a:t>CAS Reg. No. 464178-94-7 </a:t>
            </a:r>
          </a:p>
          <a:p>
            <a:r>
              <a:rPr lang="en-US" sz="1000" b="0" i="0" dirty="0">
                <a:solidFill>
                  <a:schemeClr val="tx1"/>
                </a:solidFill>
                <a:effectLst/>
                <a:latin typeface="+mn-lt"/>
              </a:rPr>
              <a:t>2-propen-1-ol, reaction products with 1,l,1,2,2,3,3,4,4,5,5,6,6-tridecafluoro-6-iodohexane, dehydroiodinated, reaction products with epichlorohydrin and </a:t>
            </a:r>
            <a:r>
              <a:rPr lang="en-US" sz="1000" i="0" dirty="0">
                <a:solidFill>
                  <a:schemeClr val="tx1"/>
                </a:solidFill>
                <a:effectLst/>
                <a:latin typeface="+mn-lt"/>
              </a:rPr>
              <a:t>triethylenetetramine as manufactured in accordance with the description in the FCN.</a:t>
            </a:r>
            <a:endParaRPr lang="en-US" sz="1000" dirty="0">
              <a:solidFill>
                <a:schemeClr val="tx1"/>
              </a:solidFill>
              <a:latin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="1" i="0" dirty="0">
                <a:solidFill>
                  <a:schemeClr val="tx1"/>
                </a:solidFill>
                <a:effectLst/>
                <a:latin typeface="+mn-lt"/>
              </a:rPr>
              <a:t>CAS Reg. No 464178-90-3 </a:t>
            </a:r>
          </a:p>
          <a:p>
            <a:r>
              <a:rPr lang="en-US" sz="1000" i="0" dirty="0">
                <a:solidFill>
                  <a:schemeClr val="tx1"/>
                </a:solidFill>
                <a:effectLst/>
                <a:latin typeface="+mn-lt"/>
              </a:rPr>
              <a:t>2-propen-1-ol, reaction products with pentafluoroiodoethane-tetrafluoroethylene telomer, dehydroiodinated, reaction products with epichlorohydrin and triethylenetetramine.</a:t>
            </a:r>
            <a:endParaRPr lang="en-US" sz="1000" dirty="0">
              <a:solidFill>
                <a:schemeClr val="tx1"/>
              </a:solidFill>
              <a:latin typeface="+mn-lt"/>
            </a:endParaRPr>
          </a:p>
          <a:p>
            <a:r>
              <a:rPr lang="en-US" sz="10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en-US" sz="10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erfluorohexane sulfonate (PFHxS)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="1" i="0" dirty="0">
                <a:solidFill>
                  <a:schemeClr val="tx1"/>
                </a:solidFill>
                <a:effectLst/>
                <a:latin typeface="+mn-lt"/>
              </a:rPr>
              <a:t>CAS Reg. No. 69991-62-4 </a:t>
            </a:r>
          </a:p>
          <a:p>
            <a:r>
              <a:rPr lang="en-US" sz="1000" i="0" dirty="0">
                <a:solidFill>
                  <a:schemeClr val="tx1"/>
                </a:solidFill>
                <a:effectLst/>
                <a:latin typeface="+mn-lt"/>
              </a:rPr>
              <a:t>Perfluoropolyether dicarboxylic acid, ammonium salt.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="1" i="0" dirty="0">
                <a:solidFill>
                  <a:schemeClr val="tx1"/>
                </a:solidFill>
                <a:effectLst/>
                <a:latin typeface="+mn-lt"/>
              </a:rPr>
              <a:t>CAS Reg. No. 200013-65-6 </a:t>
            </a:r>
          </a:p>
          <a:p>
            <a:r>
              <a:rPr lang="en-US" sz="1000" i="0" dirty="0">
                <a:solidFill>
                  <a:schemeClr val="tx1"/>
                </a:solidFill>
                <a:effectLst/>
                <a:latin typeface="+mn-lt"/>
              </a:rPr>
              <a:t>Diphosphoric acid, polymers with ethoxylated reduced methyl esters of reduced polymerized oxidized tetrafluoroethylene.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b="1" i="0" dirty="0">
              <a:solidFill>
                <a:schemeClr val="tx1"/>
              </a:solidFill>
              <a:effectLst/>
              <a:latin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b="1" dirty="0">
              <a:solidFill>
                <a:schemeClr val="tx1"/>
              </a:solidFill>
              <a:latin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b="1" i="0" dirty="0">
              <a:solidFill>
                <a:schemeClr val="tx1"/>
              </a:solidFill>
              <a:effectLst/>
              <a:latin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="1" i="0" dirty="0">
                <a:solidFill>
                  <a:schemeClr val="tx1"/>
                </a:solidFill>
                <a:effectLst/>
                <a:latin typeface="+mn-lt"/>
              </a:rPr>
              <a:t>CAS Reg. No. 162492-15-1 </a:t>
            </a:r>
          </a:p>
          <a:p>
            <a:r>
              <a:rPr lang="en-US" sz="1000" i="0" dirty="0">
                <a:solidFill>
                  <a:schemeClr val="tx1"/>
                </a:solidFill>
                <a:effectLst/>
                <a:latin typeface="+mn-lt"/>
              </a:rPr>
              <a:t>Diphosphoric acid prepared by reaction of phosphorous pentoxide phosphate esters of ethoxylated perfluoroether diol</a:t>
            </a:r>
            <a:endParaRPr lang="en-US" sz="1000" dirty="0">
              <a:solidFill>
                <a:schemeClr val="tx1"/>
              </a:solidFill>
              <a:latin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="1" i="0" dirty="0">
                <a:solidFill>
                  <a:schemeClr val="tx1"/>
                </a:solidFill>
                <a:effectLst/>
                <a:latin typeface="+mn-lt"/>
              </a:rPr>
              <a:t>CAS Reg. No. 1314-56-3</a:t>
            </a:r>
          </a:p>
          <a:p>
            <a:r>
              <a:rPr lang="en-US" sz="1000" i="0" dirty="0">
                <a:solidFill>
                  <a:schemeClr val="tx1"/>
                </a:solidFill>
                <a:effectLst/>
                <a:latin typeface="+mn-lt"/>
              </a:rPr>
              <a:t>Diphosphoric acid prepared by reaction of phosphorous pentoxide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="1" i="0" dirty="0">
                <a:solidFill>
                  <a:schemeClr val="tx1"/>
                </a:solidFill>
                <a:effectLst/>
                <a:latin typeface="+mn-lt"/>
              </a:rPr>
              <a:t>CAS Reg. No. 2466-09-3 </a:t>
            </a:r>
          </a:p>
          <a:p>
            <a:r>
              <a:rPr lang="en-US" sz="1000" b="0" i="0" dirty="0">
                <a:solidFill>
                  <a:schemeClr val="tx1"/>
                </a:solidFill>
                <a:effectLst/>
                <a:latin typeface="+mn-lt"/>
              </a:rPr>
              <a:t>Diphosphoric acid prepared by reaction of phosphorous pentoxide pyrophosphoric acid.</a:t>
            </a:r>
          </a:p>
          <a:p>
            <a:r>
              <a:rPr lang="en-US" sz="1000" b="1" i="0" dirty="0">
                <a:solidFill>
                  <a:schemeClr val="tx1"/>
                </a:solidFill>
                <a:effectLst/>
                <a:latin typeface="+mn-lt"/>
              </a:rPr>
              <a:t>CAS Reg. No. 328389-91-9 </a:t>
            </a:r>
          </a:p>
          <a:p>
            <a:r>
              <a:rPr lang="en-US" sz="1000" b="0" i="0" dirty="0">
                <a:solidFill>
                  <a:schemeClr val="tx1"/>
                </a:solidFill>
                <a:effectLst/>
                <a:latin typeface="+mn-lt"/>
              </a:rPr>
              <a:t>Fluorinated polyurethane anionic resin prepared by reacting perfluoropolyether diol (CAS Reg. No. 88645-29-8), isophorone diisocyanate (CAS Reg. No. 4098-71-9), 2,2-dimethylolpropionic acid (CAS Reg. No. 4767-03-7), and triethylamine (CAS Reg. No. 121-44-8).</a:t>
            </a:r>
            <a:endParaRPr lang="en-US" sz="1000" dirty="0">
              <a:solidFill>
                <a:schemeClr val="tx1"/>
              </a:solidFill>
              <a:latin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  <a:latin typeface="+mn-lt"/>
              </a:rPr>
              <a:t>Other compounds that contain flouro-based compounds at wet and dry end paperboard production and in formation of plastics</a:t>
            </a: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D97C5FA3-729F-490D-9BB2-C541F38179B8}"/>
              </a:ext>
            </a:extLst>
          </p:cNvPr>
          <p:cNvSpPr txBox="1">
            <a:spLocks/>
          </p:cNvSpPr>
          <p:nvPr/>
        </p:nvSpPr>
        <p:spPr>
          <a:xfrm>
            <a:off x="137160" y="100584"/>
            <a:ext cx="7979700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4079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0A407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1" dirty="0">
                <a:latin typeface="+mj-lt"/>
              </a:rPr>
              <a:t>Regrettable Substitutions </a:t>
            </a:r>
            <a:r>
              <a:rPr lang="en-US" dirty="0">
                <a:latin typeface="+mj-lt"/>
              </a:rPr>
              <a:t>are a Concern</a:t>
            </a: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303E65A0-85CF-B5B7-ADC2-EA50C06B5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068" y="575716"/>
            <a:ext cx="8581097" cy="598788"/>
          </a:xfrm>
        </p:spPr>
        <p:txBody>
          <a:bodyPr/>
          <a:lstStyle/>
          <a:p>
            <a:pPr marL="3175" indent="-3175"/>
            <a:r>
              <a:rPr lang="en-US" dirty="0">
                <a:solidFill>
                  <a:schemeClr val="accent6"/>
                </a:solidFill>
                <a:latin typeface="+mn-lt"/>
              </a:rPr>
              <a:t>These include:</a:t>
            </a:r>
          </a:p>
        </p:txBody>
      </p:sp>
    </p:spTree>
    <p:extLst>
      <p:ext uri="{BB962C8B-B14F-4D97-AF65-F5344CB8AC3E}">
        <p14:creationId xmlns:p14="http://schemas.microsoft.com/office/powerpoint/2010/main" val="21936675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56006A-EAE4-95AA-4943-DB60F9B917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79931" y="1467494"/>
            <a:ext cx="5451787" cy="2375441"/>
          </a:xfrm>
        </p:spPr>
        <p:txBody>
          <a:bodyPr/>
          <a:lstStyle/>
          <a:p>
            <a:pPr>
              <a:buClr>
                <a:schemeClr val="bg1"/>
              </a:buClr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•  Silicone resins and elastomers</a:t>
            </a:r>
            <a:br>
              <a:rPr lang="en-US" sz="1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  as release agents </a:t>
            </a:r>
          </a:p>
          <a:p>
            <a:pPr>
              <a:buClr>
                <a:schemeClr val="bg1"/>
              </a:buClr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•  CAS 7473-98-5, 155419-56-0, 2855-27-8,</a:t>
            </a:r>
            <a:br>
              <a:rPr lang="en-US" sz="1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  102782-94-5, 917773-10-5</a:t>
            </a:r>
          </a:p>
          <a:p>
            <a:endParaRPr lang="en-US" sz="1800" dirty="0">
              <a:solidFill>
                <a:schemeClr val="tx1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AF72ED7-4F4A-6ED1-0867-1CC20D0AD3D8}"/>
              </a:ext>
            </a:extLst>
          </p:cNvPr>
          <p:cNvGrpSpPr/>
          <p:nvPr/>
        </p:nvGrpSpPr>
        <p:grpSpPr>
          <a:xfrm>
            <a:off x="726584" y="1152144"/>
            <a:ext cx="2153348" cy="2153348"/>
            <a:chOff x="2381" y="1514739"/>
            <a:chExt cx="2389187" cy="2389187"/>
          </a:xfrm>
          <a:solidFill>
            <a:srgbClr val="55A932"/>
          </a:solidFill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23E2140-47E9-271D-C43C-30C843676705}"/>
                </a:ext>
              </a:extLst>
            </p:cNvPr>
            <p:cNvSpPr/>
            <p:nvPr/>
          </p:nvSpPr>
          <p:spPr>
            <a:xfrm>
              <a:off x="2381" y="1514739"/>
              <a:ext cx="2389187" cy="2389187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5" name="Oval 4">
              <a:extLst>
                <a:ext uri="{FF2B5EF4-FFF2-40B4-BE49-F238E27FC236}">
                  <a16:creationId xmlns:a16="http://schemas.microsoft.com/office/drawing/2014/main" id="{F8C6A7B5-A5D3-D470-798D-E52521B5AFDD}"/>
                </a:ext>
              </a:extLst>
            </p:cNvPr>
            <p:cNvSpPr txBox="1"/>
            <p:nvPr/>
          </p:nvSpPr>
          <p:spPr>
            <a:xfrm>
              <a:off x="352269" y="1864627"/>
              <a:ext cx="1689411" cy="168941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31485" tIns="82550" rIns="131485" bIns="825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6500" kern="1200" dirty="0"/>
            </a:p>
          </p:txBody>
        </p:sp>
      </p:grpSp>
      <p:pic>
        <p:nvPicPr>
          <p:cNvPr id="33" name="Graphic 32" descr="Move with solid fill">
            <a:extLst>
              <a:ext uri="{FF2B5EF4-FFF2-40B4-BE49-F238E27FC236}">
                <a16:creationId xmlns:a16="http://schemas.microsoft.com/office/drawing/2014/main" id="{E7369A96-32C6-7E9F-3416-24D2E00CF0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9954" y="1316544"/>
            <a:ext cx="1786609" cy="1786609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2A6646B4-7822-68BD-F7C8-B721D19040F1}"/>
              </a:ext>
            </a:extLst>
          </p:cNvPr>
          <p:cNvSpPr txBox="1"/>
          <p:nvPr/>
        </p:nvSpPr>
        <p:spPr>
          <a:xfrm>
            <a:off x="2564582" y="1152144"/>
            <a:ext cx="457080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55A932"/>
                </a:solidFill>
                <a:latin typeface="+mj-lt"/>
                <a:ea typeface="Rubik Light" charset="0"/>
                <a:cs typeface="Rubik Light" charset="0"/>
              </a:rPr>
              <a:t>Release Agent Alternatives</a:t>
            </a:r>
          </a:p>
          <a:p>
            <a:pPr algn="ctr"/>
            <a:endParaRPr lang="en-US" b="1" dirty="0">
              <a:solidFill>
                <a:srgbClr val="55A932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E5D5CBB-B64E-E6A7-81DF-27E39435E5C9}"/>
              </a:ext>
            </a:extLst>
          </p:cNvPr>
          <p:cNvSpPr txBox="1">
            <a:spLocks/>
          </p:cNvSpPr>
          <p:nvPr/>
        </p:nvSpPr>
        <p:spPr>
          <a:xfrm>
            <a:off x="80531" y="129001"/>
            <a:ext cx="8982937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4079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0A407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Roadblocks hinder many Drop In Solutions</a:t>
            </a:r>
          </a:p>
        </p:txBody>
      </p:sp>
    </p:spTree>
    <p:extLst>
      <p:ext uri="{BB962C8B-B14F-4D97-AF65-F5344CB8AC3E}">
        <p14:creationId xmlns:p14="http://schemas.microsoft.com/office/powerpoint/2010/main" val="4594019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56006A-EAE4-95AA-4943-DB60F9B917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95282" y="1664356"/>
            <a:ext cx="5642276" cy="1688693"/>
          </a:xfr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  <a:latin typeface="+mn-lt"/>
              </a:rPr>
              <a:t>Alternatives to polymers have a</a:t>
            </a:r>
            <a:br>
              <a:rPr lang="en-US" sz="1600" dirty="0">
                <a:solidFill>
                  <a:schemeClr val="tx1"/>
                </a:solidFill>
                <a:latin typeface="+mn-lt"/>
              </a:rPr>
            </a:br>
            <a:r>
              <a:rPr lang="en-US" sz="1600" dirty="0">
                <a:solidFill>
                  <a:schemeClr val="tx1"/>
                </a:solidFill>
                <a:latin typeface="+mn-lt"/>
              </a:rPr>
              <a:t>host of chemicals of concern beyond PFAs</a:t>
            </a:r>
          </a:p>
          <a:p>
            <a:r>
              <a:rPr lang="en-US" sz="1600" dirty="0">
                <a:solidFill>
                  <a:schemeClr val="tx1"/>
                </a:solidFill>
                <a:latin typeface="+mn-lt"/>
              </a:rPr>
              <a:t>Biodegradable alternatives are very problematic</a:t>
            </a:r>
          </a:p>
          <a:p>
            <a:endParaRPr lang="en-US" sz="1800" dirty="0">
              <a:solidFill>
                <a:schemeClr val="tx1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AF72ED7-4F4A-6ED1-0867-1CC20D0AD3D8}"/>
              </a:ext>
            </a:extLst>
          </p:cNvPr>
          <p:cNvGrpSpPr/>
          <p:nvPr/>
        </p:nvGrpSpPr>
        <p:grpSpPr>
          <a:xfrm>
            <a:off x="726584" y="1152144"/>
            <a:ext cx="2153348" cy="2153348"/>
            <a:chOff x="2381" y="1514739"/>
            <a:chExt cx="2389187" cy="2389187"/>
          </a:xfrm>
          <a:solidFill>
            <a:srgbClr val="AECC45"/>
          </a:solidFill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23E2140-47E9-271D-C43C-30C843676705}"/>
                </a:ext>
              </a:extLst>
            </p:cNvPr>
            <p:cNvSpPr/>
            <p:nvPr/>
          </p:nvSpPr>
          <p:spPr>
            <a:xfrm>
              <a:off x="2381" y="1514739"/>
              <a:ext cx="2389187" cy="2389187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5" name="Oval 4">
              <a:extLst>
                <a:ext uri="{FF2B5EF4-FFF2-40B4-BE49-F238E27FC236}">
                  <a16:creationId xmlns:a16="http://schemas.microsoft.com/office/drawing/2014/main" id="{F8C6A7B5-A5D3-D470-798D-E52521B5AFDD}"/>
                </a:ext>
              </a:extLst>
            </p:cNvPr>
            <p:cNvSpPr txBox="1"/>
            <p:nvPr/>
          </p:nvSpPr>
          <p:spPr>
            <a:xfrm>
              <a:off x="352269" y="1864627"/>
              <a:ext cx="1689411" cy="168941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31485" tIns="82550" rIns="131485" bIns="825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6500" kern="1200" dirty="0"/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2A6646B4-7822-68BD-F7C8-B721D19040F1}"/>
              </a:ext>
            </a:extLst>
          </p:cNvPr>
          <p:cNvSpPr txBox="1"/>
          <p:nvPr/>
        </p:nvSpPr>
        <p:spPr>
          <a:xfrm>
            <a:off x="3195282" y="1152144"/>
            <a:ext cx="457080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AECC45"/>
                </a:solidFill>
                <a:latin typeface="+mj-lt"/>
                <a:ea typeface="Rubik Light" charset="0"/>
                <a:cs typeface="Rubik Light" charset="0"/>
              </a:rPr>
              <a:t>Forming Materials Alternatives</a:t>
            </a:r>
          </a:p>
          <a:p>
            <a:endParaRPr lang="en-US" b="1" dirty="0">
              <a:solidFill>
                <a:srgbClr val="55A932"/>
              </a:solidFill>
            </a:endParaRPr>
          </a:p>
        </p:txBody>
      </p:sp>
      <p:pic>
        <p:nvPicPr>
          <p:cNvPr id="7" name="Graphic 6" descr="Transfer with solid fill">
            <a:extLst>
              <a:ext uri="{FF2B5EF4-FFF2-40B4-BE49-F238E27FC236}">
                <a16:creationId xmlns:a16="http://schemas.microsoft.com/office/drawing/2014/main" id="{2EDD334D-BFA5-1FAA-807F-285E3E8D48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91188" y="1626957"/>
            <a:ext cx="1224140" cy="122414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0177291-8870-FDD7-B71E-6A225E80B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" y="100584"/>
            <a:ext cx="8982937" cy="485700"/>
          </a:xfrm>
        </p:spPr>
        <p:txBody>
          <a:bodyPr/>
          <a:lstStyle/>
          <a:p>
            <a:r>
              <a:rPr lang="en-US" dirty="0"/>
              <a:t>Roadblocks hinder many Drop In Solutions</a:t>
            </a:r>
          </a:p>
        </p:txBody>
      </p:sp>
    </p:spTree>
    <p:extLst>
      <p:ext uri="{BB962C8B-B14F-4D97-AF65-F5344CB8AC3E}">
        <p14:creationId xmlns:p14="http://schemas.microsoft.com/office/powerpoint/2010/main" val="12340624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56006A-EAE4-95AA-4943-DB60F9B917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930" y="1642003"/>
            <a:ext cx="5948718" cy="3386100"/>
          </a:xfr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  <a:latin typeface="+mn-lt"/>
              </a:rPr>
              <a:t>Water barriers -  alkyl succinic anhydride (ASA), styrene acrylic emulsion (SAE), alkyl ketene dimer (AKD) and rosin cannot be produced in sufficient volumes and are cost prohibitive now</a:t>
            </a:r>
          </a:p>
          <a:p>
            <a:r>
              <a:rPr lang="en-US" sz="1600" dirty="0">
                <a:solidFill>
                  <a:schemeClr val="tx1"/>
                </a:solidFill>
                <a:latin typeface="+mn-lt"/>
              </a:rPr>
              <a:t>Biopolymer PEF is promising</a:t>
            </a:r>
          </a:p>
          <a:p>
            <a:endParaRPr lang="en-US" sz="1600" dirty="0">
              <a:solidFill>
                <a:schemeClr val="tx1"/>
              </a:solidFill>
              <a:latin typeface="+mn-lt"/>
            </a:endParaRPr>
          </a:p>
          <a:p>
            <a:endParaRPr lang="en-US" sz="1800" dirty="0">
              <a:solidFill>
                <a:schemeClr val="tx1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AF72ED7-4F4A-6ED1-0867-1CC20D0AD3D8}"/>
              </a:ext>
            </a:extLst>
          </p:cNvPr>
          <p:cNvGrpSpPr/>
          <p:nvPr/>
        </p:nvGrpSpPr>
        <p:grpSpPr>
          <a:xfrm>
            <a:off x="726584" y="1152144"/>
            <a:ext cx="2153348" cy="2153348"/>
            <a:chOff x="2381" y="1514739"/>
            <a:chExt cx="2389187" cy="2389187"/>
          </a:xfrm>
          <a:solidFill>
            <a:srgbClr val="00ABE6"/>
          </a:solidFill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23E2140-47E9-271D-C43C-30C843676705}"/>
                </a:ext>
              </a:extLst>
            </p:cNvPr>
            <p:cNvSpPr/>
            <p:nvPr/>
          </p:nvSpPr>
          <p:spPr>
            <a:xfrm>
              <a:off x="2381" y="1514739"/>
              <a:ext cx="2389187" cy="2389187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5" name="Oval 4">
              <a:extLst>
                <a:ext uri="{FF2B5EF4-FFF2-40B4-BE49-F238E27FC236}">
                  <a16:creationId xmlns:a16="http://schemas.microsoft.com/office/drawing/2014/main" id="{F8C6A7B5-A5D3-D470-798D-E52521B5AFDD}"/>
                </a:ext>
              </a:extLst>
            </p:cNvPr>
            <p:cNvSpPr txBox="1"/>
            <p:nvPr/>
          </p:nvSpPr>
          <p:spPr>
            <a:xfrm>
              <a:off x="352269" y="1864627"/>
              <a:ext cx="1689411" cy="168941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31485" tIns="82550" rIns="131485" bIns="825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6500" kern="1200" dirty="0">
                <a:solidFill>
                  <a:srgbClr val="355D9E"/>
                </a:solidFill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2A6646B4-7822-68BD-F7C8-B721D19040F1}"/>
              </a:ext>
            </a:extLst>
          </p:cNvPr>
          <p:cNvSpPr txBox="1"/>
          <p:nvPr/>
        </p:nvSpPr>
        <p:spPr>
          <a:xfrm>
            <a:off x="3293260" y="1152144"/>
            <a:ext cx="457080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000" b="1" dirty="0">
                <a:solidFill>
                  <a:srgbClr val="00ABE6"/>
                </a:solidFill>
                <a:latin typeface="+mj-lt"/>
                <a:ea typeface="Rubik Light" charset="0"/>
                <a:cs typeface="Rubik Light" charset="0"/>
              </a:rPr>
              <a:t>Improved Barrier Alternatives</a:t>
            </a:r>
          </a:p>
          <a:p>
            <a:endParaRPr lang="en-US" b="1" dirty="0">
              <a:solidFill>
                <a:srgbClr val="55A932"/>
              </a:solidFill>
            </a:endParaRPr>
          </a:p>
        </p:txBody>
      </p:sp>
      <p:pic>
        <p:nvPicPr>
          <p:cNvPr id="5" name="Graphic 4" descr="Maximize with solid fill">
            <a:extLst>
              <a:ext uri="{FF2B5EF4-FFF2-40B4-BE49-F238E27FC236}">
                <a16:creationId xmlns:a16="http://schemas.microsoft.com/office/drawing/2014/main" id="{9DC19436-5FAD-E81D-E2C2-8426B12E30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79932" y="1705492"/>
            <a:ext cx="1046652" cy="104665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44F0D48-58EE-A803-645F-42F411E33296}"/>
              </a:ext>
            </a:extLst>
          </p:cNvPr>
          <p:cNvSpPr txBox="1">
            <a:spLocks/>
          </p:cNvSpPr>
          <p:nvPr/>
        </p:nvSpPr>
        <p:spPr>
          <a:xfrm>
            <a:off x="83711" y="74523"/>
            <a:ext cx="8982937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4079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0A407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Roadblocks hinder many Drop In Solutions</a:t>
            </a:r>
          </a:p>
        </p:txBody>
      </p:sp>
    </p:spTree>
    <p:extLst>
      <p:ext uri="{BB962C8B-B14F-4D97-AF65-F5344CB8AC3E}">
        <p14:creationId xmlns:p14="http://schemas.microsoft.com/office/powerpoint/2010/main" val="2920536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C5BA6AB5-E07D-41A5-A9D7-30A0A05392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351" y="-445987"/>
            <a:ext cx="8400364" cy="1106292"/>
          </a:xfrm>
        </p:spPr>
        <p:txBody>
          <a:bodyPr>
            <a:noAutofit/>
          </a:bodyPr>
          <a:lstStyle/>
          <a:p>
            <a:pPr algn="l"/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k Light" panose="02000604000000020004" pitchFamily="2" charset="-79"/>
                <a:cs typeface="Rubik Light" panose="02000604000000020004" pitchFamily="2" charset="-79"/>
              </a:rPr>
              <a:t>Dr. Claire Sand </a:t>
            </a:r>
            <a:r>
              <a:rPr lang="en-US" sz="2400" b="1" dirty="0">
                <a:ea typeface="+mn-lt"/>
                <a:cs typeface="+mn-lt"/>
              </a:rPr>
              <a:t>thinks “all food packaging all the time”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ubik Light" panose="02000604000000020004" pitchFamily="2" charset="-79"/>
              <a:cs typeface="Rubik Light" panose="02000604000000020004" pitchFamily="2" charset="-79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05D1DE-AF2B-45F1-B831-1D9400841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98C3-F775-442A-8494-0860167D427F}" type="slidenum">
              <a:rPr lang="en-US" sz="750">
                <a:solidFill>
                  <a:schemeClr val="bg2"/>
                </a:solidFill>
              </a:rPr>
              <a:pPr/>
              <a:t>2</a:t>
            </a:fld>
            <a:endParaRPr lang="en-US" sz="750" dirty="0">
              <a:solidFill>
                <a:schemeClr val="bg2"/>
              </a:solidFill>
            </a:endParaRPr>
          </a:p>
        </p:txBody>
      </p:sp>
      <p:sp>
        <p:nvSpPr>
          <p:cNvPr id="17" name="object 8">
            <a:extLst>
              <a:ext uri="{FF2B5EF4-FFF2-40B4-BE49-F238E27FC236}">
                <a16:creationId xmlns:a16="http://schemas.microsoft.com/office/drawing/2014/main" id="{7F4C1CB9-7238-4301-9C85-43388C6C85DB}"/>
              </a:ext>
            </a:extLst>
          </p:cNvPr>
          <p:cNvSpPr/>
          <p:nvPr/>
        </p:nvSpPr>
        <p:spPr>
          <a:xfrm>
            <a:off x="1577940" y="4144300"/>
            <a:ext cx="893527" cy="2317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50" dirty="0"/>
          </a:p>
        </p:txBody>
      </p:sp>
      <p:sp>
        <p:nvSpPr>
          <p:cNvPr id="18" name="object 9">
            <a:extLst>
              <a:ext uri="{FF2B5EF4-FFF2-40B4-BE49-F238E27FC236}">
                <a16:creationId xmlns:a16="http://schemas.microsoft.com/office/drawing/2014/main" id="{844B303D-C03D-4250-B9EC-929436834A46}"/>
              </a:ext>
            </a:extLst>
          </p:cNvPr>
          <p:cNvSpPr/>
          <p:nvPr/>
        </p:nvSpPr>
        <p:spPr>
          <a:xfrm>
            <a:off x="1745655" y="3563547"/>
            <a:ext cx="564962" cy="4161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50" dirty="0"/>
          </a:p>
        </p:txBody>
      </p:sp>
      <p:sp>
        <p:nvSpPr>
          <p:cNvPr id="22" name="object 13">
            <a:extLst>
              <a:ext uri="{FF2B5EF4-FFF2-40B4-BE49-F238E27FC236}">
                <a16:creationId xmlns:a16="http://schemas.microsoft.com/office/drawing/2014/main" id="{3F883478-885A-42CF-8AD4-E3223EC79884}"/>
              </a:ext>
            </a:extLst>
          </p:cNvPr>
          <p:cNvSpPr txBox="1"/>
          <p:nvPr/>
        </p:nvSpPr>
        <p:spPr>
          <a:xfrm>
            <a:off x="5096249" y="4240070"/>
            <a:ext cx="1509592" cy="121828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9525" marR="3810" algn="ctr">
              <a:lnSpc>
                <a:spcPts val="750"/>
              </a:lnSpc>
              <a:spcBef>
                <a:spcPts val="150"/>
              </a:spcBef>
            </a:pPr>
            <a:r>
              <a:rPr sz="675" b="1" i="1" spc="-4" dirty="0">
                <a:solidFill>
                  <a:srgbClr val="F06E00"/>
                </a:solidFill>
                <a:latin typeface="Arial Narrow" panose="020B0606020202030204" pitchFamily="34" charset="0"/>
                <a:cs typeface="Calibri"/>
              </a:rPr>
              <a:t>Editorial</a:t>
            </a:r>
            <a:r>
              <a:rPr sz="675" b="1" i="1" spc="-11" dirty="0">
                <a:solidFill>
                  <a:srgbClr val="F06E00"/>
                </a:solidFill>
                <a:latin typeface="Arial Narrow" panose="020B0606020202030204" pitchFamily="34" charset="0"/>
                <a:cs typeface="Calibri"/>
              </a:rPr>
              <a:t> </a:t>
            </a:r>
            <a:r>
              <a:rPr sz="675" b="1" i="1" spc="-4" dirty="0">
                <a:solidFill>
                  <a:srgbClr val="F06E00"/>
                </a:solidFill>
                <a:latin typeface="Arial Narrow" panose="020B0606020202030204" pitchFamily="34" charset="0"/>
                <a:cs typeface="Calibri"/>
              </a:rPr>
              <a:t>Board</a:t>
            </a:r>
            <a:endParaRPr sz="675" i="1" dirty="0">
              <a:solidFill>
                <a:srgbClr val="F06E00"/>
              </a:solidFill>
              <a:latin typeface="Arial Narrow" panose="020B0606020202030204" pitchFamily="34" charset="0"/>
              <a:cs typeface="Calibri"/>
            </a:endParaRPr>
          </a:p>
        </p:txBody>
      </p:sp>
      <p:sp>
        <p:nvSpPr>
          <p:cNvPr id="23" name="object 14">
            <a:extLst>
              <a:ext uri="{FF2B5EF4-FFF2-40B4-BE49-F238E27FC236}">
                <a16:creationId xmlns:a16="http://schemas.microsoft.com/office/drawing/2014/main" id="{74467501-176D-4F89-89CF-850474431515}"/>
              </a:ext>
            </a:extLst>
          </p:cNvPr>
          <p:cNvSpPr txBox="1"/>
          <p:nvPr/>
        </p:nvSpPr>
        <p:spPr>
          <a:xfrm>
            <a:off x="3952514" y="3967687"/>
            <a:ext cx="1256144" cy="121828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9525" marR="3810" algn="ctr">
              <a:lnSpc>
                <a:spcPts val="750"/>
              </a:lnSpc>
              <a:spcBef>
                <a:spcPts val="150"/>
              </a:spcBef>
            </a:pPr>
            <a:r>
              <a:rPr lang="en-US" sz="675" b="1" i="1" spc="-4" dirty="0">
                <a:solidFill>
                  <a:srgbClr val="F06E00"/>
                </a:solidFill>
                <a:latin typeface="Arial Narrow" panose="020B0606020202030204" pitchFamily="34" charset="0"/>
                <a:cs typeface="Calibri"/>
              </a:rPr>
              <a:t>Associate Editor</a:t>
            </a:r>
          </a:p>
        </p:txBody>
      </p:sp>
      <p:sp>
        <p:nvSpPr>
          <p:cNvPr id="27" name="object 22">
            <a:extLst>
              <a:ext uri="{FF2B5EF4-FFF2-40B4-BE49-F238E27FC236}">
                <a16:creationId xmlns:a16="http://schemas.microsoft.com/office/drawing/2014/main" id="{4AC42329-918A-47B1-95EF-B89F4F10F918}"/>
              </a:ext>
            </a:extLst>
          </p:cNvPr>
          <p:cNvSpPr/>
          <p:nvPr/>
        </p:nvSpPr>
        <p:spPr>
          <a:xfrm>
            <a:off x="3999474" y="4150279"/>
            <a:ext cx="1509592" cy="2339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50" dirty="0"/>
          </a:p>
        </p:txBody>
      </p:sp>
      <p:sp>
        <p:nvSpPr>
          <p:cNvPr id="28" name="object 23">
            <a:extLst>
              <a:ext uri="{FF2B5EF4-FFF2-40B4-BE49-F238E27FC236}">
                <a16:creationId xmlns:a16="http://schemas.microsoft.com/office/drawing/2014/main" id="{E5D62ED6-86D9-4BA8-AF1B-68C04481F384}"/>
              </a:ext>
            </a:extLst>
          </p:cNvPr>
          <p:cNvSpPr/>
          <p:nvPr/>
        </p:nvSpPr>
        <p:spPr>
          <a:xfrm>
            <a:off x="4117094" y="3582645"/>
            <a:ext cx="902882" cy="3363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50" dirty="0"/>
          </a:p>
        </p:txBody>
      </p:sp>
      <p:sp>
        <p:nvSpPr>
          <p:cNvPr id="32" name="object 17">
            <a:extLst>
              <a:ext uri="{FF2B5EF4-FFF2-40B4-BE49-F238E27FC236}">
                <a16:creationId xmlns:a16="http://schemas.microsoft.com/office/drawing/2014/main" id="{0D29BCA6-37A3-4837-90F3-090EAF7D1046}"/>
              </a:ext>
            </a:extLst>
          </p:cNvPr>
          <p:cNvSpPr/>
          <p:nvPr/>
        </p:nvSpPr>
        <p:spPr>
          <a:xfrm>
            <a:off x="7540664" y="4384401"/>
            <a:ext cx="413743" cy="45782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50" dirty="0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4DBE2B2-F589-4152-89D1-E433DB0C6E8A}"/>
              </a:ext>
            </a:extLst>
          </p:cNvPr>
          <p:cNvCxnSpPr>
            <a:cxnSpLocks/>
          </p:cNvCxnSpPr>
          <p:nvPr/>
        </p:nvCxnSpPr>
        <p:spPr>
          <a:xfrm>
            <a:off x="7493931" y="3893190"/>
            <a:ext cx="0" cy="520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2E5640D-AD69-4901-BC9D-14BD879520A5}"/>
              </a:ext>
            </a:extLst>
          </p:cNvPr>
          <p:cNvSpPr txBox="1"/>
          <p:nvPr/>
        </p:nvSpPr>
        <p:spPr>
          <a:xfrm>
            <a:off x="632171" y="2813529"/>
            <a:ext cx="70100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Owner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38E1EFC-E26D-490E-B877-53A6DE018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455" y="4064546"/>
            <a:ext cx="349459" cy="35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object 11">
            <a:extLst>
              <a:ext uri="{FF2B5EF4-FFF2-40B4-BE49-F238E27FC236}">
                <a16:creationId xmlns:a16="http://schemas.microsoft.com/office/drawing/2014/main" id="{9F96ECEA-C7BF-4733-AF79-0F7B10203813}"/>
              </a:ext>
            </a:extLst>
          </p:cNvPr>
          <p:cNvSpPr txBox="1"/>
          <p:nvPr/>
        </p:nvSpPr>
        <p:spPr>
          <a:xfrm>
            <a:off x="6790624" y="4049594"/>
            <a:ext cx="744062" cy="33021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algn="ctr">
              <a:lnSpc>
                <a:spcPts val="780"/>
              </a:lnSpc>
              <a:spcBef>
                <a:spcPts val="75"/>
              </a:spcBef>
            </a:pPr>
            <a:r>
              <a:rPr lang="en-US" sz="675" b="1" i="1" dirty="0">
                <a:solidFill>
                  <a:srgbClr val="F06E00"/>
                </a:solidFill>
                <a:latin typeface="Arial Narrow" panose="020B0606020202030204" pitchFamily="34" charset="0"/>
                <a:cs typeface="Calibri"/>
              </a:rPr>
              <a:t>Reviewer</a:t>
            </a:r>
            <a:endParaRPr lang="en-US" sz="675" i="1" dirty="0">
              <a:solidFill>
                <a:srgbClr val="F06E00"/>
              </a:solidFill>
              <a:latin typeface="Arial Narrow" panose="020B0606020202030204" pitchFamily="34" charset="0"/>
              <a:cs typeface="Calibri"/>
            </a:endParaRPr>
          </a:p>
          <a:p>
            <a:pPr marL="9525" algn="ctr">
              <a:lnSpc>
                <a:spcPts val="780"/>
              </a:lnSpc>
              <a:spcBef>
                <a:spcPts val="75"/>
              </a:spcBef>
            </a:pPr>
            <a:r>
              <a:rPr lang="en-US" sz="675" b="1" i="1" spc="-4" dirty="0">
                <a:solidFill>
                  <a:srgbClr val="F06E00"/>
                </a:solidFill>
                <a:latin typeface="Arial Narrow" panose="020B0606020202030204" pitchFamily="34" charset="0"/>
                <a:cs typeface="Calibri"/>
              </a:rPr>
              <a:t>National Science Foundation</a:t>
            </a:r>
            <a:endParaRPr sz="675" i="1" dirty="0">
              <a:solidFill>
                <a:srgbClr val="F06E00"/>
              </a:solidFill>
              <a:latin typeface="Arial Narrow" panose="020B0606020202030204" pitchFamily="34" charset="0"/>
              <a:cs typeface="Calibri"/>
            </a:endParaRPr>
          </a:p>
        </p:txBody>
      </p:sp>
      <p:pic>
        <p:nvPicPr>
          <p:cNvPr id="6" name="Picture 5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6528E850-B3BE-41AE-9C6C-DD28C6F6B1E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13" y="927175"/>
            <a:ext cx="1583513" cy="2145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5" name="object 26">
            <a:extLst>
              <a:ext uri="{FF2B5EF4-FFF2-40B4-BE49-F238E27FC236}">
                <a16:creationId xmlns:a16="http://schemas.microsoft.com/office/drawing/2014/main" id="{0A81BF49-267A-4966-91F9-8C696E65B3D9}"/>
              </a:ext>
            </a:extLst>
          </p:cNvPr>
          <p:cNvSpPr txBox="1"/>
          <p:nvPr/>
        </p:nvSpPr>
        <p:spPr>
          <a:xfrm>
            <a:off x="7851579" y="3672127"/>
            <a:ext cx="1307163" cy="34304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algn="ctr">
              <a:lnSpc>
                <a:spcPts val="780"/>
              </a:lnSpc>
              <a:spcBef>
                <a:spcPts val="75"/>
              </a:spcBef>
            </a:pPr>
            <a:r>
              <a:rPr lang="en-US" sz="675" b="1" i="1" dirty="0">
                <a:solidFill>
                  <a:srgbClr val="F06E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Riester-Davis-Brody </a:t>
            </a:r>
          </a:p>
          <a:p>
            <a:pPr marL="9525" algn="ctr">
              <a:lnSpc>
                <a:spcPts val="780"/>
              </a:lnSpc>
              <a:spcBef>
                <a:spcPts val="75"/>
              </a:spcBef>
            </a:pPr>
            <a:r>
              <a:rPr lang="en-US" sz="675" b="1" i="1" dirty="0">
                <a:solidFill>
                  <a:srgbClr val="F06E00"/>
                </a:solidFill>
                <a:latin typeface="Arial Narrow" panose="020B0606020202030204" pitchFamily="34" charset="0"/>
                <a:cs typeface="Calibri"/>
              </a:rPr>
              <a:t>Food Packaging </a:t>
            </a:r>
          </a:p>
          <a:p>
            <a:pPr marL="9525" algn="ctr">
              <a:lnSpc>
                <a:spcPts val="780"/>
              </a:lnSpc>
              <a:spcBef>
                <a:spcPts val="75"/>
              </a:spcBef>
            </a:pPr>
            <a:r>
              <a:rPr lang="en-US" sz="675" b="1" i="1" dirty="0">
                <a:solidFill>
                  <a:srgbClr val="F06E00"/>
                </a:solidFill>
                <a:latin typeface="Arial Narrow" panose="020B0606020202030204" pitchFamily="34" charset="0"/>
                <a:cs typeface="Calibri"/>
              </a:rPr>
              <a:t>Lifetime Achievement Award</a:t>
            </a:r>
            <a:endParaRPr sz="675" i="1" dirty="0">
              <a:solidFill>
                <a:srgbClr val="F06E00"/>
              </a:solidFill>
              <a:latin typeface="Arial Narrow" panose="020B0606020202030204" pitchFamily="34" charset="0"/>
              <a:cs typeface="Calibri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751C234-0CE0-4609-B456-0DDD22F96BFE}"/>
              </a:ext>
            </a:extLst>
          </p:cNvPr>
          <p:cNvSpPr txBox="1"/>
          <p:nvPr/>
        </p:nvSpPr>
        <p:spPr>
          <a:xfrm>
            <a:off x="7904949" y="3132973"/>
            <a:ext cx="99270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Recent </a:t>
            </a:r>
          </a:p>
          <a:p>
            <a:pPr algn="ctr"/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Awards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8DE1F64-B163-4872-BB67-21F38D9618DC}"/>
              </a:ext>
            </a:extLst>
          </p:cNvPr>
          <p:cNvSpPr txBox="1"/>
          <p:nvPr/>
        </p:nvSpPr>
        <p:spPr>
          <a:xfrm>
            <a:off x="1592644" y="3057121"/>
            <a:ext cx="96143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Adjunct </a:t>
            </a:r>
          </a:p>
          <a:p>
            <a:pPr algn="ctr"/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Professor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A40FAAA-CAF5-4268-9CAB-F0F795406D64}"/>
              </a:ext>
            </a:extLst>
          </p:cNvPr>
          <p:cNvSpPr txBox="1"/>
          <p:nvPr/>
        </p:nvSpPr>
        <p:spPr>
          <a:xfrm>
            <a:off x="4010594" y="3035815"/>
            <a:ext cx="354076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 Leadership &amp; Boards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7CF39C2-C14E-475B-9724-CCBBB7DAFE75}"/>
              </a:ext>
            </a:extLst>
          </p:cNvPr>
          <p:cNvSpPr txBox="1"/>
          <p:nvPr/>
        </p:nvSpPr>
        <p:spPr>
          <a:xfrm>
            <a:off x="2591489" y="3057121"/>
            <a:ext cx="133911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Monthly </a:t>
            </a:r>
          </a:p>
          <a:p>
            <a:pPr algn="ctr"/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Columnist</a:t>
            </a:r>
          </a:p>
        </p:txBody>
      </p:sp>
      <p:pic>
        <p:nvPicPr>
          <p:cNvPr id="16" name="Picture 2" descr="packagingdigest.com">
            <a:extLst>
              <a:ext uri="{FF2B5EF4-FFF2-40B4-BE49-F238E27FC236}">
                <a16:creationId xmlns:a16="http://schemas.microsoft.com/office/drawing/2014/main" id="{AA58679F-FCCE-43DF-8694-D350106BC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933" y="4015170"/>
            <a:ext cx="893526" cy="26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20D0E66-C7D6-4529-904B-0BCD2F5DD6C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82203" y="3654294"/>
            <a:ext cx="1184905" cy="269948"/>
          </a:xfrm>
          <a:prstGeom prst="rect">
            <a:avLst/>
          </a:prstGeom>
        </p:spPr>
      </p:pic>
      <p:pic>
        <p:nvPicPr>
          <p:cNvPr id="1030" name="Picture 6" descr="IFT Food Packaging Division | LinkedIn">
            <a:extLst>
              <a:ext uri="{FF2B5EF4-FFF2-40B4-BE49-F238E27FC236}">
                <a16:creationId xmlns:a16="http://schemas.microsoft.com/office/drawing/2014/main" id="{945195BC-874E-495E-9E99-4927217ECE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60" t="38658" r="-1437" b="32808"/>
          <a:stretch/>
        </p:blipFill>
        <p:spPr bwMode="auto">
          <a:xfrm>
            <a:off x="5096250" y="3696701"/>
            <a:ext cx="813260" cy="37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E84E91DE-3E92-416F-94E0-4B1ECAE104D3}"/>
              </a:ext>
            </a:extLst>
          </p:cNvPr>
          <p:cNvSpPr txBox="1"/>
          <p:nvPr/>
        </p:nvSpPr>
        <p:spPr>
          <a:xfrm>
            <a:off x="5866505" y="3684751"/>
            <a:ext cx="614393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75" b="1" i="1" kern="1000" dirty="0">
                <a:solidFill>
                  <a:srgbClr val="F06E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Executive Board</a:t>
            </a:r>
            <a:endParaRPr lang="en-US" sz="675" b="1" i="1" dirty="0">
              <a:solidFill>
                <a:srgbClr val="F06E00"/>
              </a:solidFill>
              <a:latin typeface="Arial Narrow" panose="020B0606020202030204" pitchFamily="34" charset="0"/>
            </a:endParaRPr>
          </a:p>
        </p:txBody>
      </p:sp>
      <p:sp>
        <p:nvSpPr>
          <p:cNvPr id="65" name="object 24">
            <a:extLst>
              <a:ext uri="{FF2B5EF4-FFF2-40B4-BE49-F238E27FC236}">
                <a16:creationId xmlns:a16="http://schemas.microsoft.com/office/drawing/2014/main" id="{1256D4E7-93F5-4D39-A2CF-2BD18F567539}"/>
              </a:ext>
            </a:extLst>
          </p:cNvPr>
          <p:cNvSpPr/>
          <p:nvPr/>
        </p:nvSpPr>
        <p:spPr>
          <a:xfrm>
            <a:off x="4037161" y="3312028"/>
            <a:ext cx="997526" cy="28946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50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A2C3ACC-911E-42C6-BC1C-94FF62A92D94}"/>
              </a:ext>
            </a:extLst>
          </p:cNvPr>
          <p:cNvSpPr txBox="1"/>
          <p:nvPr/>
        </p:nvSpPr>
        <p:spPr>
          <a:xfrm>
            <a:off x="7904949" y="4075295"/>
            <a:ext cx="1021702" cy="1949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" algn="ctr">
              <a:lnSpc>
                <a:spcPts val="780"/>
              </a:lnSpc>
              <a:spcBef>
                <a:spcPts val="75"/>
              </a:spcBef>
            </a:pPr>
            <a:r>
              <a:rPr lang="en-US" sz="675" b="1" i="1" dirty="0">
                <a:solidFill>
                  <a:srgbClr val="F06E00"/>
                </a:solidFill>
                <a:latin typeface="Arial Narrow" panose="020B0606020202030204" pitchFamily="34" charset="0"/>
                <a:cs typeface="Calibri"/>
              </a:rPr>
              <a:t>IFT</a:t>
            </a:r>
            <a:r>
              <a:rPr lang="en-US" sz="675" b="1" i="1" spc="-4" dirty="0">
                <a:solidFill>
                  <a:srgbClr val="F06E00"/>
                </a:solidFill>
                <a:latin typeface="Arial Narrow" panose="020B0606020202030204" pitchFamily="34" charset="0"/>
                <a:cs typeface="Calibri"/>
              </a:rPr>
              <a:t> </a:t>
            </a:r>
            <a:r>
              <a:rPr lang="en-US" sz="675" b="1" i="1" spc="-8" dirty="0">
                <a:solidFill>
                  <a:srgbClr val="F06E00"/>
                </a:solidFill>
                <a:latin typeface="Arial Narrow" panose="020B0606020202030204" pitchFamily="34" charset="0"/>
                <a:cs typeface="Calibri"/>
              </a:rPr>
              <a:t>Fellow</a:t>
            </a:r>
            <a:endParaRPr lang="en-US" sz="675" i="1" dirty="0">
              <a:solidFill>
                <a:srgbClr val="F06E00"/>
              </a:solidFill>
              <a:latin typeface="Arial Narrow" panose="020B0606020202030204" pitchFamily="34" charset="0"/>
              <a:cs typeface="Calibri"/>
            </a:endParaRPr>
          </a:p>
        </p:txBody>
      </p:sp>
      <p:pic>
        <p:nvPicPr>
          <p:cNvPr id="1036" name="Picture 12" descr="Free Award Cliparts, Download Free Award Cliparts png images, Free ClipArts  on Clipart Library">
            <a:extLst>
              <a:ext uri="{FF2B5EF4-FFF2-40B4-BE49-F238E27FC236}">
                <a16:creationId xmlns:a16="http://schemas.microsoft.com/office/drawing/2014/main" id="{A1717C17-F9B1-4CF5-B41F-A5763353A7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44" t="-6512" r="25001" b="6512"/>
          <a:stretch/>
        </p:blipFill>
        <p:spPr bwMode="auto">
          <a:xfrm>
            <a:off x="7607129" y="3495355"/>
            <a:ext cx="329056" cy="46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omprehensive Reviews in Food Science and Food Safety: Vol 14, No 6">
            <a:extLst>
              <a:ext uri="{FF2B5EF4-FFF2-40B4-BE49-F238E27FC236}">
                <a16:creationId xmlns:a16="http://schemas.microsoft.com/office/drawing/2014/main" id="{CDA530DB-63BA-4C50-94DB-1D78B9B2EC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12" b="35058"/>
          <a:stretch/>
        </p:blipFill>
        <p:spPr bwMode="auto">
          <a:xfrm>
            <a:off x="6396695" y="3677153"/>
            <a:ext cx="573770" cy="32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object 13">
            <a:extLst>
              <a:ext uri="{FF2B5EF4-FFF2-40B4-BE49-F238E27FC236}">
                <a16:creationId xmlns:a16="http://schemas.microsoft.com/office/drawing/2014/main" id="{8DFA37CE-306C-410A-824E-752B89AC3190}"/>
              </a:ext>
            </a:extLst>
          </p:cNvPr>
          <p:cNvSpPr txBox="1"/>
          <p:nvPr/>
        </p:nvSpPr>
        <p:spPr>
          <a:xfrm>
            <a:off x="6480898" y="3789697"/>
            <a:ext cx="1509592" cy="121828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9525" marR="3810" algn="ctr">
              <a:lnSpc>
                <a:spcPts val="750"/>
              </a:lnSpc>
              <a:spcBef>
                <a:spcPts val="150"/>
              </a:spcBef>
            </a:pPr>
            <a:r>
              <a:rPr sz="675" b="1" i="1" spc="-4" dirty="0">
                <a:solidFill>
                  <a:srgbClr val="F06E00"/>
                </a:solidFill>
                <a:latin typeface="Arial Narrow" panose="020B0606020202030204" pitchFamily="34" charset="0"/>
                <a:cs typeface="Calibri"/>
              </a:rPr>
              <a:t>Editorial</a:t>
            </a:r>
            <a:r>
              <a:rPr sz="675" b="1" i="1" spc="-11" dirty="0">
                <a:solidFill>
                  <a:srgbClr val="F06E00"/>
                </a:solidFill>
                <a:latin typeface="Arial Narrow" panose="020B0606020202030204" pitchFamily="34" charset="0"/>
                <a:cs typeface="Calibri"/>
              </a:rPr>
              <a:t> </a:t>
            </a:r>
            <a:r>
              <a:rPr sz="675" b="1" i="1" spc="-4" dirty="0">
                <a:solidFill>
                  <a:srgbClr val="F06E00"/>
                </a:solidFill>
                <a:latin typeface="Arial Narrow" panose="020B0606020202030204" pitchFamily="34" charset="0"/>
                <a:cs typeface="Calibri"/>
              </a:rPr>
              <a:t>Board</a:t>
            </a:r>
            <a:endParaRPr sz="675" i="1" dirty="0">
              <a:solidFill>
                <a:srgbClr val="F06E00"/>
              </a:solidFill>
              <a:latin typeface="Arial Narrow" panose="020B0606020202030204" pitchFamily="34" charset="0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4FB73B-368B-DDB6-C7DE-DE6B318E5F57}"/>
              </a:ext>
            </a:extLst>
          </p:cNvPr>
          <p:cNvSpPr txBox="1"/>
          <p:nvPr/>
        </p:nvSpPr>
        <p:spPr>
          <a:xfrm>
            <a:off x="1915635" y="874342"/>
            <a:ext cx="7174490" cy="19159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ea typeface="+mn-lt"/>
                <a:cs typeface="+mn-lt"/>
              </a:rPr>
              <a:t>Claire’s </a:t>
            </a:r>
            <a:r>
              <a:rPr lang="en-US" sz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mission is to enable a more sustainable food system with science and value chain innovations that more sustainably increases food shelf life and prevents food waste</a:t>
            </a:r>
          </a:p>
          <a:p>
            <a:endParaRPr lang="en-US" sz="1200" dirty="0"/>
          </a:p>
          <a:p>
            <a:pPr marL="285750" indent="-285750">
              <a:buFont typeface="Arial"/>
              <a:buChar char="•"/>
            </a:pPr>
            <a:r>
              <a:rPr lang="en-US" sz="1200" dirty="0">
                <a:ea typeface="+mn-lt"/>
                <a:cs typeface="+mn-lt"/>
              </a:rPr>
              <a:t>35+ years of food packaging experience</a:t>
            </a:r>
            <a:endParaRPr lang="en-US" sz="1200" dirty="0"/>
          </a:p>
          <a:p>
            <a:pPr marL="285750" indent="-285750">
              <a:buFont typeface="Arial"/>
              <a:buChar char="•"/>
            </a:pPr>
            <a:r>
              <a:rPr lang="en-US" sz="1200" dirty="0">
                <a:ea typeface="+mn-lt"/>
                <a:cs typeface="+mn-lt"/>
              </a:rPr>
              <a:t>Ranks innovative packaging science and value chain solutions to extend shelf life</a:t>
            </a:r>
            <a:endParaRPr lang="en-US" sz="1200" dirty="0"/>
          </a:p>
          <a:p>
            <a:pPr marL="285750" indent="-285750">
              <a:buFont typeface="Arial"/>
              <a:buChar char="•"/>
            </a:pPr>
            <a:r>
              <a:rPr lang="en-US" sz="1200" dirty="0">
                <a:ea typeface="+mn-lt"/>
                <a:cs typeface="+mn-lt"/>
              </a:rPr>
              <a:t>Generates implementation roadmaps and aligns business cases</a:t>
            </a:r>
          </a:p>
          <a:p>
            <a:pPr marL="285750" indent="-285750">
              <a:buFont typeface="Arial"/>
              <a:buChar char="•"/>
            </a:pPr>
            <a:endParaRPr lang="en-US" sz="1200" dirty="0"/>
          </a:p>
          <a:p>
            <a:pPr marL="285750" indent="-285750">
              <a:buFont typeface="Arial"/>
              <a:buChar char="•"/>
            </a:pPr>
            <a:r>
              <a:rPr lang="en-US" sz="1200" dirty="0">
                <a:ea typeface="+mn-lt"/>
                <a:cs typeface="+mn-lt"/>
              </a:rPr>
              <a:t>IFT Fellow, Riester-Davis-Brody life-time achievement in food packaging award recipient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>
                <a:ea typeface="+mn-lt"/>
                <a:cs typeface="+mn-lt"/>
              </a:rPr>
              <a:t>Doctorate in Food Science and Nutrition at University of Minnesota 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>
                <a:ea typeface="+mn-lt"/>
                <a:cs typeface="+mn-lt"/>
              </a:rPr>
              <a:t>MS and BS in Packaging at Michigan State University</a:t>
            </a:r>
            <a:endParaRPr lang="en-US" sz="12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34B41B-7FBF-B1F6-95D3-C5D462B8C03E}"/>
              </a:ext>
            </a:extLst>
          </p:cNvPr>
          <p:cNvCxnSpPr>
            <a:cxnSpLocks/>
          </p:cNvCxnSpPr>
          <p:nvPr/>
        </p:nvCxnSpPr>
        <p:spPr>
          <a:xfrm>
            <a:off x="3953168" y="3893190"/>
            <a:ext cx="0" cy="520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76BE0DC-6339-4172-2D62-26DC988D8E2E}"/>
              </a:ext>
            </a:extLst>
          </p:cNvPr>
          <p:cNvCxnSpPr>
            <a:cxnSpLocks/>
          </p:cNvCxnSpPr>
          <p:nvPr/>
        </p:nvCxnSpPr>
        <p:spPr>
          <a:xfrm>
            <a:off x="1576930" y="3893190"/>
            <a:ext cx="0" cy="520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C00FE01-44AC-F6AB-6877-8056E50CDF6B}"/>
              </a:ext>
            </a:extLst>
          </p:cNvPr>
          <p:cNvCxnSpPr>
            <a:cxnSpLocks/>
          </p:cNvCxnSpPr>
          <p:nvPr/>
        </p:nvCxnSpPr>
        <p:spPr>
          <a:xfrm>
            <a:off x="2557505" y="3893190"/>
            <a:ext cx="0" cy="520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18219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56006A-EAE4-95AA-4943-DB60F9B917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95282" y="1902073"/>
            <a:ext cx="5642276" cy="33861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Increased density with cellulose, carbon nanofibers, starch coatings during calendaring results in 20-30% slower production</a:t>
            </a:r>
            <a:br>
              <a:rPr lang="en-US" sz="1600" dirty="0">
                <a:solidFill>
                  <a:schemeClr val="tx1"/>
                </a:solidFill>
                <a:latin typeface="+mn-lt"/>
              </a:rPr>
            </a:br>
            <a:endParaRPr lang="en-US" sz="1600" dirty="0">
              <a:solidFill>
                <a:schemeClr val="tx1"/>
              </a:solidFill>
              <a:latin typeface="+mn-lt"/>
            </a:endParaRPr>
          </a:p>
          <a:p>
            <a:pPr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Waxes or Polymer atomization, finishes, coatings may interfere with recycling</a:t>
            </a:r>
          </a:p>
          <a:p>
            <a:pPr>
              <a:spcBef>
                <a:spcPts val="0"/>
              </a:spcBef>
            </a:pPr>
            <a:endParaRPr lang="en-US" sz="1600" dirty="0">
              <a:solidFill>
                <a:schemeClr val="tx1"/>
              </a:solidFill>
              <a:latin typeface="+mn-lt"/>
            </a:endParaRPr>
          </a:p>
          <a:p>
            <a:pPr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Removable and non-removeable plastic liners are not recyclable w/o SDO </a:t>
            </a:r>
          </a:p>
          <a:p>
            <a:pPr>
              <a:spcBef>
                <a:spcPts val="0"/>
              </a:spcBef>
            </a:pPr>
            <a:endParaRPr lang="en-US" sz="1600" dirty="0">
              <a:solidFill>
                <a:schemeClr val="tx1"/>
              </a:solidFill>
              <a:latin typeface="+mn-lt"/>
            </a:endParaRPr>
          </a:p>
          <a:p>
            <a:pPr>
              <a:spcBef>
                <a:spcPts val="0"/>
              </a:spcBef>
            </a:pPr>
            <a:endParaRPr lang="en-US" sz="1600" dirty="0">
              <a:solidFill>
                <a:schemeClr val="tx1"/>
              </a:solidFill>
              <a:latin typeface="+mn-lt"/>
            </a:endParaRPr>
          </a:p>
          <a:p>
            <a:pPr>
              <a:spcBef>
                <a:spcPts val="0"/>
              </a:spcBef>
            </a:pPr>
            <a:endParaRPr lang="en-US" sz="1600" dirty="0">
              <a:solidFill>
                <a:schemeClr val="tx1"/>
              </a:solidFill>
              <a:latin typeface="+mn-lt"/>
            </a:endParaRPr>
          </a:p>
          <a:p>
            <a:endParaRPr lang="en-US" sz="1800" dirty="0">
              <a:solidFill>
                <a:schemeClr val="tx1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AF72ED7-4F4A-6ED1-0867-1CC20D0AD3D8}"/>
              </a:ext>
            </a:extLst>
          </p:cNvPr>
          <p:cNvGrpSpPr/>
          <p:nvPr/>
        </p:nvGrpSpPr>
        <p:grpSpPr>
          <a:xfrm>
            <a:off x="784457" y="1783493"/>
            <a:ext cx="2153348" cy="2153348"/>
            <a:chOff x="2381" y="1514739"/>
            <a:chExt cx="2389187" cy="2389187"/>
          </a:xfrm>
          <a:solidFill>
            <a:srgbClr val="0A4479"/>
          </a:solidFill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23E2140-47E9-271D-C43C-30C843676705}"/>
                </a:ext>
              </a:extLst>
            </p:cNvPr>
            <p:cNvSpPr/>
            <p:nvPr/>
          </p:nvSpPr>
          <p:spPr>
            <a:xfrm>
              <a:off x="2381" y="1514739"/>
              <a:ext cx="2389187" cy="2389187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5" name="Oval 4">
              <a:extLst>
                <a:ext uri="{FF2B5EF4-FFF2-40B4-BE49-F238E27FC236}">
                  <a16:creationId xmlns:a16="http://schemas.microsoft.com/office/drawing/2014/main" id="{F8C6A7B5-A5D3-D470-798D-E52521B5AFDD}"/>
                </a:ext>
              </a:extLst>
            </p:cNvPr>
            <p:cNvSpPr txBox="1"/>
            <p:nvPr/>
          </p:nvSpPr>
          <p:spPr>
            <a:xfrm>
              <a:off x="352269" y="1864627"/>
              <a:ext cx="1689411" cy="168941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31485" tIns="82550" rIns="131485" bIns="825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6500" kern="1200" dirty="0">
                <a:solidFill>
                  <a:srgbClr val="0A4079"/>
                </a:solidFill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2A6646B4-7822-68BD-F7C8-B721D19040F1}"/>
              </a:ext>
            </a:extLst>
          </p:cNvPr>
          <p:cNvSpPr txBox="1"/>
          <p:nvPr/>
        </p:nvSpPr>
        <p:spPr>
          <a:xfrm>
            <a:off x="3195282" y="1138206"/>
            <a:ext cx="579824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A4479"/>
                </a:solidFill>
                <a:latin typeface="+mj-lt"/>
              </a:rPr>
              <a:t>Impart Grease &amp; Oil Resistance Alternatives</a:t>
            </a:r>
          </a:p>
          <a:p>
            <a:endParaRPr lang="en-US" b="1" dirty="0">
              <a:solidFill>
                <a:srgbClr val="0A4479"/>
              </a:solidFill>
            </a:endParaRPr>
          </a:p>
        </p:txBody>
      </p:sp>
      <p:pic>
        <p:nvPicPr>
          <p:cNvPr id="4" name="Graphic 3" descr="Settings with solid fill">
            <a:extLst>
              <a:ext uri="{FF2B5EF4-FFF2-40B4-BE49-F238E27FC236}">
                <a16:creationId xmlns:a16="http://schemas.microsoft.com/office/drawing/2014/main" id="{C123D3AC-261D-60C3-2E88-54874C6F06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05016" y="2204052"/>
            <a:ext cx="1312229" cy="131222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0608DCE-5EC7-0E34-D073-9291CAA92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" y="100584"/>
            <a:ext cx="8982937" cy="485700"/>
          </a:xfrm>
        </p:spPr>
        <p:txBody>
          <a:bodyPr/>
          <a:lstStyle/>
          <a:p>
            <a:r>
              <a:rPr lang="en-US" dirty="0"/>
              <a:t>Roadblocks hinder many Drop In Solutions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9864288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7A52DB1-143B-8B2C-B868-41039DD0B472}"/>
              </a:ext>
            </a:extLst>
          </p:cNvPr>
          <p:cNvSpPr/>
          <p:nvPr/>
        </p:nvSpPr>
        <p:spPr>
          <a:xfrm>
            <a:off x="0" y="0"/>
            <a:ext cx="4198194" cy="45507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AEE72D-0A22-2414-EE10-CBB0CD03B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033" y="1055667"/>
            <a:ext cx="3466282" cy="485700"/>
          </a:xfrm>
        </p:spPr>
        <p:txBody>
          <a:bodyPr/>
          <a:lstStyle/>
          <a:p>
            <a:r>
              <a:rPr lang="en-US" sz="3200" b="1" dirty="0">
                <a:solidFill>
                  <a:schemeClr val="bg1"/>
                </a:solidFill>
              </a:rPr>
              <a:t>The Value Chain provides the opportunity to </a:t>
            </a:r>
            <a:r>
              <a:rPr lang="en-US" sz="3200" b="1" i="1" dirty="0">
                <a:solidFill>
                  <a:schemeClr val="bg1"/>
                </a:solidFill>
              </a:rPr>
              <a:t>Future Proof Packaging</a:t>
            </a:r>
            <a:br>
              <a:rPr lang="en-US" dirty="0">
                <a:solidFill>
                  <a:schemeClr val="bg1"/>
                </a:solidFill>
                <a:latin typeface="+mj-lt"/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D9FBEE2-D6BA-CDDD-6174-CA7CE6149423}"/>
              </a:ext>
            </a:extLst>
          </p:cNvPr>
          <p:cNvGrpSpPr/>
          <p:nvPr/>
        </p:nvGrpSpPr>
        <p:grpSpPr>
          <a:xfrm>
            <a:off x="4699227" y="697258"/>
            <a:ext cx="3711742" cy="3541925"/>
            <a:chOff x="4699227" y="544854"/>
            <a:chExt cx="3711742" cy="354192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2765BAD-3B90-4EC2-EE3A-5C23178D39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094" b="95041" l="6215" r="94790">
                          <a14:foregroundMark x1="67294" y1="7219" x2="47960" y2="2699"/>
                          <a14:foregroundMark x1="47960" y1="2699" x2="32957" y2="7910"/>
                          <a14:foregroundMark x1="32957" y1="7910" x2="19397" y2="17263"/>
                          <a14:foregroundMark x1="19397" y1="17263" x2="9918" y2="32392"/>
                          <a14:foregroundMark x1="9918" y1="32392" x2="6466" y2="47332"/>
                          <a14:foregroundMark x1="6466" y1="47332" x2="15631" y2="77841"/>
                          <a14:foregroundMark x1="15631" y1="77841" x2="27244" y2="86692"/>
                          <a14:foregroundMark x1="27244" y1="86692" x2="44444" y2="89956"/>
                          <a14:foregroundMark x1="44444" y1="89956" x2="67671" y2="89705"/>
                          <a14:foregroundMark x1="67671" y1="89705" x2="87382" y2="79159"/>
                          <a14:foregroundMark x1="87382" y1="79159" x2="93158" y2="62461"/>
                          <a14:foregroundMark x1="93158" y1="62461" x2="91463" y2="28123"/>
                          <a14:foregroundMark x1="91463" y1="28123" x2="62272" y2="7219"/>
                          <a14:foregroundMark x1="62272" y1="7219" x2="62272" y2="7219"/>
                          <a14:foregroundMark x1="39987" y1="10295" x2="41808" y2="23792"/>
                          <a14:foregroundMark x1="41808" y1="23792" x2="28500" y2="45261"/>
                          <a14:foregroundMark x1="28500" y1="45261" x2="44256" y2="54677"/>
                          <a14:foregroundMark x1="44256" y1="54677" x2="53672" y2="67671"/>
                          <a14:foregroundMark x1="53672" y1="67671" x2="50408" y2="49843"/>
                          <a14:foregroundMark x1="50408" y1="49843" x2="42812" y2="70119"/>
                          <a14:foregroundMark x1="42812" y1="70119" x2="59699" y2="79096"/>
                          <a14:foregroundMark x1="59699" y1="79096" x2="70119" y2="67232"/>
                          <a14:foregroundMark x1="70119" y1="67232" x2="85938" y2="56874"/>
                          <a14:foregroundMark x1="85938" y1="56874" x2="74890" y2="45449"/>
                          <a14:foregroundMark x1="74890" y1="45449" x2="59573" y2="47395"/>
                          <a14:foregroundMark x1="59573" y1="47395" x2="60389" y2="47646"/>
                          <a14:foregroundMark x1="91525" y1="71940" x2="94790" y2="35970"/>
                          <a14:foregroundMark x1="94790" y1="35970" x2="88826" y2="31513"/>
                          <a14:foregroundMark x1="62649" y1="53421" x2="58255" y2="69052"/>
                          <a14:foregroundMark x1="58255" y1="69052" x2="25047" y2="75016"/>
                          <a14:foregroundMark x1="25047" y1="75016" x2="57313" y2="69994"/>
                          <a14:foregroundMark x1="60389" y1="49969" x2="47583" y2="44319"/>
                          <a14:foregroundMark x1="47583" y1="44319" x2="50094" y2="18707"/>
                          <a14:foregroundMark x1="50094" y1="18707" x2="37351" y2="23854"/>
                          <a14:foregroundMark x1="37351" y1="23854" x2="16321" y2="47646"/>
                          <a14:foregroundMark x1="16321" y1="47646" x2="19335" y2="67859"/>
                          <a14:foregroundMark x1="19335" y1="67859" x2="18016" y2="68864"/>
                          <a14:foregroundMark x1="29944" y1="19146" x2="48023" y2="14375"/>
                          <a14:foregroundMark x1="48023" y1="14375" x2="25110" y2="30697"/>
                          <a14:foregroundMark x1="25110" y1="30697" x2="42185" y2="16949"/>
                          <a14:foregroundMark x1="42185" y1="16949" x2="33019" y2="19523"/>
                          <a14:foregroundMark x1="24545" y1="20716" x2="24545" y2="20716"/>
                          <a14:foregroundMark x1="23038" y1="23415" x2="34589" y2="20716"/>
                          <a14:foregroundMark x1="45763" y1="15317" x2="58443" y2="11864"/>
                          <a14:foregroundMark x1="11048" y1="41117" x2="25110" y2="51726"/>
                          <a14:foregroundMark x1="25110" y1="51726" x2="24168" y2="64595"/>
                          <a14:foregroundMark x1="38795" y1="95794" x2="59134" y2="94790"/>
                          <a14:foregroundMark x1="59134" y1="94790" x2="55367" y2="95041"/>
                          <a14:foregroundMark x1="33773" y1="76522" x2="33396" y2="77338"/>
                          <a14:foregroundMark x1="44570" y1="48023" x2="53233" y2="37476"/>
                          <a14:foregroundMark x1="53233" y1="37476" x2="39987" y2="41682"/>
                          <a14:foregroundMark x1="39987" y1="41682" x2="40364" y2="42687"/>
                          <a14:foregroundMark x1="58067" y1="39548" x2="54614" y2="36472"/>
                          <a14:foregroundMark x1="41117" y1="39548" x2="33898" y2="55053"/>
                          <a14:foregroundMark x1="33898" y1="55053" x2="34212" y2="58820"/>
                          <a14:foregroundMark x1="7596" y1="60389" x2="6215" y2="44633"/>
                          <a14:foregroundMark x1="6215" y1="44633" x2="14626" y2="32015"/>
                          <a14:foregroundMark x1="14626" y1="32015" x2="20716" y2="40364"/>
                          <a14:foregroundMark x1="25738" y1="70370" x2="42185" y2="81984"/>
                          <a14:foregroundMark x1="42185" y1="81984" x2="49969" y2="78468"/>
                          <a14:foregroundMark x1="40741" y1="62272" x2="40364" y2="60389"/>
                          <a14:foregroundMark x1="59573" y1="42687" x2="51538" y2="31890"/>
                          <a14:foregroundMark x1="10295" y1="48839" x2="17640" y2="47269"/>
                          <a14:foregroundMark x1="39548" y1="37288" x2="38041" y2="50596"/>
                          <a14:foregroundMark x1="38041" y1="50596" x2="39171" y2="51538"/>
                          <a14:foregroundMark x1="43817" y1="59573" x2="34965" y2="59573"/>
                          <a14:foregroundMark x1="31890" y1="62272" x2="32266" y2="62649"/>
                          <a14:foregroundMark x1="16447" y1="37665" x2="16824" y2="36472"/>
                          <a14:foregroundMark x1="22599" y1="25738" x2="26868" y2="25298"/>
                          <a14:foregroundMark x1="26868" y1="11111" x2="34589" y2="12241"/>
                          <a14:foregroundMark x1="88073" y1="74639" x2="74765" y2="68173"/>
                          <a14:foregroundMark x1="74765" y1="68173" x2="76146" y2="66541"/>
                          <a14:foregroundMark x1="18770" y1="69240" x2="31764" y2="64156"/>
                          <a14:foregroundMark x1="31764" y1="64156" x2="19523" y2="69240"/>
                          <a14:foregroundMark x1="8788" y1="40364" x2="9918" y2="3954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99227" y="544854"/>
              <a:ext cx="3711742" cy="3541925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3A0443A4-C85B-4807-7D8C-1C46DF9D5C0D}"/>
                </a:ext>
              </a:extLst>
            </p:cNvPr>
            <p:cNvSpPr/>
            <p:nvPr/>
          </p:nvSpPr>
          <p:spPr>
            <a:xfrm>
              <a:off x="5760027" y="1541368"/>
              <a:ext cx="1562729" cy="1504113"/>
            </a:xfrm>
            <a:prstGeom prst="ellipse">
              <a:avLst/>
            </a:prstGeom>
            <a:solidFill>
              <a:srgbClr val="AEC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99B64EB-0A4C-BC33-2DAC-40EC4F07A6D0}"/>
                </a:ext>
              </a:extLst>
            </p:cNvPr>
            <p:cNvSpPr txBox="1"/>
            <p:nvPr/>
          </p:nvSpPr>
          <p:spPr>
            <a:xfrm>
              <a:off x="5786476" y="2002363"/>
              <a:ext cx="1509830" cy="10926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1" algn="ctr"/>
              <a:r>
                <a:rPr lang="en-US" sz="1300" b="1" dirty="0">
                  <a:solidFill>
                    <a:schemeClr val="bg1"/>
                  </a:solidFill>
                  <a:latin typeface="+mj-lt"/>
                  <a:ea typeface="Rubik Light" charset="0"/>
                  <a:cs typeface="Rubik Light" charset="0"/>
                </a:rPr>
                <a:t>Future Proof</a:t>
              </a:r>
            </a:p>
            <a:p>
              <a:pPr lvl="1" algn="ctr"/>
              <a:r>
                <a:rPr lang="en-US" sz="1300" b="1" dirty="0">
                  <a:solidFill>
                    <a:schemeClr val="bg1"/>
                  </a:solidFill>
                  <a:latin typeface="+mj-lt"/>
                  <a:ea typeface="Rubik Light" charset="0"/>
                  <a:cs typeface="Rubik Light" charset="0"/>
                </a:rPr>
                <a:t>Packaging </a:t>
              </a:r>
              <a:br>
                <a:rPr lang="en-US" sz="1300" b="1" dirty="0">
                  <a:solidFill>
                    <a:schemeClr val="bg1"/>
                  </a:solidFill>
                  <a:latin typeface="+mj-lt"/>
                  <a:ea typeface="Rubik Light" charset="0"/>
                  <a:cs typeface="Rubik Light" charset="0"/>
                </a:rPr>
              </a:br>
              <a:r>
                <a:rPr lang="en-US" sz="1300" b="1" dirty="0">
                  <a:solidFill>
                    <a:schemeClr val="bg1"/>
                  </a:solidFill>
                  <a:latin typeface="+mj-lt"/>
                  <a:ea typeface="Rubik Light" charset="0"/>
                  <a:cs typeface="Rubik Light" charset="0"/>
                </a:rPr>
                <a:t>Value Chain</a:t>
              </a:r>
            </a:p>
            <a:p>
              <a:pPr algn="ctr"/>
              <a:endParaRPr lang="en-US" sz="1300" b="1" dirty="0">
                <a:solidFill>
                  <a:schemeClr val="bg1"/>
                </a:solidFill>
              </a:endParaRPr>
            </a:p>
            <a:p>
              <a:pPr algn="ctr"/>
              <a:endParaRPr lang="en-US" sz="13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17083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05B52-9140-E771-5F84-0228ABBE2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150" y="178398"/>
            <a:ext cx="8561850" cy="485700"/>
          </a:xfrm>
        </p:spPr>
        <p:txBody>
          <a:bodyPr/>
          <a:lstStyle/>
          <a:p>
            <a:r>
              <a:rPr lang="en-US" sz="2800" b="1" dirty="0">
                <a:solidFill>
                  <a:srgbClr val="0A4479"/>
                </a:solidFill>
              </a:rPr>
              <a:t>Value Chain provides the opportunity to address</a:t>
            </a:r>
            <a:endParaRPr lang="en-US" sz="2800" dirty="0"/>
          </a:p>
        </p:txBody>
      </p:sp>
      <p:sp>
        <p:nvSpPr>
          <p:cNvPr id="6" name="Прямоугольник 10">
            <a:extLst>
              <a:ext uri="{FF2B5EF4-FFF2-40B4-BE49-F238E27FC236}">
                <a16:creationId xmlns:a16="http://schemas.microsoft.com/office/drawing/2014/main" id="{63F6BDAA-293D-431A-E621-EAC63ABD591C}"/>
              </a:ext>
            </a:extLst>
          </p:cNvPr>
          <p:cNvSpPr/>
          <p:nvPr/>
        </p:nvSpPr>
        <p:spPr>
          <a:xfrm>
            <a:off x="450687" y="1169693"/>
            <a:ext cx="2200958" cy="1118443"/>
          </a:xfrm>
          <a:prstGeom prst="rect">
            <a:avLst/>
          </a:prstGeom>
          <a:solidFill>
            <a:srgbClr val="55A9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1">
            <a:extLst>
              <a:ext uri="{FF2B5EF4-FFF2-40B4-BE49-F238E27FC236}">
                <a16:creationId xmlns:a16="http://schemas.microsoft.com/office/drawing/2014/main" id="{414674FC-103B-3560-3DCD-4D1A513FE1FB}"/>
              </a:ext>
            </a:extLst>
          </p:cNvPr>
          <p:cNvSpPr/>
          <p:nvPr/>
        </p:nvSpPr>
        <p:spPr>
          <a:xfrm>
            <a:off x="3300353" y="1169693"/>
            <a:ext cx="2200958" cy="1118443"/>
          </a:xfrm>
          <a:prstGeom prst="rect">
            <a:avLst/>
          </a:prstGeom>
          <a:solidFill>
            <a:srgbClr val="F36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1">
            <a:extLst>
              <a:ext uri="{FF2B5EF4-FFF2-40B4-BE49-F238E27FC236}">
                <a16:creationId xmlns:a16="http://schemas.microsoft.com/office/drawing/2014/main" id="{72270DBE-4FB4-26B2-96F0-20150B168637}"/>
              </a:ext>
            </a:extLst>
          </p:cNvPr>
          <p:cNvSpPr/>
          <p:nvPr/>
        </p:nvSpPr>
        <p:spPr>
          <a:xfrm>
            <a:off x="1895406" y="3183840"/>
            <a:ext cx="2200958" cy="1118443"/>
          </a:xfrm>
          <a:prstGeom prst="rect">
            <a:avLst/>
          </a:prstGeom>
          <a:solidFill>
            <a:srgbClr val="00AB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E7C7B6-6257-F089-0213-5A2C6F55ABB3}"/>
              </a:ext>
            </a:extLst>
          </p:cNvPr>
          <p:cNvSpPr txBox="1"/>
          <p:nvPr/>
        </p:nvSpPr>
        <p:spPr>
          <a:xfrm>
            <a:off x="620210" y="1494276"/>
            <a:ext cx="1736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+mn-lt"/>
              </a:rPr>
              <a:t>Regrettable substitutions exist</a:t>
            </a:r>
          </a:p>
          <a:p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A57FC2-683A-93ED-5406-D80BFC419208}"/>
              </a:ext>
            </a:extLst>
          </p:cNvPr>
          <p:cNvSpPr txBox="1"/>
          <p:nvPr/>
        </p:nvSpPr>
        <p:spPr>
          <a:xfrm>
            <a:off x="3401687" y="1386674"/>
            <a:ext cx="1910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2400" indent="0">
              <a:spcBef>
                <a:spcPts val="0"/>
              </a:spcBef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US" sz="1200" b="1" dirty="0">
                <a:solidFill>
                  <a:schemeClr val="bg1"/>
                </a:solidFill>
                <a:latin typeface="+mn-lt"/>
              </a:rPr>
              <a:t>Regulations that do not align with safety</a:t>
            </a:r>
          </a:p>
          <a:p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6712E5-20A2-06D8-44CB-3E94E431BCB1}"/>
              </a:ext>
            </a:extLst>
          </p:cNvPr>
          <p:cNvSpPr txBox="1"/>
          <p:nvPr/>
        </p:nvSpPr>
        <p:spPr>
          <a:xfrm>
            <a:off x="1895406" y="3532722"/>
            <a:ext cx="1995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2400" indent="0">
              <a:spcBef>
                <a:spcPts val="0"/>
              </a:spcBef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US" sz="1200" b="1" dirty="0">
                <a:solidFill>
                  <a:schemeClr val="bg1"/>
                </a:solidFill>
                <a:latin typeface="+mn-lt"/>
              </a:rPr>
              <a:t>Hodge-podge of local and retailer bans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7151C40-02E5-13E3-18A3-DAD61DD63697}"/>
              </a:ext>
            </a:extLst>
          </p:cNvPr>
          <p:cNvSpPr txBox="1"/>
          <p:nvPr/>
        </p:nvSpPr>
        <p:spPr>
          <a:xfrm>
            <a:off x="450687" y="2305101"/>
            <a:ext cx="268014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000" dirty="0">
                <a:solidFill>
                  <a:schemeClr val="tx1"/>
                </a:solidFill>
                <a:latin typeface="+mn-lt"/>
              </a:rPr>
              <a:t> Industry experts know that</a:t>
            </a:r>
            <a:br>
              <a:rPr lang="en-US" sz="1000" dirty="0">
                <a:solidFill>
                  <a:schemeClr val="tx1"/>
                </a:solidFill>
                <a:latin typeface="+mn-lt"/>
              </a:rPr>
            </a:br>
            <a:r>
              <a:rPr lang="en-US" sz="1000" dirty="0">
                <a:solidFill>
                  <a:schemeClr val="tx1"/>
                </a:solidFill>
                <a:latin typeface="+mn-lt"/>
              </a:rPr>
              <a:t>   substitutions may be regrettable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000" dirty="0">
                <a:solidFill>
                  <a:schemeClr val="tx1"/>
                </a:solidFill>
                <a:latin typeface="+mn-lt"/>
              </a:rPr>
              <a:t> This is a costly, and time-consuming</a:t>
            </a:r>
            <a:br>
              <a:rPr lang="en-US" sz="1000" dirty="0">
                <a:solidFill>
                  <a:schemeClr val="tx1"/>
                </a:solidFill>
                <a:latin typeface="+mn-lt"/>
              </a:rPr>
            </a:br>
            <a:r>
              <a:rPr lang="en-US" sz="1000" dirty="0">
                <a:solidFill>
                  <a:schemeClr val="tx1"/>
                </a:solidFill>
                <a:latin typeface="+mn-lt"/>
              </a:rPr>
              <a:t>   game of whack-a-mole</a:t>
            </a:r>
          </a:p>
          <a:p>
            <a:endParaRPr lang="en-US" sz="1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187730-9DFF-BF53-192E-A78E59F37DEF}"/>
              </a:ext>
            </a:extLst>
          </p:cNvPr>
          <p:cNvSpPr txBox="1"/>
          <p:nvPr/>
        </p:nvSpPr>
        <p:spPr>
          <a:xfrm>
            <a:off x="3331301" y="2288136"/>
            <a:ext cx="268014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000" dirty="0">
                <a:solidFill>
                  <a:schemeClr val="tx1"/>
                </a:solidFill>
                <a:latin typeface="+mn-lt"/>
              </a:rPr>
              <a:t>  Hidden data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000" dirty="0">
                <a:solidFill>
                  <a:schemeClr val="tx1"/>
                </a:solidFill>
                <a:latin typeface="+mn-lt"/>
              </a:rPr>
              <a:t>  GRAS status is dubious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000" dirty="0">
                <a:solidFill>
                  <a:schemeClr val="tx1"/>
                </a:solidFill>
                <a:latin typeface="+mn-lt"/>
              </a:rPr>
              <a:t>  Delayed action continues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000" dirty="0">
                <a:solidFill>
                  <a:schemeClr val="tx1"/>
                </a:solidFill>
                <a:latin typeface="+mn-lt"/>
              </a:rPr>
              <a:t>  Reliance on voluntary abandonments</a:t>
            </a:r>
          </a:p>
          <a:p>
            <a:endParaRPr lang="en-US" sz="1000" dirty="0"/>
          </a:p>
        </p:txBody>
      </p:sp>
      <p:sp>
        <p:nvSpPr>
          <p:cNvPr id="8" name="Прямоугольник 11">
            <a:extLst>
              <a:ext uri="{FF2B5EF4-FFF2-40B4-BE49-F238E27FC236}">
                <a16:creationId xmlns:a16="http://schemas.microsoft.com/office/drawing/2014/main" id="{9EA9E386-45F2-4350-92C1-108A70F3A35A}"/>
              </a:ext>
            </a:extLst>
          </p:cNvPr>
          <p:cNvSpPr/>
          <p:nvPr/>
        </p:nvSpPr>
        <p:spPr>
          <a:xfrm>
            <a:off x="6098080" y="1174877"/>
            <a:ext cx="2200958" cy="1118443"/>
          </a:xfrm>
          <a:prstGeom prst="rect">
            <a:avLst/>
          </a:prstGeom>
          <a:solidFill>
            <a:srgbClr val="AECC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11">
            <a:extLst>
              <a:ext uri="{FF2B5EF4-FFF2-40B4-BE49-F238E27FC236}">
                <a16:creationId xmlns:a16="http://schemas.microsoft.com/office/drawing/2014/main" id="{7141BAF6-1893-FCB9-BC71-2AC8F9EA221C}"/>
              </a:ext>
            </a:extLst>
          </p:cNvPr>
          <p:cNvSpPr/>
          <p:nvPr/>
        </p:nvSpPr>
        <p:spPr>
          <a:xfrm>
            <a:off x="4997601" y="3157689"/>
            <a:ext cx="2200958" cy="1118443"/>
          </a:xfrm>
          <a:prstGeom prst="rect">
            <a:avLst/>
          </a:prstGeom>
          <a:solidFill>
            <a:srgbClr val="0A4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39CC06-B731-373B-103F-AB94CE80FCBF}"/>
              </a:ext>
            </a:extLst>
          </p:cNvPr>
          <p:cNvSpPr txBox="1"/>
          <p:nvPr/>
        </p:nvSpPr>
        <p:spPr>
          <a:xfrm>
            <a:off x="6287140" y="1410883"/>
            <a:ext cx="1736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2400" indent="0">
              <a:spcBef>
                <a:spcPts val="0"/>
              </a:spcBef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US" sz="1200" b="1" dirty="0">
                <a:solidFill>
                  <a:schemeClr val="bg1"/>
                </a:solidFill>
                <a:latin typeface="+mn-lt"/>
              </a:rPr>
              <a:t>Shape-shifting supply chain</a:t>
            </a:r>
          </a:p>
          <a:p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8B663F-5D00-8E4E-DD3A-B26DAB4598F1}"/>
              </a:ext>
            </a:extLst>
          </p:cNvPr>
          <p:cNvSpPr txBox="1"/>
          <p:nvPr/>
        </p:nvSpPr>
        <p:spPr>
          <a:xfrm>
            <a:off x="4997601" y="3347444"/>
            <a:ext cx="21031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2400" indent="0">
              <a:spcBef>
                <a:spcPts val="0"/>
              </a:spcBef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US" sz="1200" b="1" dirty="0">
                <a:solidFill>
                  <a:schemeClr val="bg1"/>
                </a:solidFill>
                <a:latin typeface="+mn-lt"/>
              </a:rPr>
              <a:t>Extensive incoming inspection is costly and is not in alignment</a:t>
            </a:r>
          </a:p>
          <a:p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CF1E678-4BC7-0495-1905-02116828896C}"/>
              </a:ext>
            </a:extLst>
          </p:cNvPr>
          <p:cNvSpPr txBox="1"/>
          <p:nvPr/>
        </p:nvSpPr>
        <p:spPr>
          <a:xfrm>
            <a:off x="5992281" y="2355990"/>
            <a:ext cx="28916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000" dirty="0">
                <a:solidFill>
                  <a:schemeClr val="tx1"/>
                </a:solidFill>
                <a:latin typeface="+mn-lt"/>
              </a:rPr>
              <a:t> Snapshots do not protect brands or        </a:t>
            </a:r>
          </a:p>
          <a:p>
            <a:pPr lvl="1">
              <a:spcBef>
                <a:spcPts val="0"/>
              </a:spcBef>
            </a:pPr>
            <a:r>
              <a:rPr lang="en-US" sz="1000" dirty="0">
                <a:solidFill>
                  <a:schemeClr val="tx1"/>
                </a:solidFill>
                <a:latin typeface="+mn-lt"/>
              </a:rPr>
              <a:t>   consumers</a:t>
            </a: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4520033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E501C-FF89-DA3D-8406-90408816A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393" y="185214"/>
            <a:ext cx="8299612" cy="485700"/>
          </a:xfrm>
        </p:spPr>
        <p:txBody>
          <a:bodyPr/>
          <a:lstStyle/>
          <a:p>
            <a:r>
              <a:rPr lang="en-US" sz="3200" b="1" dirty="0">
                <a:solidFill>
                  <a:srgbClr val="0A4479"/>
                </a:solidFill>
              </a:rPr>
              <a:t>Value Chain provides the opportunity to…</a:t>
            </a:r>
            <a:br>
              <a:rPr lang="en-US" sz="3200" dirty="0">
                <a:solidFill>
                  <a:srgbClr val="0A4479"/>
                </a:solidFill>
                <a:latin typeface="+mj-lt"/>
              </a:rPr>
            </a:br>
            <a:r>
              <a:rPr lang="en-US" sz="2800" b="1" i="1" dirty="0">
                <a:solidFill>
                  <a:srgbClr val="0A4479"/>
                </a:solidFill>
              </a:rPr>
              <a:t>Future Proof </a:t>
            </a:r>
            <a:r>
              <a:rPr lang="en-US" sz="2800" b="1" dirty="0">
                <a:solidFill>
                  <a:srgbClr val="0A4479"/>
                </a:solidFill>
              </a:rPr>
              <a:t>Packaging</a:t>
            </a:r>
            <a:br>
              <a:rPr lang="en-US" dirty="0">
                <a:solidFill>
                  <a:srgbClr val="0A4479"/>
                </a:solidFill>
                <a:latin typeface="+mj-lt"/>
              </a:rPr>
            </a:br>
            <a:endParaRPr lang="en-US" dirty="0">
              <a:solidFill>
                <a:srgbClr val="0A4479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0592DC-6F49-BDD1-5E5B-2A3A313AD6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1504" y="1256268"/>
            <a:ext cx="4512007" cy="3386100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Proactively 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Plan for the </a:t>
            </a:r>
            <a:r>
              <a:rPr lang="en-US" sz="1400" b="1" dirty="0">
                <a:solidFill>
                  <a:schemeClr val="tx1"/>
                </a:solidFill>
                <a:latin typeface="+mn-lt"/>
              </a:rPr>
              <a:t>Future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 - Avoid kicking the can down the road with regrettable substitutions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</a:rPr>
              <a:t>Build a more valued </a:t>
            </a:r>
            <a:r>
              <a:rPr lang="en-US" sz="1400" b="1" dirty="0">
                <a:solidFill>
                  <a:schemeClr val="tx1"/>
                </a:solidFill>
                <a:latin typeface="+mn-lt"/>
              </a:rPr>
              <a:t>safety-focused 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relationship with regulatory agencies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</a:rPr>
              <a:t>Build/rebuild </a:t>
            </a:r>
            <a:r>
              <a:rPr lang="en-US" sz="1400" b="1" dirty="0">
                <a:solidFill>
                  <a:schemeClr val="tx1"/>
                </a:solidFill>
                <a:latin typeface="+mn-lt"/>
              </a:rPr>
              <a:t>Trust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 in all entities of the packaging value chain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  <a:latin typeface="+mn-lt"/>
              </a:rPr>
              <a:t>Align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 vs Entrap value chain partners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  <a:latin typeface="+mn-lt"/>
              </a:rPr>
              <a:t>Collective work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 builds a better shared future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/>
              </a:solidFill>
              <a:latin typeface="+mn-lt"/>
            </a:endParaRPr>
          </a:p>
          <a:p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5875E54-85D1-043C-D51F-BA1C5EEA324E}"/>
              </a:ext>
            </a:extLst>
          </p:cNvPr>
          <p:cNvSpPr/>
          <p:nvPr/>
        </p:nvSpPr>
        <p:spPr>
          <a:xfrm>
            <a:off x="6053656" y="1970821"/>
            <a:ext cx="1501140" cy="14173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649746B-B3A5-F15A-642F-C0EBAEF0495F}"/>
              </a:ext>
            </a:extLst>
          </p:cNvPr>
          <p:cNvSpPr/>
          <p:nvPr/>
        </p:nvSpPr>
        <p:spPr>
          <a:xfrm>
            <a:off x="6293526" y="2271156"/>
            <a:ext cx="1501140" cy="13639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229EB6-65C6-DBE2-2A60-8D53E325CB90}"/>
              </a:ext>
            </a:extLst>
          </p:cNvPr>
          <p:cNvSpPr txBox="1"/>
          <p:nvPr/>
        </p:nvSpPr>
        <p:spPr>
          <a:xfrm>
            <a:off x="6241876" y="2464811"/>
            <a:ext cx="18757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Future-Proofed Packaging Value Chain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4D905BE-A1AF-C02D-62CA-8670E1944DAA}"/>
              </a:ext>
            </a:extLst>
          </p:cNvPr>
          <p:cNvSpPr/>
          <p:nvPr/>
        </p:nvSpPr>
        <p:spPr>
          <a:xfrm>
            <a:off x="5831495" y="1808525"/>
            <a:ext cx="1723301" cy="1634544"/>
          </a:xfrm>
          <a:prstGeom prst="ellipse">
            <a:avLst/>
          </a:prstGeom>
          <a:solidFill>
            <a:srgbClr val="AECC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7D04C2-36AD-BAB2-DB74-D7F1636AED34}"/>
              </a:ext>
            </a:extLst>
          </p:cNvPr>
          <p:cNvSpPr txBox="1"/>
          <p:nvPr/>
        </p:nvSpPr>
        <p:spPr>
          <a:xfrm>
            <a:off x="5866180" y="2271156"/>
            <a:ext cx="1764852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en-US" b="1" dirty="0">
                <a:solidFill>
                  <a:schemeClr val="bg1"/>
                </a:solidFill>
                <a:latin typeface="+mj-lt"/>
                <a:ea typeface="Rubik Light" charset="0"/>
                <a:cs typeface="Rubik Light" charset="0"/>
              </a:rPr>
              <a:t>Future Proof</a:t>
            </a:r>
          </a:p>
          <a:p>
            <a:pPr lvl="1" algn="ctr"/>
            <a:r>
              <a:rPr lang="en-US" b="1" dirty="0">
                <a:solidFill>
                  <a:schemeClr val="bg1"/>
                </a:solidFill>
                <a:latin typeface="+mj-lt"/>
                <a:ea typeface="Rubik Light" charset="0"/>
                <a:cs typeface="Rubik Light" charset="0"/>
              </a:rPr>
              <a:t>Packaging </a:t>
            </a:r>
            <a:br>
              <a:rPr lang="en-US" b="1" dirty="0">
                <a:solidFill>
                  <a:schemeClr val="bg1"/>
                </a:solidFill>
                <a:latin typeface="+mj-lt"/>
                <a:ea typeface="Rubik Light" charset="0"/>
                <a:cs typeface="Rubik Light" charset="0"/>
              </a:rPr>
            </a:br>
            <a:r>
              <a:rPr lang="en-US" dirty="0">
                <a:solidFill>
                  <a:schemeClr val="bg1"/>
                </a:solidFill>
                <a:latin typeface="+mj-lt"/>
                <a:ea typeface="Rubik Light" charset="0"/>
                <a:cs typeface="Rubik Light" charset="0"/>
              </a:rPr>
              <a:t>Value Chain</a:t>
            </a:r>
          </a:p>
          <a:p>
            <a:pPr algn="ctr"/>
            <a:endParaRPr lang="en-US" sz="1200" b="1" dirty="0">
              <a:solidFill>
                <a:schemeClr val="bg1"/>
              </a:solidFill>
            </a:endParaRPr>
          </a:p>
          <a:p>
            <a:pPr algn="ctr"/>
            <a:endParaRPr lang="en-US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7BC05C1-3131-CD44-6DCF-D19494C2E6A8}"/>
              </a:ext>
            </a:extLst>
          </p:cNvPr>
          <p:cNvGrpSpPr/>
          <p:nvPr/>
        </p:nvGrpSpPr>
        <p:grpSpPr>
          <a:xfrm>
            <a:off x="5323892" y="692313"/>
            <a:ext cx="3711742" cy="3541925"/>
            <a:chOff x="4699227" y="544854"/>
            <a:chExt cx="3711742" cy="354192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99D83AF-D48A-5B0F-B3FE-870FF63B62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094" b="95041" l="6215" r="94790">
                          <a14:foregroundMark x1="67294" y1="7219" x2="47960" y2="2699"/>
                          <a14:foregroundMark x1="47960" y1="2699" x2="32957" y2="7910"/>
                          <a14:foregroundMark x1="32957" y1="7910" x2="19397" y2="17263"/>
                          <a14:foregroundMark x1="19397" y1="17263" x2="9918" y2="32392"/>
                          <a14:foregroundMark x1="9918" y1="32392" x2="6466" y2="47332"/>
                          <a14:foregroundMark x1="6466" y1="47332" x2="15631" y2="77841"/>
                          <a14:foregroundMark x1="15631" y1="77841" x2="27244" y2="86692"/>
                          <a14:foregroundMark x1="27244" y1="86692" x2="44444" y2="89956"/>
                          <a14:foregroundMark x1="44444" y1="89956" x2="67671" y2="89705"/>
                          <a14:foregroundMark x1="67671" y1="89705" x2="87382" y2="79159"/>
                          <a14:foregroundMark x1="87382" y1="79159" x2="93158" y2="62461"/>
                          <a14:foregroundMark x1="93158" y1="62461" x2="91463" y2="28123"/>
                          <a14:foregroundMark x1="91463" y1="28123" x2="62272" y2="7219"/>
                          <a14:foregroundMark x1="62272" y1="7219" x2="62272" y2="7219"/>
                          <a14:foregroundMark x1="39987" y1="10295" x2="41808" y2="23792"/>
                          <a14:foregroundMark x1="41808" y1="23792" x2="28500" y2="45261"/>
                          <a14:foregroundMark x1="28500" y1="45261" x2="44256" y2="54677"/>
                          <a14:foregroundMark x1="44256" y1="54677" x2="53672" y2="67671"/>
                          <a14:foregroundMark x1="53672" y1="67671" x2="50408" y2="49843"/>
                          <a14:foregroundMark x1="50408" y1="49843" x2="42812" y2="70119"/>
                          <a14:foregroundMark x1="42812" y1="70119" x2="59699" y2="79096"/>
                          <a14:foregroundMark x1="59699" y1="79096" x2="70119" y2="67232"/>
                          <a14:foregroundMark x1="70119" y1="67232" x2="85938" y2="56874"/>
                          <a14:foregroundMark x1="85938" y1="56874" x2="74890" y2="45449"/>
                          <a14:foregroundMark x1="74890" y1="45449" x2="59573" y2="47395"/>
                          <a14:foregroundMark x1="59573" y1="47395" x2="60389" y2="47646"/>
                          <a14:foregroundMark x1="91525" y1="71940" x2="94790" y2="35970"/>
                          <a14:foregroundMark x1="94790" y1="35970" x2="88826" y2="31513"/>
                          <a14:foregroundMark x1="62649" y1="53421" x2="58255" y2="69052"/>
                          <a14:foregroundMark x1="58255" y1="69052" x2="25047" y2="75016"/>
                          <a14:foregroundMark x1="25047" y1="75016" x2="57313" y2="69994"/>
                          <a14:foregroundMark x1="60389" y1="49969" x2="47583" y2="44319"/>
                          <a14:foregroundMark x1="47583" y1="44319" x2="50094" y2="18707"/>
                          <a14:foregroundMark x1="50094" y1="18707" x2="37351" y2="23854"/>
                          <a14:foregroundMark x1="37351" y1="23854" x2="16321" y2="47646"/>
                          <a14:foregroundMark x1="16321" y1="47646" x2="19335" y2="67859"/>
                          <a14:foregroundMark x1="19335" y1="67859" x2="18016" y2="68864"/>
                          <a14:foregroundMark x1="29944" y1="19146" x2="48023" y2="14375"/>
                          <a14:foregroundMark x1="48023" y1="14375" x2="25110" y2="30697"/>
                          <a14:foregroundMark x1="25110" y1="30697" x2="42185" y2="16949"/>
                          <a14:foregroundMark x1="42185" y1="16949" x2="33019" y2="19523"/>
                          <a14:foregroundMark x1="24545" y1="20716" x2="24545" y2="20716"/>
                          <a14:foregroundMark x1="23038" y1="23415" x2="34589" y2="20716"/>
                          <a14:foregroundMark x1="45763" y1="15317" x2="58443" y2="11864"/>
                          <a14:foregroundMark x1="11048" y1="41117" x2="25110" y2="51726"/>
                          <a14:foregroundMark x1="25110" y1="51726" x2="24168" y2="64595"/>
                          <a14:foregroundMark x1="38795" y1="95794" x2="59134" y2="94790"/>
                          <a14:foregroundMark x1="59134" y1="94790" x2="55367" y2="95041"/>
                          <a14:foregroundMark x1="33773" y1="76522" x2="33396" y2="77338"/>
                          <a14:foregroundMark x1="44570" y1="48023" x2="53233" y2="37476"/>
                          <a14:foregroundMark x1="53233" y1="37476" x2="39987" y2="41682"/>
                          <a14:foregroundMark x1="39987" y1="41682" x2="40364" y2="42687"/>
                          <a14:foregroundMark x1="58067" y1="39548" x2="54614" y2="36472"/>
                          <a14:foregroundMark x1="41117" y1="39548" x2="33898" y2="55053"/>
                          <a14:foregroundMark x1="33898" y1="55053" x2="34212" y2="58820"/>
                          <a14:foregroundMark x1="7596" y1="60389" x2="6215" y2="44633"/>
                          <a14:foregroundMark x1="6215" y1="44633" x2="14626" y2="32015"/>
                          <a14:foregroundMark x1="14626" y1="32015" x2="20716" y2="40364"/>
                          <a14:foregroundMark x1="25738" y1="70370" x2="42185" y2="81984"/>
                          <a14:foregroundMark x1="42185" y1="81984" x2="49969" y2="78468"/>
                          <a14:foregroundMark x1="40741" y1="62272" x2="40364" y2="60389"/>
                          <a14:foregroundMark x1="59573" y1="42687" x2="51538" y2="31890"/>
                          <a14:foregroundMark x1="10295" y1="48839" x2="17640" y2="47269"/>
                          <a14:foregroundMark x1="39548" y1="37288" x2="38041" y2="50596"/>
                          <a14:foregroundMark x1="38041" y1="50596" x2="39171" y2="51538"/>
                          <a14:foregroundMark x1="43817" y1="59573" x2="34965" y2="59573"/>
                          <a14:foregroundMark x1="31890" y1="62272" x2="32266" y2="62649"/>
                          <a14:foregroundMark x1="16447" y1="37665" x2="16824" y2="36472"/>
                          <a14:foregroundMark x1="22599" y1="25738" x2="26868" y2="25298"/>
                          <a14:foregroundMark x1="26868" y1="11111" x2="34589" y2="12241"/>
                          <a14:foregroundMark x1="88073" y1="74639" x2="74765" y2="68173"/>
                          <a14:foregroundMark x1="74765" y1="68173" x2="76146" y2="66541"/>
                          <a14:foregroundMark x1="18770" y1="69240" x2="31764" y2="64156"/>
                          <a14:foregroundMark x1="31764" y1="64156" x2="19523" y2="69240"/>
                          <a14:foregroundMark x1="8788" y1="40364" x2="9918" y2="3954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99227" y="544854"/>
              <a:ext cx="3711742" cy="3541925"/>
            </a:xfrm>
            <a:prstGeom prst="rect">
              <a:avLst/>
            </a:prstGeom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AB4AA72-ECAC-A343-BAD5-4329E2B23971}"/>
                </a:ext>
              </a:extLst>
            </p:cNvPr>
            <p:cNvSpPr/>
            <p:nvPr/>
          </p:nvSpPr>
          <p:spPr>
            <a:xfrm>
              <a:off x="5760027" y="1541368"/>
              <a:ext cx="1562729" cy="1504113"/>
            </a:xfrm>
            <a:prstGeom prst="ellipse">
              <a:avLst/>
            </a:prstGeom>
            <a:solidFill>
              <a:srgbClr val="AEC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C29FDC6-B582-2827-84B9-86DA16E4345F}"/>
                </a:ext>
              </a:extLst>
            </p:cNvPr>
            <p:cNvSpPr txBox="1"/>
            <p:nvPr/>
          </p:nvSpPr>
          <p:spPr>
            <a:xfrm>
              <a:off x="5786476" y="2002363"/>
              <a:ext cx="1509830" cy="10926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1" algn="ctr"/>
              <a:r>
                <a:rPr lang="en-US" sz="1300" b="1" dirty="0">
                  <a:solidFill>
                    <a:schemeClr val="bg1"/>
                  </a:solidFill>
                  <a:latin typeface="+mj-lt"/>
                  <a:ea typeface="Rubik Light" charset="0"/>
                  <a:cs typeface="Rubik Light" charset="0"/>
                </a:rPr>
                <a:t>Future Proof</a:t>
              </a:r>
            </a:p>
            <a:p>
              <a:pPr lvl="1" algn="ctr"/>
              <a:r>
                <a:rPr lang="en-US" sz="1300" b="1" dirty="0">
                  <a:solidFill>
                    <a:schemeClr val="bg1"/>
                  </a:solidFill>
                  <a:latin typeface="+mj-lt"/>
                  <a:ea typeface="Rubik Light" charset="0"/>
                  <a:cs typeface="Rubik Light" charset="0"/>
                </a:rPr>
                <a:t>Packaging </a:t>
              </a:r>
              <a:br>
                <a:rPr lang="en-US" sz="1300" b="1" dirty="0">
                  <a:solidFill>
                    <a:schemeClr val="bg1"/>
                  </a:solidFill>
                  <a:latin typeface="+mj-lt"/>
                  <a:ea typeface="Rubik Light" charset="0"/>
                  <a:cs typeface="Rubik Light" charset="0"/>
                </a:rPr>
              </a:br>
              <a:r>
                <a:rPr lang="en-US" sz="1300" b="1" dirty="0">
                  <a:solidFill>
                    <a:schemeClr val="bg1"/>
                  </a:solidFill>
                  <a:latin typeface="+mj-lt"/>
                  <a:ea typeface="Rubik Light" charset="0"/>
                  <a:cs typeface="Rubik Light" charset="0"/>
                </a:rPr>
                <a:t>Value Chain</a:t>
              </a:r>
            </a:p>
            <a:p>
              <a:pPr algn="ctr"/>
              <a:endParaRPr lang="en-US" sz="1300" b="1" dirty="0">
                <a:solidFill>
                  <a:schemeClr val="bg1"/>
                </a:solidFill>
              </a:endParaRPr>
            </a:p>
            <a:p>
              <a:pPr algn="ctr"/>
              <a:endParaRPr lang="en-US" sz="13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47935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>
                <a16:creationId xmlns:a16="http://schemas.microsoft.com/office/drawing/2014/main" id="{2A6646B4-7822-68BD-F7C8-B721D19040F1}"/>
              </a:ext>
            </a:extLst>
          </p:cNvPr>
          <p:cNvSpPr txBox="1"/>
          <p:nvPr/>
        </p:nvSpPr>
        <p:spPr>
          <a:xfrm>
            <a:off x="1089776" y="1421038"/>
            <a:ext cx="2468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b="1" dirty="0">
                <a:solidFill>
                  <a:srgbClr val="55A932"/>
                </a:solidFill>
                <a:latin typeface="+mj-lt"/>
                <a:ea typeface="Rubik Light" charset="0"/>
                <a:cs typeface="Rubik Light" charset="0"/>
              </a:rPr>
              <a:t>Adjust to Reward Significance in Relationships</a:t>
            </a:r>
          </a:p>
          <a:p>
            <a:pPr algn="ctr"/>
            <a:endParaRPr lang="en-US" sz="1200" b="1" dirty="0">
              <a:solidFill>
                <a:srgbClr val="55A932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6C66B56-D550-B427-B5C5-3A02EC651A42}"/>
              </a:ext>
            </a:extLst>
          </p:cNvPr>
          <p:cNvSpPr txBox="1"/>
          <p:nvPr/>
        </p:nvSpPr>
        <p:spPr>
          <a:xfrm>
            <a:off x="6847425" y="2787141"/>
            <a:ext cx="1806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1400" b="1" dirty="0">
                <a:solidFill>
                  <a:srgbClr val="AECC45"/>
                </a:solidFill>
                <a:latin typeface="+mj-lt"/>
                <a:ea typeface="Rubik Light" charset="0"/>
                <a:cs typeface="Rubik Light" charset="0"/>
              </a:rPr>
              <a:t>Share Work</a:t>
            </a:r>
          </a:p>
          <a:p>
            <a:pPr algn="ctr"/>
            <a:endParaRPr lang="en-US" b="1" dirty="0">
              <a:solidFill>
                <a:srgbClr val="AECC45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385A9DD-60FC-3F03-A5A5-BF73856FC29F}"/>
              </a:ext>
            </a:extLst>
          </p:cNvPr>
          <p:cNvSpPr txBox="1"/>
          <p:nvPr/>
        </p:nvSpPr>
        <p:spPr>
          <a:xfrm>
            <a:off x="1089776" y="2928785"/>
            <a:ext cx="2468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1400" b="1" dirty="0">
                <a:solidFill>
                  <a:srgbClr val="00ABE6"/>
                </a:solidFill>
                <a:latin typeface="+mj-lt"/>
                <a:ea typeface="Rubik Light" charset="0"/>
                <a:cs typeface="Rubik Light" charset="0"/>
              </a:rPr>
              <a:t>Manage Knowledge</a:t>
            </a:r>
          </a:p>
          <a:p>
            <a:pPr algn="ctr"/>
            <a:endParaRPr lang="en-US" b="1" dirty="0">
              <a:solidFill>
                <a:srgbClr val="00ABE6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00A3743-52C2-933F-BBAB-A28EF6E86842}"/>
              </a:ext>
            </a:extLst>
          </p:cNvPr>
          <p:cNvSpPr txBox="1"/>
          <p:nvPr/>
        </p:nvSpPr>
        <p:spPr>
          <a:xfrm>
            <a:off x="6746700" y="1206494"/>
            <a:ext cx="20592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Rubik Light" charset="0"/>
                <a:cs typeface="Rubik Light" charset="0"/>
              </a:rPr>
              <a:t>Inspire From </a:t>
            </a:r>
            <a:b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Rubik Light" charset="0"/>
                <a:cs typeface="Rubik Light" charset="0"/>
              </a:rPr>
            </a:b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Rubik Light" charset="0"/>
                <a:cs typeface="Rubik Light" charset="0"/>
              </a:rPr>
              <a:t>The Top</a:t>
            </a:r>
          </a:p>
          <a:p>
            <a:pPr algn="ctr"/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1074D1B-8BCF-E740-984D-A74C0408145B}"/>
              </a:ext>
            </a:extLst>
          </p:cNvPr>
          <p:cNvSpPr txBox="1">
            <a:spLocks/>
          </p:cNvSpPr>
          <p:nvPr/>
        </p:nvSpPr>
        <p:spPr>
          <a:xfrm>
            <a:off x="424938" y="199903"/>
            <a:ext cx="7979700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4079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0A407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>
                <a:solidFill>
                  <a:srgbClr val="0A4479"/>
                </a:solidFill>
                <a:latin typeface="+mj-lt"/>
              </a:rPr>
              <a:t>A </a:t>
            </a:r>
            <a:r>
              <a:rPr lang="en-US" sz="2400" i="1" dirty="0">
                <a:solidFill>
                  <a:srgbClr val="0A4479"/>
                </a:solidFill>
                <a:latin typeface="+mj-lt"/>
              </a:rPr>
              <a:t>Future Proof </a:t>
            </a:r>
            <a:r>
              <a:rPr lang="en-US" sz="2400" dirty="0">
                <a:solidFill>
                  <a:srgbClr val="0A4479"/>
                </a:solidFill>
                <a:latin typeface="+mj-lt"/>
              </a:rPr>
              <a:t>Packaging Approach </a:t>
            </a:r>
            <a:r>
              <a:rPr lang="en-US" sz="2400" b="0" dirty="0">
                <a:solidFill>
                  <a:srgbClr val="0A4479"/>
                </a:solidFill>
                <a:latin typeface="+mj-lt"/>
              </a:rPr>
              <a:t>4 Key Elements</a:t>
            </a:r>
            <a:br>
              <a:rPr lang="en-US" sz="2400" dirty="0">
                <a:solidFill>
                  <a:srgbClr val="0A4479"/>
                </a:solidFill>
                <a:latin typeface="+mj-lt"/>
              </a:rPr>
            </a:br>
            <a:endParaRPr lang="en-US" sz="2400" dirty="0">
              <a:solidFill>
                <a:srgbClr val="0A4479"/>
              </a:solidFill>
            </a:endParaRPr>
          </a:p>
        </p:txBody>
      </p:sp>
      <p:grpSp>
        <p:nvGrpSpPr>
          <p:cNvPr id="13" name="Группа 1">
            <a:extLst>
              <a:ext uri="{FF2B5EF4-FFF2-40B4-BE49-F238E27FC236}">
                <a16:creationId xmlns:a16="http://schemas.microsoft.com/office/drawing/2014/main" id="{28672933-0E66-998C-7842-EAACACBD621D}"/>
              </a:ext>
            </a:extLst>
          </p:cNvPr>
          <p:cNvGrpSpPr/>
          <p:nvPr/>
        </p:nvGrpSpPr>
        <p:grpSpPr>
          <a:xfrm>
            <a:off x="3409629" y="840363"/>
            <a:ext cx="3135904" cy="3215361"/>
            <a:chOff x="4730056" y="2530346"/>
            <a:chExt cx="2426378" cy="2487858"/>
          </a:xfrm>
          <a:solidFill>
            <a:schemeClr val="bg2">
              <a:lumMod val="10000"/>
            </a:schemeClr>
          </a:solidFill>
        </p:grpSpPr>
        <p:sp>
          <p:nvSpPr>
            <p:cNvPr id="14" name="Полилиния 2">
              <a:extLst>
                <a:ext uri="{FF2B5EF4-FFF2-40B4-BE49-F238E27FC236}">
                  <a16:creationId xmlns:a16="http://schemas.microsoft.com/office/drawing/2014/main" id="{D1B6A665-96D2-3B89-11E9-A14444E4FC37}"/>
                </a:ext>
              </a:extLst>
            </p:cNvPr>
            <p:cNvSpPr/>
            <p:nvPr/>
          </p:nvSpPr>
          <p:spPr>
            <a:xfrm>
              <a:off x="5717419" y="2728639"/>
              <a:ext cx="451647" cy="1042429"/>
            </a:xfrm>
            <a:custGeom>
              <a:avLst/>
              <a:gdLst>
                <a:gd name="connsiteX0" fmla="*/ 225825 w 451648"/>
                <a:gd name="connsiteY0" fmla="*/ 0 h 1042429"/>
                <a:gd name="connsiteX1" fmla="*/ 240910 w 451648"/>
                <a:gd name="connsiteY1" fmla="*/ 12447 h 1042429"/>
                <a:gd name="connsiteX2" fmla="*/ 451648 w 451648"/>
                <a:gd name="connsiteY2" fmla="*/ 521214 h 1042429"/>
                <a:gd name="connsiteX3" fmla="*/ 240910 w 451648"/>
                <a:gd name="connsiteY3" fmla="*/ 1029982 h 1042429"/>
                <a:gd name="connsiteX4" fmla="*/ 225825 w 451648"/>
                <a:gd name="connsiteY4" fmla="*/ 1042429 h 1042429"/>
                <a:gd name="connsiteX5" fmla="*/ 210739 w 451648"/>
                <a:gd name="connsiteY5" fmla="*/ 1029982 h 1042429"/>
                <a:gd name="connsiteX6" fmla="*/ 0 w 451648"/>
                <a:gd name="connsiteY6" fmla="*/ 521214 h 1042429"/>
                <a:gd name="connsiteX7" fmla="*/ 210739 w 451648"/>
                <a:gd name="connsiteY7" fmla="*/ 12447 h 1042429"/>
                <a:gd name="connsiteX8" fmla="*/ 225825 w 451648"/>
                <a:gd name="connsiteY8" fmla="*/ 0 h 1042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1648" h="1042429">
                  <a:moveTo>
                    <a:pt x="225825" y="0"/>
                  </a:moveTo>
                  <a:lnTo>
                    <a:pt x="240910" y="12447"/>
                  </a:lnTo>
                  <a:cubicBezTo>
                    <a:pt x="371115" y="142652"/>
                    <a:pt x="451648" y="322528"/>
                    <a:pt x="451648" y="521214"/>
                  </a:cubicBezTo>
                  <a:cubicBezTo>
                    <a:pt x="451648" y="719900"/>
                    <a:pt x="371115" y="899777"/>
                    <a:pt x="240910" y="1029982"/>
                  </a:cubicBezTo>
                  <a:lnTo>
                    <a:pt x="225825" y="1042429"/>
                  </a:lnTo>
                  <a:lnTo>
                    <a:pt x="210739" y="1029982"/>
                  </a:lnTo>
                  <a:cubicBezTo>
                    <a:pt x="80534" y="899777"/>
                    <a:pt x="0" y="719900"/>
                    <a:pt x="0" y="521214"/>
                  </a:cubicBezTo>
                  <a:cubicBezTo>
                    <a:pt x="0" y="322528"/>
                    <a:pt x="80534" y="142652"/>
                    <a:pt x="210739" y="12447"/>
                  </a:cubicBezTo>
                  <a:lnTo>
                    <a:pt x="225825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15" name="Полилиния 3">
              <a:extLst>
                <a:ext uri="{FF2B5EF4-FFF2-40B4-BE49-F238E27FC236}">
                  <a16:creationId xmlns:a16="http://schemas.microsoft.com/office/drawing/2014/main" id="{BF0053C0-6247-58A6-E2D4-A47C42060989}"/>
                </a:ext>
              </a:extLst>
            </p:cNvPr>
            <p:cNvSpPr/>
            <p:nvPr/>
          </p:nvSpPr>
          <p:spPr>
            <a:xfrm>
              <a:off x="5717419" y="3777485"/>
              <a:ext cx="451647" cy="1042429"/>
            </a:xfrm>
            <a:custGeom>
              <a:avLst/>
              <a:gdLst>
                <a:gd name="connsiteX0" fmla="*/ 225825 w 451648"/>
                <a:gd name="connsiteY0" fmla="*/ 0 h 1042429"/>
                <a:gd name="connsiteX1" fmla="*/ 240910 w 451648"/>
                <a:gd name="connsiteY1" fmla="*/ 12447 h 1042429"/>
                <a:gd name="connsiteX2" fmla="*/ 451648 w 451648"/>
                <a:gd name="connsiteY2" fmla="*/ 521214 h 1042429"/>
                <a:gd name="connsiteX3" fmla="*/ 240910 w 451648"/>
                <a:gd name="connsiteY3" fmla="*/ 1029982 h 1042429"/>
                <a:gd name="connsiteX4" fmla="*/ 225825 w 451648"/>
                <a:gd name="connsiteY4" fmla="*/ 1042429 h 1042429"/>
                <a:gd name="connsiteX5" fmla="*/ 210739 w 451648"/>
                <a:gd name="connsiteY5" fmla="*/ 1029982 h 1042429"/>
                <a:gd name="connsiteX6" fmla="*/ 0 w 451648"/>
                <a:gd name="connsiteY6" fmla="*/ 521214 h 1042429"/>
                <a:gd name="connsiteX7" fmla="*/ 210739 w 451648"/>
                <a:gd name="connsiteY7" fmla="*/ 12447 h 1042429"/>
                <a:gd name="connsiteX8" fmla="*/ 225825 w 451648"/>
                <a:gd name="connsiteY8" fmla="*/ 0 h 1042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1648" h="1042429">
                  <a:moveTo>
                    <a:pt x="225825" y="0"/>
                  </a:moveTo>
                  <a:lnTo>
                    <a:pt x="240910" y="12447"/>
                  </a:lnTo>
                  <a:cubicBezTo>
                    <a:pt x="371115" y="142652"/>
                    <a:pt x="451648" y="322528"/>
                    <a:pt x="451648" y="521214"/>
                  </a:cubicBezTo>
                  <a:cubicBezTo>
                    <a:pt x="451648" y="719900"/>
                    <a:pt x="371115" y="899777"/>
                    <a:pt x="240910" y="1029982"/>
                  </a:cubicBezTo>
                  <a:lnTo>
                    <a:pt x="225825" y="1042429"/>
                  </a:lnTo>
                  <a:lnTo>
                    <a:pt x="210739" y="1029982"/>
                  </a:lnTo>
                  <a:cubicBezTo>
                    <a:pt x="80534" y="899777"/>
                    <a:pt x="0" y="719900"/>
                    <a:pt x="0" y="521214"/>
                  </a:cubicBezTo>
                  <a:cubicBezTo>
                    <a:pt x="0" y="322528"/>
                    <a:pt x="80534" y="142652"/>
                    <a:pt x="210739" y="12447"/>
                  </a:cubicBezTo>
                  <a:lnTo>
                    <a:pt x="225825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16" name="Полилиния 4">
              <a:extLst>
                <a:ext uri="{FF2B5EF4-FFF2-40B4-BE49-F238E27FC236}">
                  <a16:creationId xmlns:a16="http://schemas.microsoft.com/office/drawing/2014/main" id="{5EB67FD2-6BA1-708E-7C97-48FAD7C655BC}"/>
                </a:ext>
              </a:extLst>
            </p:cNvPr>
            <p:cNvSpPr/>
            <p:nvPr/>
          </p:nvSpPr>
          <p:spPr>
            <a:xfrm>
              <a:off x="4959770" y="3579192"/>
              <a:ext cx="979586" cy="390166"/>
            </a:xfrm>
            <a:custGeom>
              <a:avLst/>
              <a:gdLst>
                <a:gd name="connsiteX0" fmla="*/ 489792 w 979586"/>
                <a:gd name="connsiteY0" fmla="*/ 0 h 390166"/>
                <a:gd name="connsiteX1" fmla="*/ 892075 w 979586"/>
                <a:gd name="connsiteY1" fmla="*/ 122880 h 390166"/>
                <a:gd name="connsiteX2" fmla="*/ 979586 w 979586"/>
                <a:gd name="connsiteY2" fmla="*/ 195084 h 390166"/>
                <a:gd name="connsiteX3" fmla="*/ 892075 w 979586"/>
                <a:gd name="connsiteY3" fmla="*/ 267286 h 390166"/>
                <a:gd name="connsiteX4" fmla="*/ 489792 w 979586"/>
                <a:gd name="connsiteY4" fmla="*/ 390166 h 390166"/>
                <a:gd name="connsiteX5" fmla="*/ 87509 w 979586"/>
                <a:gd name="connsiteY5" fmla="*/ 267286 h 390166"/>
                <a:gd name="connsiteX6" fmla="*/ 0 w 979586"/>
                <a:gd name="connsiteY6" fmla="*/ 195084 h 390166"/>
                <a:gd name="connsiteX7" fmla="*/ 87509 w 979586"/>
                <a:gd name="connsiteY7" fmla="*/ 122880 h 390166"/>
                <a:gd name="connsiteX8" fmla="*/ 489792 w 979586"/>
                <a:gd name="connsiteY8" fmla="*/ 0 h 390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9586" h="390166">
                  <a:moveTo>
                    <a:pt x="489792" y="0"/>
                  </a:moveTo>
                  <a:cubicBezTo>
                    <a:pt x="638806" y="0"/>
                    <a:pt x="777241" y="45300"/>
                    <a:pt x="892075" y="122880"/>
                  </a:cubicBezTo>
                  <a:lnTo>
                    <a:pt x="979586" y="195084"/>
                  </a:lnTo>
                  <a:lnTo>
                    <a:pt x="892075" y="267286"/>
                  </a:lnTo>
                  <a:cubicBezTo>
                    <a:pt x="777241" y="344866"/>
                    <a:pt x="638806" y="390166"/>
                    <a:pt x="489792" y="390166"/>
                  </a:cubicBezTo>
                  <a:cubicBezTo>
                    <a:pt x="340778" y="390166"/>
                    <a:pt x="202344" y="344866"/>
                    <a:pt x="87509" y="267286"/>
                  </a:cubicBezTo>
                  <a:lnTo>
                    <a:pt x="0" y="195084"/>
                  </a:lnTo>
                  <a:lnTo>
                    <a:pt x="87509" y="122880"/>
                  </a:lnTo>
                  <a:cubicBezTo>
                    <a:pt x="202344" y="45300"/>
                    <a:pt x="340778" y="0"/>
                    <a:pt x="489792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17" name="Полилиния 5">
              <a:extLst>
                <a:ext uri="{FF2B5EF4-FFF2-40B4-BE49-F238E27FC236}">
                  <a16:creationId xmlns:a16="http://schemas.microsoft.com/office/drawing/2014/main" id="{2786F614-6490-BDB1-9B2F-6E8F87BB8BA9}"/>
                </a:ext>
              </a:extLst>
            </p:cNvPr>
            <p:cNvSpPr/>
            <p:nvPr/>
          </p:nvSpPr>
          <p:spPr>
            <a:xfrm>
              <a:off x="4730056" y="2530346"/>
              <a:ext cx="1213188" cy="1243930"/>
            </a:xfrm>
            <a:custGeom>
              <a:avLst/>
              <a:gdLst>
                <a:gd name="connsiteX0" fmla="*/ 719506 w 1213189"/>
                <a:gd name="connsiteY0" fmla="*/ 0 h 1243930"/>
                <a:gd name="connsiteX1" fmla="*/ 1121789 w 1213189"/>
                <a:gd name="connsiteY1" fmla="*/ 122880 h 1243930"/>
                <a:gd name="connsiteX2" fmla="*/ 1213189 w 1213189"/>
                <a:gd name="connsiteY2" fmla="*/ 198292 h 1243930"/>
                <a:gd name="connsiteX3" fmla="*/ 1198103 w 1213189"/>
                <a:gd name="connsiteY3" fmla="*/ 210739 h 1243930"/>
                <a:gd name="connsiteX4" fmla="*/ 987364 w 1213189"/>
                <a:gd name="connsiteY4" fmla="*/ 719506 h 1243930"/>
                <a:gd name="connsiteX5" fmla="*/ 1198103 w 1213189"/>
                <a:gd name="connsiteY5" fmla="*/ 1228274 h 1243930"/>
                <a:gd name="connsiteX6" fmla="*/ 1213189 w 1213189"/>
                <a:gd name="connsiteY6" fmla="*/ 1240721 h 1243930"/>
                <a:gd name="connsiteX7" fmla="*/ 1209300 w 1213189"/>
                <a:gd name="connsiteY7" fmla="*/ 1243930 h 1243930"/>
                <a:gd name="connsiteX8" fmla="*/ 1121789 w 1213189"/>
                <a:gd name="connsiteY8" fmla="*/ 1171726 h 1243930"/>
                <a:gd name="connsiteX9" fmla="*/ 719506 w 1213189"/>
                <a:gd name="connsiteY9" fmla="*/ 1048846 h 1243930"/>
                <a:gd name="connsiteX10" fmla="*/ 317223 w 1213189"/>
                <a:gd name="connsiteY10" fmla="*/ 1171726 h 1243930"/>
                <a:gd name="connsiteX11" fmla="*/ 229714 w 1213189"/>
                <a:gd name="connsiteY11" fmla="*/ 1243930 h 1243930"/>
                <a:gd name="connsiteX12" fmla="*/ 210739 w 1213189"/>
                <a:gd name="connsiteY12" fmla="*/ 1228274 h 1243930"/>
                <a:gd name="connsiteX13" fmla="*/ 0 w 1213189"/>
                <a:gd name="connsiteY13" fmla="*/ 719506 h 1243930"/>
                <a:gd name="connsiteX14" fmla="*/ 719506 w 1213189"/>
                <a:gd name="connsiteY14" fmla="*/ 0 h 124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3189" h="1243930">
                  <a:moveTo>
                    <a:pt x="719506" y="0"/>
                  </a:moveTo>
                  <a:cubicBezTo>
                    <a:pt x="868520" y="0"/>
                    <a:pt x="1006955" y="45300"/>
                    <a:pt x="1121789" y="122880"/>
                  </a:cubicBezTo>
                  <a:lnTo>
                    <a:pt x="1213189" y="198292"/>
                  </a:lnTo>
                  <a:lnTo>
                    <a:pt x="1198103" y="210739"/>
                  </a:lnTo>
                  <a:cubicBezTo>
                    <a:pt x="1067898" y="340944"/>
                    <a:pt x="987364" y="520820"/>
                    <a:pt x="987364" y="719506"/>
                  </a:cubicBezTo>
                  <a:cubicBezTo>
                    <a:pt x="987364" y="918192"/>
                    <a:pt x="1067898" y="1098069"/>
                    <a:pt x="1198103" y="1228274"/>
                  </a:cubicBezTo>
                  <a:lnTo>
                    <a:pt x="1213189" y="1240721"/>
                  </a:lnTo>
                  <a:lnTo>
                    <a:pt x="1209300" y="1243930"/>
                  </a:lnTo>
                  <a:lnTo>
                    <a:pt x="1121789" y="1171726"/>
                  </a:lnTo>
                  <a:cubicBezTo>
                    <a:pt x="1006955" y="1094146"/>
                    <a:pt x="868520" y="1048846"/>
                    <a:pt x="719506" y="1048846"/>
                  </a:cubicBezTo>
                  <a:cubicBezTo>
                    <a:pt x="570492" y="1048846"/>
                    <a:pt x="432058" y="1094146"/>
                    <a:pt x="317223" y="1171726"/>
                  </a:cubicBezTo>
                  <a:lnTo>
                    <a:pt x="229714" y="1243930"/>
                  </a:lnTo>
                  <a:lnTo>
                    <a:pt x="210739" y="1228274"/>
                  </a:lnTo>
                  <a:cubicBezTo>
                    <a:pt x="80534" y="1098069"/>
                    <a:pt x="0" y="918192"/>
                    <a:pt x="0" y="719506"/>
                  </a:cubicBezTo>
                  <a:cubicBezTo>
                    <a:pt x="0" y="322134"/>
                    <a:pt x="322134" y="0"/>
                    <a:pt x="719506" y="0"/>
                  </a:cubicBezTo>
                  <a:close/>
                </a:path>
              </a:pathLst>
            </a:custGeom>
            <a:solidFill>
              <a:srgbClr val="55A93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18" name="Полилиния 6">
              <a:extLst>
                <a:ext uri="{FF2B5EF4-FFF2-40B4-BE49-F238E27FC236}">
                  <a16:creationId xmlns:a16="http://schemas.microsoft.com/office/drawing/2014/main" id="{85AD7E13-5103-8903-005F-A4600D9ED466}"/>
                </a:ext>
              </a:extLst>
            </p:cNvPr>
            <p:cNvSpPr/>
            <p:nvPr/>
          </p:nvSpPr>
          <p:spPr>
            <a:xfrm>
              <a:off x="4730056" y="3774276"/>
              <a:ext cx="1213188" cy="1243928"/>
            </a:xfrm>
            <a:custGeom>
              <a:avLst/>
              <a:gdLst>
                <a:gd name="connsiteX0" fmla="*/ 229714 w 1213189"/>
                <a:gd name="connsiteY0" fmla="*/ 0 h 1243928"/>
                <a:gd name="connsiteX1" fmla="*/ 317223 w 1213189"/>
                <a:gd name="connsiteY1" fmla="*/ 72202 h 1243928"/>
                <a:gd name="connsiteX2" fmla="*/ 719506 w 1213189"/>
                <a:gd name="connsiteY2" fmla="*/ 195082 h 1243928"/>
                <a:gd name="connsiteX3" fmla="*/ 1121789 w 1213189"/>
                <a:gd name="connsiteY3" fmla="*/ 72202 h 1243928"/>
                <a:gd name="connsiteX4" fmla="*/ 1209300 w 1213189"/>
                <a:gd name="connsiteY4" fmla="*/ 0 h 1243928"/>
                <a:gd name="connsiteX5" fmla="*/ 1213189 w 1213189"/>
                <a:gd name="connsiteY5" fmla="*/ 3208 h 1243928"/>
                <a:gd name="connsiteX6" fmla="*/ 1198103 w 1213189"/>
                <a:gd name="connsiteY6" fmla="*/ 15655 h 1243928"/>
                <a:gd name="connsiteX7" fmla="*/ 987364 w 1213189"/>
                <a:gd name="connsiteY7" fmla="*/ 524422 h 1243928"/>
                <a:gd name="connsiteX8" fmla="*/ 1198103 w 1213189"/>
                <a:gd name="connsiteY8" fmla="*/ 1033190 h 1243928"/>
                <a:gd name="connsiteX9" fmla="*/ 1213189 w 1213189"/>
                <a:gd name="connsiteY9" fmla="*/ 1045637 h 1243928"/>
                <a:gd name="connsiteX10" fmla="*/ 1121789 w 1213189"/>
                <a:gd name="connsiteY10" fmla="*/ 1121048 h 1243928"/>
                <a:gd name="connsiteX11" fmla="*/ 719506 w 1213189"/>
                <a:gd name="connsiteY11" fmla="*/ 1243928 h 1243928"/>
                <a:gd name="connsiteX12" fmla="*/ 0 w 1213189"/>
                <a:gd name="connsiteY12" fmla="*/ 524422 h 1243928"/>
                <a:gd name="connsiteX13" fmla="*/ 210739 w 1213189"/>
                <a:gd name="connsiteY13" fmla="*/ 15655 h 1243928"/>
                <a:gd name="connsiteX14" fmla="*/ 229714 w 1213189"/>
                <a:gd name="connsiteY14" fmla="*/ 0 h 1243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3189" h="1243928">
                  <a:moveTo>
                    <a:pt x="229714" y="0"/>
                  </a:moveTo>
                  <a:lnTo>
                    <a:pt x="317223" y="72202"/>
                  </a:lnTo>
                  <a:cubicBezTo>
                    <a:pt x="432058" y="149782"/>
                    <a:pt x="570492" y="195082"/>
                    <a:pt x="719506" y="195082"/>
                  </a:cubicBezTo>
                  <a:cubicBezTo>
                    <a:pt x="868520" y="195082"/>
                    <a:pt x="1006955" y="149782"/>
                    <a:pt x="1121789" y="72202"/>
                  </a:cubicBezTo>
                  <a:lnTo>
                    <a:pt x="1209300" y="0"/>
                  </a:lnTo>
                  <a:lnTo>
                    <a:pt x="1213189" y="3208"/>
                  </a:lnTo>
                  <a:lnTo>
                    <a:pt x="1198103" y="15655"/>
                  </a:lnTo>
                  <a:cubicBezTo>
                    <a:pt x="1067898" y="145860"/>
                    <a:pt x="987364" y="325736"/>
                    <a:pt x="987364" y="524422"/>
                  </a:cubicBezTo>
                  <a:cubicBezTo>
                    <a:pt x="987364" y="723108"/>
                    <a:pt x="1067898" y="902985"/>
                    <a:pt x="1198103" y="1033190"/>
                  </a:cubicBezTo>
                  <a:lnTo>
                    <a:pt x="1213189" y="1045637"/>
                  </a:lnTo>
                  <a:lnTo>
                    <a:pt x="1121789" y="1121048"/>
                  </a:lnTo>
                  <a:cubicBezTo>
                    <a:pt x="1006955" y="1198628"/>
                    <a:pt x="868520" y="1243928"/>
                    <a:pt x="719506" y="1243928"/>
                  </a:cubicBezTo>
                  <a:cubicBezTo>
                    <a:pt x="322134" y="1243928"/>
                    <a:pt x="0" y="921794"/>
                    <a:pt x="0" y="524422"/>
                  </a:cubicBezTo>
                  <a:cubicBezTo>
                    <a:pt x="0" y="325736"/>
                    <a:pt x="80534" y="145860"/>
                    <a:pt x="210739" y="15655"/>
                  </a:cubicBezTo>
                  <a:lnTo>
                    <a:pt x="2297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19" name="Полилиния 7">
              <a:extLst>
                <a:ext uri="{FF2B5EF4-FFF2-40B4-BE49-F238E27FC236}">
                  <a16:creationId xmlns:a16="http://schemas.microsoft.com/office/drawing/2014/main" id="{1A6E6315-4D97-69C5-58F4-DBD760A2887B}"/>
                </a:ext>
              </a:extLst>
            </p:cNvPr>
            <p:cNvSpPr/>
            <p:nvPr/>
          </p:nvSpPr>
          <p:spPr>
            <a:xfrm>
              <a:off x="5947134" y="3579192"/>
              <a:ext cx="979586" cy="390166"/>
            </a:xfrm>
            <a:custGeom>
              <a:avLst/>
              <a:gdLst>
                <a:gd name="connsiteX0" fmla="*/ 489792 w 979586"/>
                <a:gd name="connsiteY0" fmla="*/ 0 h 390166"/>
                <a:gd name="connsiteX1" fmla="*/ 892075 w 979586"/>
                <a:gd name="connsiteY1" fmla="*/ 122880 h 390166"/>
                <a:gd name="connsiteX2" fmla="*/ 979586 w 979586"/>
                <a:gd name="connsiteY2" fmla="*/ 195084 h 390166"/>
                <a:gd name="connsiteX3" fmla="*/ 892075 w 979586"/>
                <a:gd name="connsiteY3" fmla="*/ 267286 h 390166"/>
                <a:gd name="connsiteX4" fmla="*/ 489792 w 979586"/>
                <a:gd name="connsiteY4" fmla="*/ 390166 h 390166"/>
                <a:gd name="connsiteX5" fmla="*/ 87509 w 979586"/>
                <a:gd name="connsiteY5" fmla="*/ 267286 h 390166"/>
                <a:gd name="connsiteX6" fmla="*/ 0 w 979586"/>
                <a:gd name="connsiteY6" fmla="*/ 195084 h 390166"/>
                <a:gd name="connsiteX7" fmla="*/ 87509 w 979586"/>
                <a:gd name="connsiteY7" fmla="*/ 122880 h 390166"/>
                <a:gd name="connsiteX8" fmla="*/ 489792 w 979586"/>
                <a:gd name="connsiteY8" fmla="*/ 0 h 390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9586" h="390166">
                  <a:moveTo>
                    <a:pt x="489792" y="0"/>
                  </a:moveTo>
                  <a:cubicBezTo>
                    <a:pt x="638807" y="0"/>
                    <a:pt x="777241" y="45300"/>
                    <a:pt x="892075" y="122880"/>
                  </a:cubicBezTo>
                  <a:lnTo>
                    <a:pt x="979586" y="195084"/>
                  </a:lnTo>
                  <a:lnTo>
                    <a:pt x="892075" y="267286"/>
                  </a:lnTo>
                  <a:cubicBezTo>
                    <a:pt x="777241" y="344866"/>
                    <a:pt x="638807" y="390166"/>
                    <a:pt x="489792" y="390166"/>
                  </a:cubicBezTo>
                  <a:cubicBezTo>
                    <a:pt x="340778" y="390166"/>
                    <a:pt x="202344" y="344866"/>
                    <a:pt x="87509" y="267286"/>
                  </a:cubicBezTo>
                  <a:lnTo>
                    <a:pt x="0" y="195084"/>
                  </a:lnTo>
                  <a:lnTo>
                    <a:pt x="87509" y="122880"/>
                  </a:lnTo>
                  <a:cubicBezTo>
                    <a:pt x="202344" y="45300"/>
                    <a:pt x="340778" y="0"/>
                    <a:pt x="489792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32" name="Полилиния 8">
              <a:extLst>
                <a:ext uri="{FF2B5EF4-FFF2-40B4-BE49-F238E27FC236}">
                  <a16:creationId xmlns:a16="http://schemas.microsoft.com/office/drawing/2014/main" id="{E4FDE03B-D80E-3388-2830-8E9CDD0DDE54}"/>
                </a:ext>
              </a:extLst>
            </p:cNvPr>
            <p:cNvSpPr/>
            <p:nvPr/>
          </p:nvSpPr>
          <p:spPr>
            <a:xfrm>
              <a:off x="5943245" y="2530346"/>
              <a:ext cx="1213187" cy="1243930"/>
            </a:xfrm>
            <a:custGeom>
              <a:avLst/>
              <a:gdLst>
                <a:gd name="connsiteX0" fmla="*/ 493681 w 1213187"/>
                <a:gd name="connsiteY0" fmla="*/ 0 h 1243930"/>
                <a:gd name="connsiteX1" fmla="*/ 1213187 w 1213187"/>
                <a:gd name="connsiteY1" fmla="*/ 719506 h 1243930"/>
                <a:gd name="connsiteX2" fmla="*/ 1002449 w 1213187"/>
                <a:gd name="connsiteY2" fmla="*/ 1228274 h 1243930"/>
                <a:gd name="connsiteX3" fmla="*/ 983475 w 1213187"/>
                <a:gd name="connsiteY3" fmla="*/ 1243930 h 1243930"/>
                <a:gd name="connsiteX4" fmla="*/ 895964 w 1213187"/>
                <a:gd name="connsiteY4" fmla="*/ 1171726 h 1243930"/>
                <a:gd name="connsiteX5" fmla="*/ 493681 w 1213187"/>
                <a:gd name="connsiteY5" fmla="*/ 1048846 h 1243930"/>
                <a:gd name="connsiteX6" fmla="*/ 91398 w 1213187"/>
                <a:gd name="connsiteY6" fmla="*/ 1171726 h 1243930"/>
                <a:gd name="connsiteX7" fmla="*/ 3889 w 1213187"/>
                <a:gd name="connsiteY7" fmla="*/ 1243930 h 1243930"/>
                <a:gd name="connsiteX8" fmla="*/ 0 w 1213187"/>
                <a:gd name="connsiteY8" fmla="*/ 1240721 h 1243930"/>
                <a:gd name="connsiteX9" fmla="*/ 15085 w 1213187"/>
                <a:gd name="connsiteY9" fmla="*/ 1228274 h 1243930"/>
                <a:gd name="connsiteX10" fmla="*/ 225823 w 1213187"/>
                <a:gd name="connsiteY10" fmla="*/ 719506 h 1243930"/>
                <a:gd name="connsiteX11" fmla="*/ 15085 w 1213187"/>
                <a:gd name="connsiteY11" fmla="*/ 210739 h 1243930"/>
                <a:gd name="connsiteX12" fmla="*/ 0 w 1213187"/>
                <a:gd name="connsiteY12" fmla="*/ 198292 h 1243930"/>
                <a:gd name="connsiteX13" fmla="*/ 91398 w 1213187"/>
                <a:gd name="connsiteY13" fmla="*/ 122880 h 1243930"/>
                <a:gd name="connsiteX14" fmla="*/ 493681 w 1213187"/>
                <a:gd name="connsiteY14" fmla="*/ 0 h 124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3187" h="1243930">
                  <a:moveTo>
                    <a:pt x="493681" y="0"/>
                  </a:moveTo>
                  <a:cubicBezTo>
                    <a:pt x="891053" y="0"/>
                    <a:pt x="1213187" y="322134"/>
                    <a:pt x="1213187" y="719506"/>
                  </a:cubicBezTo>
                  <a:cubicBezTo>
                    <a:pt x="1213187" y="918192"/>
                    <a:pt x="1132654" y="1098069"/>
                    <a:pt x="1002449" y="1228274"/>
                  </a:cubicBezTo>
                  <a:lnTo>
                    <a:pt x="983475" y="1243930"/>
                  </a:lnTo>
                  <a:lnTo>
                    <a:pt x="895964" y="1171726"/>
                  </a:lnTo>
                  <a:cubicBezTo>
                    <a:pt x="781130" y="1094146"/>
                    <a:pt x="642696" y="1048846"/>
                    <a:pt x="493681" y="1048846"/>
                  </a:cubicBezTo>
                  <a:cubicBezTo>
                    <a:pt x="344667" y="1048846"/>
                    <a:pt x="206233" y="1094146"/>
                    <a:pt x="91398" y="1171726"/>
                  </a:cubicBezTo>
                  <a:lnTo>
                    <a:pt x="3889" y="1243930"/>
                  </a:lnTo>
                  <a:lnTo>
                    <a:pt x="0" y="1240721"/>
                  </a:lnTo>
                  <a:lnTo>
                    <a:pt x="15085" y="1228274"/>
                  </a:lnTo>
                  <a:cubicBezTo>
                    <a:pt x="145290" y="1098069"/>
                    <a:pt x="225823" y="918192"/>
                    <a:pt x="225823" y="719506"/>
                  </a:cubicBezTo>
                  <a:cubicBezTo>
                    <a:pt x="225823" y="520820"/>
                    <a:pt x="145290" y="340944"/>
                    <a:pt x="15085" y="210739"/>
                  </a:cubicBezTo>
                  <a:lnTo>
                    <a:pt x="0" y="198292"/>
                  </a:lnTo>
                  <a:lnTo>
                    <a:pt x="91398" y="122880"/>
                  </a:lnTo>
                  <a:cubicBezTo>
                    <a:pt x="206233" y="45300"/>
                    <a:pt x="344667" y="0"/>
                    <a:pt x="493681" y="0"/>
                  </a:cubicBezTo>
                  <a:close/>
                </a:path>
              </a:pathLst>
            </a:custGeom>
            <a:solidFill>
              <a:srgbClr val="21448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37" name="Полилиния 9">
              <a:extLst>
                <a:ext uri="{FF2B5EF4-FFF2-40B4-BE49-F238E27FC236}">
                  <a16:creationId xmlns:a16="http://schemas.microsoft.com/office/drawing/2014/main" id="{8A336CD7-4BA2-1693-D120-E8111E97B735}"/>
                </a:ext>
              </a:extLst>
            </p:cNvPr>
            <p:cNvSpPr/>
            <p:nvPr/>
          </p:nvSpPr>
          <p:spPr>
            <a:xfrm>
              <a:off x="5943247" y="3774276"/>
              <a:ext cx="1213187" cy="1243928"/>
            </a:xfrm>
            <a:custGeom>
              <a:avLst/>
              <a:gdLst>
                <a:gd name="connsiteX0" fmla="*/ 983475 w 1213187"/>
                <a:gd name="connsiteY0" fmla="*/ 0 h 1243928"/>
                <a:gd name="connsiteX1" fmla="*/ 1002449 w 1213187"/>
                <a:gd name="connsiteY1" fmla="*/ 15655 h 1243928"/>
                <a:gd name="connsiteX2" fmla="*/ 1213187 w 1213187"/>
                <a:gd name="connsiteY2" fmla="*/ 524422 h 1243928"/>
                <a:gd name="connsiteX3" fmla="*/ 493681 w 1213187"/>
                <a:gd name="connsiteY3" fmla="*/ 1243928 h 1243928"/>
                <a:gd name="connsiteX4" fmla="*/ 91398 w 1213187"/>
                <a:gd name="connsiteY4" fmla="*/ 1121048 h 1243928"/>
                <a:gd name="connsiteX5" fmla="*/ 0 w 1213187"/>
                <a:gd name="connsiteY5" fmla="*/ 1045637 h 1243928"/>
                <a:gd name="connsiteX6" fmla="*/ 15085 w 1213187"/>
                <a:gd name="connsiteY6" fmla="*/ 1033190 h 1243928"/>
                <a:gd name="connsiteX7" fmla="*/ 225823 w 1213187"/>
                <a:gd name="connsiteY7" fmla="*/ 524422 h 1243928"/>
                <a:gd name="connsiteX8" fmla="*/ 15085 w 1213187"/>
                <a:gd name="connsiteY8" fmla="*/ 15655 h 1243928"/>
                <a:gd name="connsiteX9" fmla="*/ 0 w 1213187"/>
                <a:gd name="connsiteY9" fmla="*/ 3208 h 1243928"/>
                <a:gd name="connsiteX10" fmla="*/ 3889 w 1213187"/>
                <a:gd name="connsiteY10" fmla="*/ 0 h 1243928"/>
                <a:gd name="connsiteX11" fmla="*/ 91398 w 1213187"/>
                <a:gd name="connsiteY11" fmla="*/ 72202 h 1243928"/>
                <a:gd name="connsiteX12" fmla="*/ 493681 w 1213187"/>
                <a:gd name="connsiteY12" fmla="*/ 195082 h 1243928"/>
                <a:gd name="connsiteX13" fmla="*/ 895964 w 1213187"/>
                <a:gd name="connsiteY13" fmla="*/ 72202 h 1243928"/>
                <a:gd name="connsiteX14" fmla="*/ 983475 w 1213187"/>
                <a:gd name="connsiteY14" fmla="*/ 0 h 1243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3187" h="1243928">
                  <a:moveTo>
                    <a:pt x="983475" y="0"/>
                  </a:moveTo>
                  <a:lnTo>
                    <a:pt x="1002449" y="15655"/>
                  </a:lnTo>
                  <a:cubicBezTo>
                    <a:pt x="1132654" y="145860"/>
                    <a:pt x="1213187" y="325736"/>
                    <a:pt x="1213187" y="524422"/>
                  </a:cubicBezTo>
                  <a:cubicBezTo>
                    <a:pt x="1213187" y="921794"/>
                    <a:pt x="891053" y="1243928"/>
                    <a:pt x="493681" y="1243928"/>
                  </a:cubicBezTo>
                  <a:cubicBezTo>
                    <a:pt x="344667" y="1243928"/>
                    <a:pt x="206233" y="1198628"/>
                    <a:pt x="91398" y="1121048"/>
                  </a:cubicBezTo>
                  <a:lnTo>
                    <a:pt x="0" y="1045637"/>
                  </a:lnTo>
                  <a:lnTo>
                    <a:pt x="15085" y="1033190"/>
                  </a:lnTo>
                  <a:cubicBezTo>
                    <a:pt x="145290" y="902985"/>
                    <a:pt x="225823" y="723108"/>
                    <a:pt x="225823" y="524422"/>
                  </a:cubicBezTo>
                  <a:cubicBezTo>
                    <a:pt x="225823" y="325736"/>
                    <a:pt x="145290" y="145860"/>
                    <a:pt x="15085" y="15655"/>
                  </a:cubicBezTo>
                  <a:lnTo>
                    <a:pt x="0" y="3208"/>
                  </a:lnTo>
                  <a:lnTo>
                    <a:pt x="3889" y="0"/>
                  </a:lnTo>
                  <a:lnTo>
                    <a:pt x="91398" y="72202"/>
                  </a:lnTo>
                  <a:cubicBezTo>
                    <a:pt x="206233" y="149782"/>
                    <a:pt x="344667" y="195082"/>
                    <a:pt x="493681" y="195082"/>
                  </a:cubicBezTo>
                  <a:cubicBezTo>
                    <a:pt x="642696" y="195082"/>
                    <a:pt x="781130" y="149782"/>
                    <a:pt x="895964" y="72202"/>
                  </a:cubicBezTo>
                  <a:lnTo>
                    <a:pt x="983475" y="0"/>
                  </a:lnTo>
                  <a:close/>
                </a:path>
              </a:pathLst>
            </a:custGeom>
            <a:solidFill>
              <a:srgbClr val="AECC4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/>
            </a:p>
          </p:txBody>
        </p:sp>
      </p:grpSp>
      <p:pic>
        <p:nvPicPr>
          <p:cNvPr id="43" name="Picture 5" descr="Trophy with solid fill">
            <a:extLst>
              <a:ext uri="{FF2B5EF4-FFF2-40B4-BE49-F238E27FC236}">
                <a16:creationId xmlns:a16="http://schemas.microsoft.com/office/drawing/2014/main" id="{65B48112-25AA-2EE2-3CF8-120C41D298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703312" y="1185919"/>
            <a:ext cx="916569" cy="916569"/>
          </a:xfrm>
          <a:prstGeom prst="rect">
            <a:avLst/>
          </a:prstGeom>
          <a:ln>
            <a:noFill/>
          </a:ln>
        </p:spPr>
      </p:pic>
      <p:pic>
        <p:nvPicPr>
          <p:cNvPr id="45" name="Graphic 44" descr="Lights On with solid fill">
            <a:extLst>
              <a:ext uri="{FF2B5EF4-FFF2-40B4-BE49-F238E27FC236}">
                <a16:creationId xmlns:a16="http://schemas.microsoft.com/office/drawing/2014/main" id="{89CF18C5-9CBE-CC20-A94E-B17190D735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72045" y="1166790"/>
            <a:ext cx="954823" cy="954823"/>
          </a:xfrm>
          <a:prstGeom prst="rect">
            <a:avLst/>
          </a:prstGeom>
        </p:spPr>
      </p:pic>
      <p:pic>
        <p:nvPicPr>
          <p:cNvPr id="47" name="Graphic 46" descr="Network with solid fill">
            <a:extLst>
              <a:ext uri="{FF2B5EF4-FFF2-40B4-BE49-F238E27FC236}">
                <a16:creationId xmlns:a16="http://schemas.microsoft.com/office/drawing/2014/main" id="{641B9C17-61ED-066E-D4CD-F1460DF846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72046" y="2774473"/>
            <a:ext cx="914400" cy="914400"/>
          </a:xfrm>
          <a:prstGeom prst="rect">
            <a:avLst/>
          </a:prstGeom>
        </p:spPr>
      </p:pic>
      <p:pic>
        <p:nvPicPr>
          <p:cNvPr id="49" name="Graphic 48" descr="Head with gears with solid fill">
            <a:extLst>
              <a:ext uri="{FF2B5EF4-FFF2-40B4-BE49-F238E27FC236}">
                <a16:creationId xmlns:a16="http://schemas.microsoft.com/office/drawing/2014/main" id="{81DED074-FB37-070B-3D5D-E49F5C1623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3666203" y="2787141"/>
            <a:ext cx="1009489" cy="104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04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709763-0497-2B87-8647-7CA466D6F8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3267" y="1341689"/>
            <a:ext cx="5642276" cy="3386100"/>
          </a:xfrm>
        </p:spPr>
        <p:txBody>
          <a:bodyPr/>
          <a:lstStyle/>
          <a:p>
            <a:r>
              <a:rPr lang="en-US" sz="1200" b="1" dirty="0">
                <a:solidFill>
                  <a:schemeClr val="tx1"/>
                </a:solidFill>
                <a:latin typeface="+mn-lt"/>
              </a:rPr>
              <a:t>Collective work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builds a better shared and safe future</a:t>
            </a:r>
          </a:p>
          <a:p>
            <a:r>
              <a:rPr lang="en-US" sz="1200" dirty="0">
                <a:solidFill>
                  <a:schemeClr val="tx1"/>
                </a:solidFill>
                <a:latin typeface="+mn-lt"/>
              </a:rPr>
              <a:t>Beyond Taskforces and to actual work</a:t>
            </a:r>
          </a:p>
          <a:p>
            <a:r>
              <a:rPr lang="en-US" sz="1200" dirty="0">
                <a:solidFill>
                  <a:schemeClr val="tx1"/>
                </a:solidFill>
                <a:latin typeface="+mn-lt"/>
              </a:rPr>
              <a:t>Build a Chain of Custody to instill confidence</a:t>
            </a:r>
            <a:br>
              <a:rPr lang="en-US" sz="1200" dirty="0">
                <a:solidFill>
                  <a:schemeClr val="tx1"/>
                </a:solidFill>
                <a:latin typeface="+mn-lt"/>
              </a:rPr>
            </a:br>
            <a:r>
              <a:rPr lang="en-US" sz="1200" dirty="0">
                <a:solidFill>
                  <a:schemeClr val="tx1"/>
                </a:solidFill>
                <a:latin typeface="+mn-lt"/>
              </a:rPr>
              <a:t>reduce fraud and add value</a:t>
            </a:r>
          </a:p>
          <a:p>
            <a:r>
              <a:rPr lang="en-US" sz="1200" dirty="0">
                <a:solidFill>
                  <a:schemeClr val="tx1"/>
                </a:solidFill>
                <a:latin typeface="+mn-lt"/>
              </a:rPr>
              <a:t>Deliver on shared innovations</a:t>
            </a:r>
          </a:p>
          <a:p>
            <a:r>
              <a:rPr lang="en-US" sz="1200" dirty="0">
                <a:solidFill>
                  <a:schemeClr val="tx1"/>
                </a:solidFill>
                <a:latin typeface="+mn-lt"/>
              </a:rPr>
              <a:t>Deliver on joint systems solutions</a:t>
            </a:r>
          </a:p>
          <a:p>
            <a:r>
              <a:rPr lang="en-US" sz="1200" dirty="0">
                <a:solidFill>
                  <a:schemeClr val="tx1"/>
                </a:solidFill>
                <a:latin typeface="+mn-lt"/>
              </a:rPr>
              <a:t>Work toward harmonized standards to avoid a 2-tier system in which some citizens are protected for chemicals of concern by regulations and some are not</a:t>
            </a:r>
          </a:p>
          <a:p>
            <a:endParaRPr lang="en-US" sz="1800" dirty="0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6A855A7-DD81-CB00-42A6-4BCC8B761C3D}"/>
              </a:ext>
            </a:extLst>
          </p:cNvPr>
          <p:cNvGrpSpPr/>
          <p:nvPr/>
        </p:nvGrpSpPr>
        <p:grpSpPr>
          <a:xfrm>
            <a:off x="726584" y="1151293"/>
            <a:ext cx="2153348" cy="2153348"/>
            <a:chOff x="2381" y="1514739"/>
            <a:chExt cx="2389187" cy="2389187"/>
          </a:xfrm>
          <a:solidFill>
            <a:schemeClr val="accent3"/>
          </a:solidFill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C22D90E-5990-3B83-E95C-25C0E1276AC5}"/>
                </a:ext>
              </a:extLst>
            </p:cNvPr>
            <p:cNvSpPr/>
            <p:nvPr/>
          </p:nvSpPr>
          <p:spPr>
            <a:xfrm>
              <a:off x="2381" y="1514739"/>
              <a:ext cx="2389187" cy="2389187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1" name="Oval 4">
              <a:extLst>
                <a:ext uri="{FF2B5EF4-FFF2-40B4-BE49-F238E27FC236}">
                  <a16:creationId xmlns:a16="http://schemas.microsoft.com/office/drawing/2014/main" id="{4BAF8988-C0C9-0F97-2B76-60D306465CD0}"/>
                </a:ext>
              </a:extLst>
            </p:cNvPr>
            <p:cNvSpPr txBox="1"/>
            <p:nvPr/>
          </p:nvSpPr>
          <p:spPr>
            <a:xfrm>
              <a:off x="352269" y="1864627"/>
              <a:ext cx="1689411" cy="168941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31485" tIns="82550" rIns="131485" bIns="825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6500" kern="1200" dirty="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DDBF03C-743C-DF30-0A26-9CFEE209882D}"/>
              </a:ext>
            </a:extLst>
          </p:cNvPr>
          <p:cNvSpPr txBox="1"/>
          <p:nvPr/>
        </p:nvSpPr>
        <p:spPr>
          <a:xfrm>
            <a:off x="3313267" y="868570"/>
            <a:ext cx="4570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1800" b="1" dirty="0">
                <a:solidFill>
                  <a:srgbClr val="AECC45"/>
                </a:solidFill>
                <a:latin typeface="+mj-lt"/>
                <a:ea typeface="Rubik Light" charset="0"/>
                <a:cs typeface="Rubik Light" charset="0"/>
              </a:rPr>
              <a:t>Share Work</a:t>
            </a:r>
          </a:p>
        </p:txBody>
      </p:sp>
      <p:pic>
        <p:nvPicPr>
          <p:cNvPr id="2" name="Graphic 1" descr="Network with solid fill">
            <a:extLst>
              <a:ext uri="{FF2B5EF4-FFF2-40B4-BE49-F238E27FC236}">
                <a16:creationId xmlns:a16="http://schemas.microsoft.com/office/drawing/2014/main" id="{BAC7E7CD-634D-9FDA-68D6-93924CBFC7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9444" y="1564153"/>
            <a:ext cx="1327627" cy="132762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E4FBAD1-BA25-4767-4BB1-6F7C745FDC75}"/>
              </a:ext>
            </a:extLst>
          </p:cNvPr>
          <p:cNvSpPr txBox="1">
            <a:spLocks/>
          </p:cNvSpPr>
          <p:nvPr/>
        </p:nvSpPr>
        <p:spPr>
          <a:xfrm>
            <a:off x="321699" y="211298"/>
            <a:ext cx="7979700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4079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0A407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>
                <a:solidFill>
                  <a:srgbClr val="0A4479"/>
                </a:solidFill>
                <a:latin typeface="+mj-lt"/>
              </a:rPr>
              <a:t>A </a:t>
            </a:r>
            <a:r>
              <a:rPr lang="en-US" sz="2400" i="1" dirty="0">
                <a:solidFill>
                  <a:srgbClr val="0A4479"/>
                </a:solidFill>
                <a:latin typeface="+mj-lt"/>
              </a:rPr>
              <a:t>Future Proof </a:t>
            </a:r>
            <a:r>
              <a:rPr lang="en-US" sz="2400" dirty="0">
                <a:solidFill>
                  <a:srgbClr val="0A4479"/>
                </a:solidFill>
                <a:latin typeface="+mj-lt"/>
              </a:rPr>
              <a:t>Packaging Approach </a:t>
            </a:r>
            <a:r>
              <a:rPr lang="en-US" sz="2400" b="0" dirty="0">
                <a:solidFill>
                  <a:srgbClr val="0A4479"/>
                </a:solidFill>
                <a:latin typeface="+mj-lt"/>
              </a:rPr>
              <a:t>Elements</a:t>
            </a:r>
            <a:br>
              <a:rPr lang="en-US" sz="2400" dirty="0">
                <a:solidFill>
                  <a:srgbClr val="0A4479"/>
                </a:solidFill>
                <a:latin typeface="+mj-lt"/>
              </a:rPr>
            </a:br>
            <a:endParaRPr lang="en-US" sz="2400" dirty="0">
              <a:solidFill>
                <a:srgbClr val="0A44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0544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7A52DB1-143B-8B2C-B868-41039DD0B472}"/>
              </a:ext>
            </a:extLst>
          </p:cNvPr>
          <p:cNvSpPr/>
          <p:nvPr/>
        </p:nvSpPr>
        <p:spPr>
          <a:xfrm>
            <a:off x="0" y="0"/>
            <a:ext cx="4198194" cy="45398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090C99-329E-61D1-7F97-25A8A41CA91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846" b="4846"/>
          <a:stretch/>
        </p:blipFill>
        <p:spPr>
          <a:xfrm>
            <a:off x="4198195" y="0"/>
            <a:ext cx="4945806" cy="45398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AEE72D-0A22-2414-EE10-CBB0CD03B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150" y="1866330"/>
            <a:ext cx="7979700" cy="4857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+mj-lt"/>
              </a:rPr>
              <a:t>Case Studies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7507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cup, food, orange&#10;&#10;Description automatically generated">
            <a:extLst>
              <a:ext uri="{FF2B5EF4-FFF2-40B4-BE49-F238E27FC236}">
                <a16:creationId xmlns:a16="http://schemas.microsoft.com/office/drawing/2014/main" id="{9DA927F2-A058-589B-4841-174BEB2EA9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2275"/>
          <a:stretch/>
        </p:blipFill>
        <p:spPr>
          <a:xfrm>
            <a:off x="6444343" y="2368135"/>
            <a:ext cx="2699657" cy="20400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BA95A9-9884-40A9-F040-1B9ECDC90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150" y="228110"/>
            <a:ext cx="7979700" cy="485700"/>
          </a:xfrm>
        </p:spPr>
        <p:txBody>
          <a:bodyPr/>
          <a:lstStyle/>
          <a:p>
            <a:r>
              <a:rPr lang="en-US" sz="2400" dirty="0">
                <a:solidFill>
                  <a:srgbClr val="0A4479"/>
                </a:solidFill>
                <a:latin typeface="+mj-lt"/>
              </a:rPr>
              <a:t>A </a:t>
            </a:r>
            <a:r>
              <a:rPr lang="en-US" sz="2400" i="1" dirty="0">
                <a:solidFill>
                  <a:srgbClr val="0A4479"/>
                </a:solidFill>
                <a:latin typeface="+mj-lt"/>
              </a:rPr>
              <a:t>Future Proof </a:t>
            </a:r>
            <a:r>
              <a:rPr lang="en-US" sz="2400" dirty="0">
                <a:solidFill>
                  <a:srgbClr val="0A4479"/>
                </a:solidFill>
                <a:latin typeface="+mj-lt"/>
              </a:rPr>
              <a:t>Packaging Approach </a:t>
            </a:r>
            <a:r>
              <a:rPr lang="en-US" sz="2400" b="0" dirty="0">
                <a:solidFill>
                  <a:srgbClr val="0A4479"/>
                </a:solidFill>
                <a:latin typeface="+mj-lt"/>
              </a:rPr>
              <a:t>Case Studies </a:t>
            </a:r>
            <a:br>
              <a:rPr lang="en-US" sz="1800" dirty="0">
                <a:solidFill>
                  <a:srgbClr val="0A4479"/>
                </a:solidFill>
                <a:latin typeface="+mj-lt"/>
              </a:rPr>
            </a:br>
            <a:r>
              <a:rPr lang="en-US" sz="1800" dirty="0">
                <a:solidFill>
                  <a:srgbClr val="0A4479"/>
                </a:solidFill>
                <a:latin typeface="+mj-lt"/>
              </a:rPr>
              <a:t> </a:t>
            </a:r>
            <a:br>
              <a:rPr lang="en-US" sz="1800" dirty="0">
                <a:solidFill>
                  <a:srgbClr val="0A4479"/>
                </a:solidFill>
                <a:latin typeface="+mj-lt"/>
              </a:rPr>
            </a:br>
            <a:br>
              <a:rPr lang="en-US" sz="1800" dirty="0">
                <a:solidFill>
                  <a:srgbClr val="0A4479"/>
                </a:solidFill>
                <a:latin typeface="+mj-lt"/>
              </a:rPr>
            </a:br>
            <a:endParaRPr lang="en-US" sz="1800" dirty="0">
              <a:solidFill>
                <a:srgbClr val="0A4479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B45D30-B2C3-9C6A-3B8A-B7D37AB2DA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4676" y="857974"/>
            <a:ext cx="4418607" cy="3386100"/>
          </a:xfrm>
        </p:spPr>
        <p:txBody>
          <a:bodyPr/>
          <a:lstStyle/>
          <a:p>
            <a:pPr marL="0" lvl="2" indent="0">
              <a:buClr>
                <a:schemeClr val="accent2"/>
              </a:buClr>
              <a:buNone/>
            </a:pPr>
            <a:endParaRPr lang="en-US" sz="1200" b="1" dirty="0">
              <a:solidFill>
                <a:schemeClr val="tx1"/>
              </a:solidFill>
              <a:latin typeface="+mn-lt"/>
            </a:endParaRPr>
          </a:p>
          <a:p>
            <a:pPr marL="171450" lvl="2" indent="-1714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chemeClr val="tx1"/>
                </a:solidFill>
                <a:latin typeface="+mn-lt"/>
              </a:rPr>
              <a:t>Reduce oil in contact with packaging via a systems approach using one or all of these solutions</a:t>
            </a:r>
          </a:p>
          <a:p>
            <a:pPr marL="171450" lvl="2" indent="-1714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US" sz="1200" b="1" dirty="0">
              <a:solidFill>
                <a:schemeClr val="tx1"/>
              </a:solidFill>
              <a:latin typeface="+mn-lt"/>
            </a:endParaRPr>
          </a:p>
          <a:p>
            <a:pPr marL="171450" lvl="2" indent="-171450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chemeClr val="tx1"/>
                </a:solidFill>
                <a:latin typeface="+mn-lt"/>
              </a:rPr>
              <a:t>Reformulate fries to</a:t>
            </a:r>
          </a:p>
          <a:p>
            <a:pPr marL="344488" lvl="4" indent="-171450">
              <a:buClr>
                <a:schemeClr val="accent3"/>
              </a:buClr>
              <a:buFont typeface="Wingdings" panose="05000000000000000000" pitchFamily="2" charset="2"/>
              <a:buChar char="§"/>
              <a:tabLst>
                <a:tab pos="344488" algn="l"/>
              </a:tabLst>
            </a:pPr>
            <a:r>
              <a:rPr lang="en-US" sz="1200" dirty="0">
                <a:solidFill>
                  <a:schemeClr val="tx1"/>
                </a:solidFill>
                <a:latin typeface="+mn-lt"/>
              </a:rPr>
              <a:t>Enhanced PME-based oil resistance</a:t>
            </a:r>
            <a:br>
              <a:rPr lang="en-US" sz="1200" dirty="0">
                <a:solidFill>
                  <a:schemeClr val="tx1"/>
                </a:solidFill>
                <a:latin typeface="+mn-lt"/>
              </a:rPr>
            </a:br>
            <a:r>
              <a:rPr lang="en-US" sz="1200" dirty="0">
                <a:solidFill>
                  <a:schemeClr val="tx1"/>
                </a:solidFill>
                <a:latin typeface="+mn-lt"/>
              </a:rPr>
              <a:t>so that less oil is adsorbed</a:t>
            </a:r>
          </a:p>
          <a:p>
            <a:pPr marL="344488" lvl="4" indent="-171450">
              <a:buClr>
                <a:schemeClr val="accent3"/>
              </a:buClr>
              <a:buFont typeface="Wingdings" panose="05000000000000000000" pitchFamily="2" charset="2"/>
              <a:buChar char="§"/>
              <a:tabLst>
                <a:tab pos="344488" algn="l"/>
              </a:tabLst>
            </a:pPr>
            <a:endParaRPr lang="en-US" sz="1200" dirty="0">
              <a:solidFill>
                <a:schemeClr val="tx1"/>
              </a:solidFill>
              <a:latin typeface="+mn-lt"/>
            </a:endParaRPr>
          </a:p>
          <a:p>
            <a:pPr marL="171450" lvl="2" indent="-171450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chemeClr val="tx1"/>
                </a:solidFill>
                <a:latin typeface="+mn-lt"/>
              </a:rPr>
              <a:t>BOH Processing to</a:t>
            </a:r>
          </a:p>
          <a:p>
            <a:pPr marL="344488" lvl="2" indent="-171450">
              <a:spcBef>
                <a:spcPts val="0"/>
              </a:spcBef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/>
                </a:solidFill>
                <a:latin typeface="+mn-lt"/>
              </a:rPr>
              <a:t>Adsorb oil prior to FOH packaging with diatomaceous earth or food grade clays</a:t>
            </a:r>
          </a:p>
          <a:p>
            <a:pPr marL="344488" lvl="2" indent="-171450">
              <a:spcBef>
                <a:spcPts val="0"/>
              </a:spcBef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/>
                </a:solidFill>
                <a:latin typeface="+mn-lt"/>
              </a:rPr>
              <a:t>Use a 2-phase system in which oil is drained more extensively at a station before final FOH packaging</a:t>
            </a:r>
          </a:p>
          <a:p>
            <a:pPr marL="344488" lvl="2" indent="-171450">
              <a:spcBef>
                <a:spcPts val="0"/>
              </a:spcBef>
              <a:buClr>
                <a:schemeClr val="accent3"/>
              </a:buClr>
              <a:buFont typeface="Wingdings" panose="05000000000000000000" pitchFamily="2" charset="2"/>
              <a:buChar char="§"/>
            </a:pPr>
            <a:endParaRPr lang="en-US" sz="1200" dirty="0">
              <a:solidFill>
                <a:schemeClr val="tx1"/>
              </a:solidFill>
              <a:latin typeface="+mn-lt"/>
            </a:endParaRPr>
          </a:p>
          <a:p>
            <a:pPr lvl="2">
              <a:spcBef>
                <a:spcPts val="0"/>
              </a:spcBef>
            </a:pPr>
            <a:endParaRPr lang="en-US" dirty="0">
              <a:solidFill>
                <a:schemeClr val="tx1"/>
              </a:solidFill>
              <a:latin typeface="+mn-lt"/>
            </a:endParaRPr>
          </a:p>
          <a:p>
            <a:pPr marL="342900" lvl="2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+mn-lt"/>
            </a:endParaRPr>
          </a:p>
          <a:p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2E210CC-E52F-5964-DC84-5EE2110D9068}"/>
              </a:ext>
            </a:extLst>
          </p:cNvPr>
          <p:cNvSpPr txBox="1">
            <a:spLocks/>
          </p:cNvSpPr>
          <p:nvPr/>
        </p:nvSpPr>
        <p:spPr>
          <a:xfrm>
            <a:off x="4893283" y="474064"/>
            <a:ext cx="3955749" cy="33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Char char="■"/>
              <a:defRPr sz="15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Char char="■"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Arial"/>
              <a:buChar char="■"/>
              <a:defRPr sz="9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794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Char char="■"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794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Arial"/>
              <a:buChar char="■"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794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Arial"/>
              <a:buChar char="■"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79400" algn="l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accent4"/>
              </a:buClr>
              <a:buSzPts val="800"/>
              <a:buFont typeface="Arial"/>
              <a:buChar char="■"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96875" lvl="2" indent="-223838">
              <a:spcBef>
                <a:spcPts val="0"/>
              </a:spcBef>
              <a:buClr>
                <a:schemeClr val="accent3"/>
              </a:buClr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  <a:latin typeface="+mn-lt"/>
            </a:endParaRPr>
          </a:p>
          <a:p>
            <a:pPr marL="1066800" lvl="2" indent="0">
              <a:spcBef>
                <a:spcPts val="0"/>
              </a:spcBef>
              <a:buClr>
                <a:schemeClr val="accent2"/>
              </a:buClr>
              <a:buFont typeface="Arial"/>
              <a:buNone/>
            </a:pPr>
            <a:endParaRPr lang="en-US" b="1" dirty="0">
              <a:solidFill>
                <a:schemeClr val="tx1"/>
              </a:solidFill>
              <a:latin typeface="+mn-lt"/>
            </a:endParaRPr>
          </a:p>
          <a:p>
            <a:pPr marL="1066800" lvl="2" indent="0">
              <a:spcBef>
                <a:spcPts val="0"/>
              </a:spcBef>
              <a:buClr>
                <a:schemeClr val="accent2"/>
              </a:buClr>
              <a:buFont typeface="Arial"/>
              <a:buNone/>
            </a:pPr>
            <a:endParaRPr lang="en-US" b="1" dirty="0">
              <a:solidFill>
                <a:schemeClr val="tx1"/>
              </a:solidFill>
              <a:latin typeface="+mn-lt"/>
            </a:endParaRPr>
          </a:p>
          <a:p>
            <a:pPr marL="173037" lvl="2" indent="0">
              <a:spcBef>
                <a:spcPts val="0"/>
              </a:spcBef>
              <a:buClr>
                <a:schemeClr val="accent3"/>
              </a:buClr>
              <a:buNone/>
            </a:pPr>
            <a:endParaRPr lang="en-US" dirty="0">
              <a:solidFill>
                <a:schemeClr val="tx1"/>
              </a:solidFill>
              <a:latin typeface="+mn-lt"/>
            </a:endParaRPr>
          </a:p>
          <a:p>
            <a:pPr marL="171450" lvl="2" indent="-171450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chemeClr val="tx1"/>
                </a:solidFill>
                <a:latin typeface="+mn-lt"/>
              </a:rPr>
              <a:t>Non-PFAS plastic (reusable) packaging </a:t>
            </a:r>
          </a:p>
          <a:p>
            <a:pPr marL="171450" lvl="2" indent="-171450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US" sz="1200" b="1" dirty="0">
              <a:solidFill>
                <a:schemeClr val="tx1"/>
              </a:solidFill>
              <a:latin typeface="+mn-lt"/>
            </a:endParaRPr>
          </a:p>
          <a:p>
            <a:pPr marL="171450" lvl="2" indent="-171450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chemeClr val="tx1"/>
                </a:solidFill>
                <a:latin typeface="+mn-lt"/>
              </a:rPr>
              <a:t>Package redesign to </a:t>
            </a:r>
          </a:p>
          <a:p>
            <a:pPr marL="344488" lvl="2" indent="-171450">
              <a:spcBef>
                <a:spcPts val="0"/>
              </a:spcBef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/>
                </a:solidFill>
                <a:latin typeface="+mn-lt"/>
              </a:rPr>
              <a:t>Employ a removeable plastic liner within FOH cartons</a:t>
            </a:r>
          </a:p>
          <a:p>
            <a:pPr marL="344488" lvl="2" indent="-171450">
              <a:spcBef>
                <a:spcPts val="0"/>
              </a:spcBef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/>
                </a:solidFill>
                <a:latin typeface="+mn-lt"/>
              </a:rPr>
              <a:t>FOH cartons with a sealed low point with an adsorbent substance </a:t>
            </a:r>
          </a:p>
          <a:p>
            <a:pPr marL="344488" lvl="2" indent="-171450">
              <a:spcBef>
                <a:spcPts val="0"/>
              </a:spcBef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/>
                </a:solidFill>
                <a:latin typeface="+mn-lt"/>
              </a:rPr>
              <a:t>FOH cartons dusted with an adsorbent substance</a:t>
            </a:r>
          </a:p>
          <a:p>
            <a:pPr marL="344488" lvl="2" indent="-171450">
              <a:spcBef>
                <a:spcPts val="0"/>
              </a:spcBef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/>
                </a:solidFill>
                <a:latin typeface="+mn-lt"/>
              </a:rPr>
              <a:t>PFAS sensors on packaging for value chain use</a:t>
            </a:r>
          </a:p>
          <a:p>
            <a:pPr marL="171450" lvl="2" indent="-171450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  <a:latin typeface="+mn-lt"/>
            </a:endParaRPr>
          </a:p>
          <a:p>
            <a:pPr marL="171450" lvl="2" indent="-171450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  <a:latin typeface="+mn-lt"/>
            </a:endParaRPr>
          </a:p>
          <a:p>
            <a:pPr marL="342900" lvl="2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/>
              </a:solidFill>
              <a:latin typeface="+mn-lt"/>
            </a:endParaRPr>
          </a:p>
          <a:p>
            <a:pPr lvl="2">
              <a:spcBef>
                <a:spcPts val="0"/>
              </a:spcBef>
            </a:pPr>
            <a:endParaRPr lang="en-US" dirty="0">
              <a:solidFill>
                <a:schemeClr val="tx1"/>
              </a:solidFill>
              <a:latin typeface="+mn-lt"/>
            </a:endParaRPr>
          </a:p>
          <a:p>
            <a:pPr lvl="2">
              <a:spcBef>
                <a:spcPts val="0"/>
              </a:spcBef>
            </a:pPr>
            <a:endParaRPr lang="en-US" dirty="0">
              <a:solidFill>
                <a:schemeClr val="tx1"/>
              </a:solidFill>
              <a:latin typeface="+mn-lt"/>
            </a:endParaRPr>
          </a:p>
          <a:p>
            <a:pPr marL="342900" lvl="2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+mn-lt"/>
            </a:endParaRPr>
          </a:p>
          <a:p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2D10D5-F241-86E2-3506-9B3FC57D6381}"/>
              </a:ext>
            </a:extLst>
          </p:cNvPr>
          <p:cNvSpPr txBox="1"/>
          <p:nvPr/>
        </p:nvSpPr>
        <p:spPr>
          <a:xfrm>
            <a:off x="347418" y="704086"/>
            <a:ext cx="864172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457200"/>
            <a:r>
              <a:rPr lang="en-US" dirty="0">
                <a:solidFill>
                  <a:schemeClr val="tx1"/>
                </a:solidFill>
                <a:latin typeface="+mn-lt"/>
              </a:rPr>
              <a:t>System solutions to replace for oil and grease resistance need in FOH QSR french fry cartons</a:t>
            </a:r>
          </a:p>
        </p:txBody>
      </p:sp>
    </p:spTree>
    <p:extLst>
      <p:ext uri="{BB962C8B-B14F-4D97-AF65-F5344CB8AC3E}">
        <p14:creationId xmlns:p14="http://schemas.microsoft.com/office/powerpoint/2010/main" val="28123915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1F4D2DC-4A4E-73BB-7435-BF6A82765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594" y="157181"/>
            <a:ext cx="7979700" cy="485700"/>
          </a:xfrm>
        </p:spPr>
        <p:txBody>
          <a:bodyPr/>
          <a:lstStyle/>
          <a:p>
            <a:r>
              <a:rPr lang="en-US" dirty="0">
                <a:latin typeface="+mj-lt"/>
              </a:rPr>
              <a:t>Key Takeaways</a:t>
            </a:r>
          </a:p>
        </p:txBody>
      </p:sp>
      <p:grpSp>
        <p:nvGrpSpPr>
          <p:cNvPr id="5" name="Группа 1">
            <a:extLst>
              <a:ext uri="{FF2B5EF4-FFF2-40B4-BE49-F238E27FC236}">
                <a16:creationId xmlns:a16="http://schemas.microsoft.com/office/drawing/2014/main" id="{6E61D74B-07E3-9E9E-B6C7-B96318AE0AB1}"/>
              </a:ext>
            </a:extLst>
          </p:cNvPr>
          <p:cNvGrpSpPr/>
          <p:nvPr/>
        </p:nvGrpSpPr>
        <p:grpSpPr>
          <a:xfrm>
            <a:off x="3139209" y="1139077"/>
            <a:ext cx="3023987" cy="3100608"/>
            <a:chOff x="4730056" y="2530346"/>
            <a:chExt cx="2426378" cy="2487858"/>
          </a:xfrm>
          <a:solidFill>
            <a:schemeClr val="bg2">
              <a:lumMod val="10000"/>
            </a:schemeClr>
          </a:solidFill>
        </p:grpSpPr>
        <p:sp>
          <p:nvSpPr>
            <p:cNvPr id="6" name="Полилиния 2">
              <a:extLst>
                <a:ext uri="{FF2B5EF4-FFF2-40B4-BE49-F238E27FC236}">
                  <a16:creationId xmlns:a16="http://schemas.microsoft.com/office/drawing/2014/main" id="{02318B1C-035C-049E-2AF2-6C921A0142E5}"/>
                </a:ext>
              </a:extLst>
            </p:cNvPr>
            <p:cNvSpPr/>
            <p:nvPr/>
          </p:nvSpPr>
          <p:spPr>
            <a:xfrm>
              <a:off x="5717419" y="2728639"/>
              <a:ext cx="451647" cy="1042429"/>
            </a:xfrm>
            <a:custGeom>
              <a:avLst/>
              <a:gdLst>
                <a:gd name="connsiteX0" fmla="*/ 225825 w 451648"/>
                <a:gd name="connsiteY0" fmla="*/ 0 h 1042429"/>
                <a:gd name="connsiteX1" fmla="*/ 240910 w 451648"/>
                <a:gd name="connsiteY1" fmla="*/ 12447 h 1042429"/>
                <a:gd name="connsiteX2" fmla="*/ 451648 w 451648"/>
                <a:gd name="connsiteY2" fmla="*/ 521214 h 1042429"/>
                <a:gd name="connsiteX3" fmla="*/ 240910 w 451648"/>
                <a:gd name="connsiteY3" fmla="*/ 1029982 h 1042429"/>
                <a:gd name="connsiteX4" fmla="*/ 225825 w 451648"/>
                <a:gd name="connsiteY4" fmla="*/ 1042429 h 1042429"/>
                <a:gd name="connsiteX5" fmla="*/ 210739 w 451648"/>
                <a:gd name="connsiteY5" fmla="*/ 1029982 h 1042429"/>
                <a:gd name="connsiteX6" fmla="*/ 0 w 451648"/>
                <a:gd name="connsiteY6" fmla="*/ 521214 h 1042429"/>
                <a:gd name="connsiteX7" fmla="*/ 210739 w 451648"/>
                <a:gd name="connsiteY7" fmla="*/ 12447 h 1042429"/>
                <a:gd name="connsiteX8" fmla="*/ 225825 w 451648"/>
                <a:gd name="connsiteY8" fmla="*/ 0 h 1042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1648" h="1042429">
                  <a:moveTo>
                    <a:pt x="225825" y="0"/>
                  </a:moveTo>
                  <a:lnTo>
                    <a:pt x="240910" y="12447"/>
                  </a:lnTo>
                  <a:cubicBezTo>
                    <a:pt x="371115" y="142652"/>
                    <a:pt x="451648" y="322528"/>
                    <a:pt x="451648" y="521214"/>
                  </a:cubicBezTo>
                  <a:cubicBezTo>
                    <a:pt x="451648" y="719900"/>
                    <a:pt x="371115" y="899777"/>
                    <a:pt x="240910" y="1029982"/>
                  </a:cubicBezTo>
                  <a:lnTo>
                    <a:pt x="225825" y="1042429"/>
                  </a:lnTo>
                  <a:lnTo>
                    <a:pt x="210739" y="1029982"/>
                  </a:lnTo>
                  <a:cubicBezTo>
                    <a:pt x="80534" y="899777"/>
                    <a:pt x="0" y="719900"/>
                    <a:pt x="0" y="521214"/>
                  </a:cubicBezTo>
                  <a:cubicBezTo>
                    <a:pt x="0" y="322528"/>
                    <a:pt x="80534" y="142652"/>
                    <a:pt x="210739" y="12447"/>
                  </a:cubicBezTo>
                  <a:lnTo>
                    <a:pt x="225825" y="0"/>
                  </a:lnTo>
                  <a:close/>
                </a:path>
              </a:pathLst>
            </a:custGeom>
            <a:solidFill>
              <a:srgbClr val="55A93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7" name="Полилиния 3">
              <a:extLst>
                <a:ext uri="{FF2B5EF4-FFF2-40B4-BE49-F238E27FC236}">
                  <a16:creationId xmlns:a16="http://schemas.microsoft.com/office/drawing/2014/main" id="{684C716D-DBBF-0AE5-373E-C0A3829CAAF3}"/>
                </a:ext>
              </a:extLst>
            </p:cNvPr>
            <p:cNvSpPr/>
            <p:nvPr/>
          </p:nvSpPr>
          <p:spPr>
            <a:xfrm>
              <a:off x="5717419" y="3777485"/>
              <a:ext cx="451647" cy="1042429"/>
            </a:xfrm>
            <a:custGeom>
              <a:avLst/>
              <a:gdLst>
                <a:gd name="connsiteX0" fmla="*/ 225825 w 451648"/>
                <a:gd name="connsiteY0" fmla="*/ 0 h 1042429"/>
                <a:gd name="connsiteX1" fmla="*/ 240910 w 451648"/>
                <a:gd name="connsiteY1" fmla="*/ 12447 h 1042429"/>
                <a:gd name="connsiteX2" fmla="*/ 451648 w 451648"/>
                <a:gd name="connsiteY2" fmla="*/ 521214 h 1042429"/>
                <a:gd name="connsiteX3" fmla="*/ 240910 w 451648"/>
                <a:gd name="connsiteY3" fmla="*/ 1029982 h 1042429"/>
                <a:gd name="connsiteX4" fmla="*/ 225825 w 451648"/>
                <a:gd name="connsiteY4" fmla="*/ 1042429 h 1042429"/>
                <a:gd name="connsiteX5" fmla="*/ 210739 w 451648"/>
                <a:gd name="connsiteY5" fmla="*/ 1029982 h 1042429"/>
                <a:gd name="connsiteX6" fmla="*/ 0 w 451648"/>
                <a:gd name="connsiteY6" fmla="*/ 521214 h 1042429"/>
                <a:gd name="connsiteX7" fmla="*/ 210739 w 451648"/>
                <a:gd name="connsiteY7" fmla="*/ 12447 h 1042429"/>
                <a:gd name="connsiteX8" fmla="*/ 225825 w 451648"/>
                <a:gd name="connsiteY8" fmla="*/ 0 h 1042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1648" h="1042429">
                  <a:moveTo>
                    <a:pt x="225825" y="0"/>
                  </a:moveTo>
                  <a:lnTo>
                    <a:pt x="240910" y="12447"/>
                  </a:lnTo>
                  <a:cubicBezTo>
                    <a:pt x="371115" y="142652"/>
                    <a:pt x="451648" y="322528"/>
                    <a:pt x="451648" y="521214"/>
                  </a:cubicBezTo>
                  <a:cubicBezTo>
                    <a:pt x="451648" y="719900"/>
                    <a:pt x="371115" y="899777"/>
                    <a:pt x="240910" y="1029982"/>
                  </a:cubicBezTo>
                  <a:lnTo>
                    <a:pt x="225825" y="1042429"/>
                  </a:lnTo>
                  <a:lnTo>
                    <a:pt x="210739" y="1029982"/>
                  </a:lnTo>
                  <a:cubicBezTo>
                    <a:pt x="80534" y="899777"/>
                    <a:pt x="0" y="719900"/>
                    <a:pt x="0" y="521214"/>
                  </a:cubicBezTo>
                  <a:cubicBezTo>
                    <a:pt x="0" y="322528"/>
                    <a:pt x="80534" y="142652"/>
                    <a:pt x="210739" y="12447"/>
                  </a:cubicBezTo>
                  <a:lnTo>
                    <a:pt x="225825" y="0"/>
                  </a:lnTo>
                  <a:close/>
                </a:path>
              </a:pathLst>
            </a:custGeom>
            <a:solidFill>
              <a:srgbClr val="55A93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8" name="Полилиния 4">
              <a:extLst>
                <a:ext uri="{FF2B5EF4-FFF2-40B4-BE49-F238E27FC236}">
                  <a16:creationId xmlns:a16="http://schemas.microsoft.com/office/drawing/2014/main" id="{27595849-4820-5014-4A43-DDF2649B6319}"/>
                </a:ext>
              </a:extLst>
            </p:cNvPr>
            <p:cNvSpPr/>
            <p:nvPr/>
          </p:nvSpPr>
          <p:spPr>
            <a:xfrm>
              <a:off x="4959770" y="3579192"/>
              <a:ext cx="979586" cy="390166"/>
            </a:xfrm>
            <a:custGeom>
              <a:avLst/>
              <a:gdLst>
                <a:gd name="connsiteX0" fmla="*/ 489792 w 979586"/>
                <a:gd name="connsiteY0" fmla="*/ 0 h 390166"/>
                <a:gd name="connsiteX1" fmla="*/ 892075 w 979586"/>
                <a:gd name="connsiteY1" fmla="*/ 122880 h 390166"/>
                <a:gd name="connsiteX2" fmla="*/ 979586 w 979586"/>
                <a:gd name="connsiteY2" fmla="*/ 195084 h 390166"/>
                <a:gd name="connsiteX3" fmla="*/ 892075 w 979586"/>
                <a:gd name="connsiteY3" fmla="*/ 267286 h 390166"/>
                <a:gd name="connsiteX4" fmla="*/ 489792 w 979586"/>
                <a:gd name="connsiteY4" fmla="*/ 390166 h 390166"/>
                <a:gd name="connsiteX5" fmla="*/ 87509 w 979586"/>
                <a:gd name="connsiteY5" fmla="*/ 267286 h 390166"/>
                <a:gd name="connsiteX6" fmla="*/ 0 w 979586"/>
                <a:gd name="connsiteY6" fmla="*/ 195084 h 390166"/>
                <a:gd name="connsiteX7" fmla="*/ 87509 w 979586"/>
                <a:gd name="connsiteY7" fmla="*/ 122880 h 390166"/>
                <a:gd name="connsiteX8" fmla="*/ 489792 w 979586"/>
                <a:gd name="connsiteY8" fmla="*/ 0 h 390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9586" h="390166">
                  <a:moveTo>
                    <a:pt x="489792" y="0"/>
                  </a:moveTo>
                  <a:cubicBezTo>
                    <a:pt x="638806" y="0"/>
                    <a:pt x="777241" y="45300"/>
                    <a:pt x="892075" y="122880"/>
                  </a:cubicBezTo>
                  <a:lnTo>
                    <a:pt x="979586" y="195084"/>
                  </a:lnTo>
                  <a:lnTo>
                    <a:pt x="892075" y="267286"/>
                  </a:lnTo>
                  <a:cubicBezTo>
                    <a:pt x="777241" y="344866"/>
                    <a:pt x="638806" y="390166"/>
                    <a:pt x="489792" y="390166"/>
                  </a:cubicBezTo>
                  <a:cubicBezTo>
                    <a:pt x="340778" y="390166"/>
                    <a:pt x="202344" y="344866"/>
                    <a:pt x="87509" y="267286"/>
                  </a:cubicBezTo>
                  <a:lnTo>
                    <a:pt x="0" y="195084"/>
                  </a:lnTo>
                  <a:lnTo>
                    <a:pt x="87509" y="122880"/>
                  </a:lnTo>
                  <a:cubicBezTo>
                    <a:pt x="202344" y="45300"/>
                    <a:pt x="340778" y="0"/>
                    <a:pt x="489792" y="0"/>
                  </a:cubicBezTo>
                  <a:close/>
                </a:path>
              </a:pathLst>
            </a:custGeom>
            <a:solidFill>
              <a:srgbClr val="55A93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9" name="Полилиния 5">
              <a:extLst>
                <a:ext uri="{FF2B5EF4-FFF2-40B4-BE49-F238E27FC236}">
                  <a16:creationId xmlns:a16="http://schemas.microsoft.com/office/drawing/2014/main" id="{1233D740-4BBB-A876-6F70-B9D51646E51B}"/>
                </a:ext>
              </a:extLst>
            </p:cNvPr>
            <p:cNvSpPr/>
            <p:nvPr/>
          </p:nvSpPr>
          <p:spPr>
            <a:xfrm>
              <a:off x="4730056" y="2530346"/>
              <a:ext cx="1213188" cy="1243930"/>
            </a:xfrm>
            <a:custGeom>
              <a:avLst/>
              <a:gdLst>
                <a:gd name="connsiteX0" fmla="*/ 719506 w 1213189"/>
                <a:gd name="connsiteY0" fmla="*/ 0 h 1243930"/>
                <a:gd name="connsiteX1" fmla="*/ 1121789 w 1213189"/>
                <a:gd name="connsiteY1" fmla="*/ 122880 h 1243930"/>
                <a:gd name="connsiteX2" fmla="*/ 1213189 w 1213189"/>
                <a:gd name="connsiteY2" fmla="*/ 198292 h 1243930"/>
                <a:gd name="connsiteX3" fmla="*/ 1198103 w 1213189"/>
                <a:gd name="connsiteY3" fmla="*/ 210739 h 1243930"/>
                <a:gd name="connsiteX4" fmla="*/ 987364 w 1213189"/>
                <a:gd name="connsiteY4" fmla="*/ 719506 h 1243930"/>
                <a:gd name="connsiteX5" fmla="*/ 1198103 w 1213189"/>
                <a:gd name="connsiteY5" fmla="*/ 1228274 h 1243930"/>
                <a:gd name="connsiteX6" fmla="*/ 1213189 w 1213189"/>
                <a:gd name="connsiteY6" fmla="*/ 1240721 h 1243930"/>
                <a:gd name="connsiteX7" fmla="*/ 1209300 w 1213189"/>
                <a:gd name="connsiteY7" fmla="*/ 1243930 h 1243930"/>
                <a:gd name="connsiteX8" fmla="*/ 1121789 w 1213189"/>
                <a:gd name="connsiteY8" fmla="*/ 1171726 h 1243930"/>
                <a:gd name="connsiteX9" fmla="*/ 719506 w 1213189"/>
                <a:gd name="connsiteY9" fmla="*/ 1048846 h 1243930"/>
                <a:gd name="connsiteX10" fmla="*/ 317223 w 1213189"/>
                <a:gd name="connsiteY10" fmla="*/ 1171726 h 1243930"/>
                <a:gd name="connsiteX11" fmla="*/ 229714 w 1213189"/>
                <a:gd name="connsiteY11" fmla="*/ 1243930 h 1243930"/>
                <a:gd name="connsiteX12" fmla="*/ 210739 w 1213189"/>
                <a:gd name="connsiteY12" fmla="*/ 1228274 h 1243930"/>
                <a:gd name="connsiteX13" fmla="*/ 0 w 1213189"/>
                <a:gd name="connsiteY13" fmla="*/ 719506 h 1243930"/>
                <a:gd name="connsiteX14" fmla="*/ 719506 w 1213189"/>
                <a:gd name="connsiteY14" fmla="*/ 0 h 124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3189" h="1243930">
                  <a:moveTo>
                    <a:pt x="719506" y="0"/>
                  </a:moveTo>
                  <a:cubicBezTo>
                    <a:pt x="868520" y="0"/>
                    <a:pt x="1006955" y="45300"/>
                    <a:pt x="1121789" y="122880"/>
                  </a:cubicBezTo>
                  <a:lnTo>
                    <a:pt x="1213189" y="198292"/>
                  </a:lnTo>
                  <a:lnTo>
                    <a:pt x="1198103" y="210739"/>
                  </a:lnTo>
                  <a:cubicBezTo>
                    <a:pt x="1067898" y="340944"/>
                    <a:pt x="987364" y="520820"/>
                    <a:pt x="987364" y="719506"/>
                  </a:cubicBezTo>
                  <a:cubicBezTo>
                    <a:pt x="987364" y="918192"/>
                    <a:pt x="1067898" y="1098069"/>
                    <a:pt x="1198103" y="1228274"/>
                  </a:cubicBezTo>
                  <a:lnTo>
                    <a:pt x="1213189" y="1240721"/>
                  </a:lnTo>
                  <a:lnTo>
                    <a:pt x="1209300" y="1243930"/>
                  </a:lnTo>
                  <a:lnTo>
                    <a:pt x="1121789" y="1171726"/>
                  </a:lnTo>
                  <a:cubicBezTo>
                    <a:pt x="1006955" y="1094146"/>
                    <a:pt x="868520" y="1048846"/>
                    <a:pt x="719506" y="1048846"/>
                  </a:cubicBezTo>
                  <a:cubicBezTo>
                    <a:pt x="570492" y="1048846"/>
                    <a:pt x="432058" y="1094146"/>
                    <a:pt x="317223" y="1171726"/>
                  </a:cubicBezTo>
                  <a:lnTo>
                    <a:pt x="229714" y="1243930"/>
                  </a:lnTo>
                  <a:lnTo>
                    <a:pt x="210739" y="1228274"/>
                  </a:lnTo>
                  <a:cubicBezTo>
                    <a:pt x="80534" y="1098069"/>
                    <a:pt x="0" y="918192"/>
                    <a:pt x="0" y="719506"/>
                  </a:cubicBezTo>
                  <a:cubicBezTo>
                    <a:pt x="0" y="322134"/>
                    <a:pt x="322134" y="0"/>
                    <a:pt x="719506" y="0"/>
                  </a:cubicBezTo>
                  <a:close/>
                </a:path>
              </a:pathLst>
            </a:custGeom>
            <a:solidFill>
              <a:srgbClr val="AECC4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10" name="Полилиния 6">
              <a:extLst>
                <a:ext uri="{FF2B5EF4-FFF2-40B4-BE49-F238E27FC236}">
                  <a16:creationId xmlns:a16="http://schemas.microsoft.com/office/drawing/2014/main" id="{9E9B5D0D-2CEC-BC33-5464-DE66F3186886}"/>
                </a:ext>
              </a:extLst>
            </p:cNvPr>
            <p:cNvSpPr/>
            <p:nvPr/>
          </p:nvSpPr>
          <p:spPr>
            <a:xfrm>
              <a:off x="4730056" y="3774276"/>
              <a:ext cx="1213188" cy="1243928"/>
            </a:xfrm>
            <a:custGeom>
              <a:avLst/>
              <a:gdLst>
                <a:gd name="connsiteX0" fmla="*/ 229714 w 1213189"/>
                <a:gd name="connsiteY0" fmla="*/ 0 h 1243928"/>
                <a:gd name="connsiteX1" fmla="*/ 317223 w 1213189"/>
                <a:gd name="connsiteY1" fmla="*/ 72202 h 1243928"/>
                <a:gd name="connsiteX2" fmla="*/ 719506 w 1213189"/>
                <a:gd name="connsiteY2" fmla="*/ 195082 h 1243928"/>
                <a:gd name="connsiteX3" fmla="*/ 1121789 w 1213189"/>
                <a:gd name="connsiteY3" fmla="*/ 72202 h 1243928"/>
                <a:gd name="connsiteX4" fmla="*/ 1209300 w 1213189"/>
                <a:gd name="connsiteY4" fmla="*/ 0 h 1243928"/>
                <a:gd name="connsiteX5" fmla="*/ 1213189 w 1213189"/>
                <a:gd name="connsiteY5" fmla="*/ 3208 h 1243928"/>
                <a:gd name="connsiteX6" fmla="*/ 1198103 w 1213189"/>
                <a:gd name="connsiteY6" fmla="*/ 15655 h 1243928"/>
                <a:gd name="connsiteX7" fmla="*/ 987364 w 1213189"/>
                <a:gd name="connsiteY7" fmla="*/ 524422 h 1243928"/>
                <a:gd name="connsiteX8" fmla="*/ 1198103 w 1213189"/>
                <a:gd name="connsiteY8" fmla="*/ 1033190 h 1243928"/>
                <a:gd name="connsiteX9" fmla="*/ 1213189 w 1213189"/>
                <a:gd name="connsiteY9" fmla="*/ 1045637 h 1243928"/>
                <a:gd name="connsiteX10" fmla="*/ 1121789 w 1213189"/>
                <a:gd name="connsiteY10" fmla="*/ 1121048 h 1243928"/>
                <a:gd name="connsiteX11" fmla="*/ 719506 w 1213189"/>
                <a:gd name="connsiteY11" fmla="*/ 1243928 h 1243928"/>
                <a:gd name="connsiteX12" fmla="*/ 0 w 1213189"/>
                <a:gd name="connsiteY12" fmla="*/ 524422 h 1243928"/>
                <a:gd name="connsiteX13" fmla="*/ 210739 w 1213189"/>
                <a:gd name="connsiteY13" fmla="*/ 15655 h 1243928"/>
                <a:gd name="connsiteX14" fmla="*/ 229714 w 1213189"/>
                <a:gd name="connsiteY14" fmla="*/ 0 h 1243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3189" h="1243928">
                  <a:moveTo>
                    <a:pt x="229714" y="0"/>
                  </a:moveTo>
                  <a:lnTo>
                    <a:pt x="317223" y="72202"/>
                  </a:lnTo>
                  <a:cubicBezTo>
                    <a:pt x="432058" y="149782"/>
                    <a:pt x="570492" y="195082"/>
                    <a:pt x="719506" y="195082"/>
                  </a:cubicBezTo>
                  <a:cubicBezTo>
                    <a:pt x="868520" y="195082"/>
                    <a:pt x="1006955" y="149782"/>
                    <a:pt x="1121789" y="72202"/>
                  </a:cubicBezTo>
                  <a:lnTo>
                    <a:pt x="1209300" y="0"/>
                  </a:lnTo>
                  <a:lnTo>
                    <a:pt x="1213189" y="3208"/>
                  </a:lnTo>
                  <a:lnTo>
                    <a:pt x="1198103" y="15655"/>
                  </a:lnTo>
                  <a:cubicBezTo>
                    <a:pt x="1067898" y="145860"/>
                    <a:pt x="987364" y="325736"/>
                    <a:pt x="987364" y="524422"/>
                  </a:cubicBezTo>
                  <a:cubicBezTo>
                    <a:pt x="987364" y="723108"/>
                    <a:pt x="1067898" y="902985"/>
                    <a:pt x="1198103" y="1033190"/>
                  </a:cubicBezTo>
                  <a:lnTo>
                    <a:pt x="1213189" y="1045637"/>
                  </a:lnTo>
                  <a:lnTo>
                    <a:pt x="1121789" y="1121048"/>
                  </a:lnTo>
                  <a:cubicBezTo>
                    <a:pt x="1006955" y="1198628"/>
                    <a:pt x="868520" y="1243928"/>
                    <a:pt x="719506" y="1243928"/>
                  </a:cubicBezTo>
                  <a:cubicBezTo>
                    <a:pt x="322134" y="1243928"/>
                    <a:pt x="0" y="921794"/>
                    <a:pt x="0" y="524422"/>
                  </a:cubicBezTo>
                  <a:cubicBezTo>
                    <a:pt x="0" y="325736"/>
                    <a:pt x="80534" y="145860"/>
                    <a:pt x="210739" y="15655"/>
                  </a:cubicBezTo>
                  <a:lnTo>
                    <a:pt x="229714" y="0"/>
                  </a:lnTo>
                  <a:close/>
                </a:path>
              </a:pathLst>
            </a:custGeom>
            <a:solidFill>
              <a:srgbClr val="F36F2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11" name="Полилиния 7">
              <a:extLst>
                <a:ext uri="{FF2B5EF4-FFF2-40B4-BE49-F238E27FC236}">
                  <a16:creationId xmlns:a16="http://schemas.microsoft.com/office/drawing/2014/main" id="{93DA83F9-B252-6635-2908-157EC5A8FF84}"/>
                </a:ext>
              </a:extLst>
            </p:cNvPr>
            <p:cNvSpPr/>
            <p:nvPr/>
          </p:nvSpPr>
          <p:spPr>
            <a:xfrm>
              <a:off x="5947134" y="3579192"/>
              <a:ext cx="979586" cy="390166"/>
            </a:xfrm>
            <a:custGeom>
              <a:avLst/>
              <a:gdLst>
                <a:gd name="connsiteX0" fmla="*/ 489792 w 979586"/>
                <a:gd name="connsiteY0" fmla="*/ 0 h 390166"/>
                <a:gd name="connsiteX1" fmla="*/ 892075 w 979586"/>
                <a:gd name="connsiteY1" fmla="*/ 122880 h 390166"/>
                <a:gd name="connsiteX2" fmla="*/ 979586 w 979586"/>
                <a:gd name="connsiteY2" fmla="*/ 195084 h 390166"/>
                <a:gd name="connsiteX3" fmla="*/ 892075 w 979586"/>
                <a:gd name="connsiteY3" fmla="*/ 267286 h 390166"/>
                <a:gd name="connsiteX4" fmla="*/ 489792 w 979586"/>
                <a:gd name="connsiteY4" fmla="*/ 390166 h 390166"/>
                <a:gd name="connsiteX5" fmla="*/ 87509 w 979586"/>
                <a:gd name="connsiteY5" fmla="*/ 267286 h 390166"/>
                <a:gd name="connsiteX6" fmla="*/ 0 w 979586"/>
                <a:gd name="connsiteY6" fmla="*/ 195084 h 390166"/>
                <a:gd name="connsiteX7" fmla="*/ 87509 w 979586"/>
                <a:gd name="connsiteY7" fmla="*/ 122880 h 390166"/>
                <a:gd name="connsiteX8" fmla="*/ 489792 w 979586"/>
                <a:gd name="connsiteY8" fmla="*/ 0 h 390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9586" h="390166">
                  <a:moveTo>
                    <a:pt x="489792" y="0"/>
                  </a:moveTo>
                  <a:cubicBezTo>
                    <a:pt x="638807" y="0"/>
                    <a:pt x="777241" y="45300"/>
                    <a:pt x="892075" y="122880"/>
                  </a:cubicBezTo>
                  <a:lnTo>
                    <a:pt x="979586" y="195084"/>
                  </a:lnTo>
                  <a:lnTo>
                    <a:pt x="892075" y="267286"/>
                  </a:lnTo>
                  <a:cubicBezTo>
                    <a:pt x="777241" y="344866"/>
                    <a:pt x="638807" y="390166"/>
                    <a:pt x="489792" y="390166"/>
                  </a:cubicBezTo>
                  <a:cubicBezTo>
                    <a:pt x="340778" y="390166"/>
                    <a:pt x="202344" y="344866"/>
                    <a:pt x="87509" y="267286"/>
                  </a:cubicBezTo>
                  <a:lnTo>
                    <a:pt x="0" y="195084"/>
                  </a:lnTo>
                  <a:lnTo>
                    <a:pt x="87509" y="122880"/>
                  </a:lnTo>
                  <a:cubicBezTo>
                    <a:pt x="202344" y="45300"/>
                    <a:pt x="340778" y="0"/>
                    <a:pt x="489792" y="0"/>
                  </a:cubicBezTo>
                  <a:close/>
                </a:path>
              </a:pathLst>
            </a:custGeom>
            <a:solidFill>
              <a:srgbClr val="55A93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12" name="Полилиния 8">
              <a:extLst>
                <a:ext uri="{FF2B5EF4-FFF2-40B4-BE49-F238E27FC236}">
                  <a16:creationId xmlns:a16="http://schemas.microsoft.com/office/drawing/2014/main" id="{76166D3E-86F0-CF9C-ACE4-2908425C880D}"/>
                </a:ext>
              </a:extLst>
            </p:cNvPr>
            <p:cNvSpPr/>
            <p:nvPr/>
          </p:nvSpPr>
          <p:spPr>
            <a:xfrm>
              <a:off x="5943245" y="2530346"/>
              <a:ext cx="1213187" cy="1243930"/>
            </a:xfrm>
            <a:custGeom>
              <a:avLst/>
              <a:gdLst>
                <a:gd name="connsiteX0" fmla="*/ 493681 w 1213187"/>
                <a:gd name="connsiteY0" fmla="*/ 0 h 1243930"/>
                <a:gd name="connsiteX1" fmla="*/ 1213187 w 1213187"/>
                <a:gd name="connsiteY1" fmla="*/ 719506 h 1243930"/>
                <a:gd name="connsiteX2" fmla="*/ 1002449 w 1213187"/>
                <a:gd name="connsiteY2" fmla="*/ 1228274 h 1243930"/>
                <a:gd name="connsiteX3" fmla="*/ 983475 w 1213187"/>
                <a:gd name="connsiteY3" fmla="*/ 1243930 h 1243930"/>
                <a:gd name="connsiteX4" fmla="*/ 895964 w 1213187"/>
                <a:gd name="connsiteY4" fmla="*/ 1171726 h 1243930"/>
                <a:gd name="connsiteX5" fmla="*/ 493681 w 1213187"/>
                <a:gd name="connsiteY5" fmla="*/ 1048846 h 1243930"/>
                <a:gd name="connsiteX6" fmla="*/ 91398 w 1213187"/>
                <a:gd name="connsiteY6" fmla="*/ 1171726 h 1243930"/>
                <a:gd name="connsiteX7" fmla="*/ 3889 w 1213187"/>
                <a:gd name="connsiteY7" fmla="*/ 1243930 h 1243930"/>
                <a:gd name="connsiteX8" fmla="*/ 0 w 1213187"/>
                <a:gd name="connsiteY8" fmla="*/ 1240721 h 1243930"/>
                <a:gd name="connsiteX9" fmla="*/ 15085 w 1213187"/>
                <a:gd name="connsiteY9" fmla="*/ 1228274 h 1243930"/>
                <a:gd name="connsiteX10" fmla="*/ 225823 w 1213187"/>
                <a:gd name="connsiteY10" fmla="*/ 719506 h 1243930"/>
                <a:gd name="connsiteX11" fmla="*/ 15085 w 1213187"/>
                <a:gd name="connsiteY11" fmla="*/ 210739 h 1243930"/>
                <a:gd name="connsiteX12" fmla="*/ 0 w 1213187"/>
                <a:gd name="connsiteY12" fmla="*/ 198292 h 1243930"/>
                <a:gd name="connsiteX13" fmla="*/ 91398 w 1213187"/>
                <a:gd name="connsiteY13" fmla="*/ 122880 h 1243930"/>
                <a:gd name="connsiteX14" fmla="*/ 493681 w 1213187"/>
                <a:gd name="connsiteY14" fmla="*/ 0 h 124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3187" h="1243930">
                  <a:moveTo>
                    <a:pt x="493681" y="0"/>
                  </a:moveTo>
                  <a:cubicBezTo>
                    <a:pt x="891053" y="0"/>
                    <a:pt x="1213187" y="322134"/>
                    <a:pt x="1213187" y="719506"/>
                  </a:cubicBezTo>
                  <a:cubicBezTo>
                    <a:pt x="1213187" y="918192"/>
                    <a:pt x="1132654" y="1098069"/>
                    <a:pt x="1002449" y="1228274"/>
                  </a:cubicBezTo>
                  <a:lnTo>
                    <a:pt x="983475" y="1243930"/>
                  </a:lnTo>
                  <a:lnTo>
                    <a:pt x="895964" y="1171726"/>
                  </a:lnTo>
                  <a:cubicBezTo>
                    <a:pt x="781130" y="1094146"/>
                    <a:pt x="642696" y="1048846"/>
                    <a:pt x="493681" y="1048846"/>
                  </a:cubicBezTo>
                  <a:cubicBezTo>
                    <a:pt x="344667" y="1048846"/>
                    <a:pt x="206233" y="1094146"/>
                    <a:pt x="91398" y="1171726"/>
                  </a:cubicBezTo>
                  <a:lnTo>
                    <a:pt x="3889" y="1243930"/>
                  </a:lnTo>
                  <a:lnTo>
                    <a:pt x="0" y="1240721"/>
                  </a:lnTo>
                  <a:lnTo>
                    <a:pt x="15085" y="1228274"/>
                  </a:lnTo>
                  <a:cubicBezTo>
                    <a:pt x="145290" y="1098069"/>
                    <a:pt x="225823" y="918192"/>
                    <a:pt x="225823" y="719506"/>
                  </a:cubicBezTo>
                  <a:cubicBezTo>
                    <a:pt x="225823" y="520820"/>
                    <a:pt x="145290" y="340944"/>
                    <a:pt x="15085" y="210739"/>
                  </a:cubicBezTo>
                  <a:lnTo>
                    <a:pt x="0" y="198292"/>
                  </a:lnTo>
                  <a:lnTo>
                    <a:pt x="91398" y="122880"/>
                  </a:lnTo>
                  <a:cubicBezTo>
                    <a:pt x="206233" y="45300"/>
                    <a:pt x="344667" y="0"/>
                    <a:pt x="493681" y="0"/>
                  </a:cubicBezTo>
                  <a:close/>
                </a:path>
              </a:pathLst>
            </a:custGeom>
            <a:solidFill>
              <a:srgbClr val="00ABE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13" name="Полилиния 9">
              <a:extLst>
                <a:ext uri="{FF2B5EF4-FFF2-40B4-BE49-F238E27FC236}">
                  <a16:creationId xmlns:a16="http://schemas.microsoft.com/office/drawing/2014/main" id="{60EFF0A6-F3D1-25E9-A921-E76CF316B2CE}"/>
                </a:ext>
              </a:extLst>
            </p:cNvPr>
            <p:cNvSpPr/>
            <p:nvPr/>
          </p:nvSpPr>
          <p:spPr>
            <a:xfrm>
              <a:off x="5943247" y="3774276"/>
              <a:ext cx="1213187" cy="1243928"/>
            </a:xfrm>
            <a:custGeom>
              <a:avLst/>
              <a:gdLst>
                <a:gd name="connsiteX0" fmla="*/ 983475 w 1213187"/>
                <a:gd name="connsiteY0" fmla="*/ 0 h 1243928"/>
                <a:gd name="connsiteX1" fmla="*/ 1002449 w 1213187"/>
                <a:gd name="connsiteY1" fmla="*/ 15655 h 1243928"/>
                <a:gd name="connsiteX2" fmla="*/ 1213187 w 1213187"/>
                <a:gd name="connsiteY2" fmla="*/ 524422 h 1243928"/>
                <a:gd name="connsiteX3" fmla="*/ 493681 w 1213187"/>
                <a:gd name="connsiteY3" fmla="*/ 1243928 h 1243928"/>
                <a:gd name="connsiteX4" fmla="*/ 91398 w 1213187"/>
                <a:gd name="connsiteY4" fmla="*/ 1121048 h 1243928"/>
                <a:gd name="connsiteX5" fmla="*/ 0 w 1213187"/>
                <a:gd name="connsiteY5" fmla="*/ 1045637 h 1243928"/>
                <a:gd name="connsiteX6" fmla="*/ 15085 w 1213187"/>
                <a:gd name="connsiteY6" fmla="*/ 1033190 h 1243928"/>
                <a:gd name="connsiteX7" fmla="*/ 225823 w 1213187"/>
                <a:gd name="connsiteY7" fmla="*/ 524422 h 1243928"/>
                <a:gd name="connsiteX8" fmla="*/ 15085 w 1213187"/>
                <a:gd name="connsiteY8" fmla="*/ 15655 h 1243928"/>
                <a:gd name="connsiteX9" fmla="*/ 0 w 1213187"/>
                <a:gd name="connsiteY9" fmla="*/ 3208 h 1243928"/>
                <a:gd name="connsiteX10" fmla="*/ 3889 w 1213187"/>
                <a:gd name="connsiteY10" fmla="*/ 0 h 1243928"/>
                <a:gd name="connsiteX11" fmla="*/ 91398 w 1213187"/>
                <a:gd name="connsiteY11" fmla="*/ 72202 h 1243928"/>
                <a:gd name="connsiteX12" fmla="*/ 493681 w 1213187"/>
                <a:gd name="connsiteY12" fmla="*/ 195082 h 1243928"/>
                <a:gd name="connsiteX13" fmla="*/ 895964 w 1213187"/>
                <a:gd name="connsiteY13" fmla="*/ 72202 h 1243928"/>
                <a:gd name="connsiteX14" fmla="*/ 983475 w 1213187"/>
                <a:gd name="connsiteY14" fmla="*/ 0 h 1243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3187" h="1243928">
                  <a:moveTo>
                    <a:pt x="983475" y="0"/>
                  </a:moveTo>
                  <a:lnTo>
                    <a:pt x="1002449" y="15655"/>
                  </a:lnTo>
                  <a:cubicBezTo>
                    <a:pt x="1132654" y="145860"/>
                    <a:pt x="1213187" y="325736"/>
                    <a:pt x="1213187" y="524422"/>
                  </a:cubicBezTo>
                  <a:cubicBezTo>
                    <a:pt x="1213187" y="921794"/>
                    <a:pt x="891053" y="1243928"/>
                    <a:pt x="493681" y="1243928"/>
                  </a:cubicBezTo>
                  <a:cubicBezTo>
                    <a:pt x="344667" y="1243928"/>
                    <a:pt x="206233" y="1198628"/>
                    <a:pt x="91398" y="1121048"/>
                  </a:cubicBezTo>
                  <a:lnTo>
                    <a:pt x="0" y="1045637"/>
                  </a:lnTo>
                  <a:lnTo>
                    <a:pt x="15085" y="1033190"/>
                  </a:lnTo>
                  <a:cubicBezTo>
                    <a:pt x="145290" y="902985"/>
                    <a:pt x="225823" y="723108"/>
                    <a:pt x="225823" y="524422"/>
                  </a:cubicBezTo>
                  <a:cubicBezTo>
                    <a:pt x="225823" y="325736"/>
                    <a:pt x="145290" y="145860"/>
                    <a:pt x="15085" y="15655"/>
                  </a:cubicBezTo>
                  <a:lnTo>
                    <a:pt x="0" y="3208"/>
                  </a:lnTo>
                  <a:lnTo>
                    <a:pt x="3889" y="0"/>
                  </a:lnTo>
                  <a:lnTo>
                    <a:pt x="91398" y="72202"/>
                  </a:lnTo>
                  <a:cubicBezTo>
                    <a:pt x="206233" y="149782"/>
                    <a:pt x="344667" y="195082"/>
                    <a:pt x="493681" y="195082"/>
                  </a:cubicBezTo>
                  <a:cubicBezTo>
                    <a:pt x="642696" y="195082"/>
                    <a:pt x="781130" y="149782"/>
                    <a:pt x="895964" y="72202"/>
                  </a:cubicBezTo>
                  <a:lnTo>
                    <a:pt x="983475" y="0"/>
                  </a:lnTo>
                  <a:close/>
                </a:path>
              </a:pathLst>
            </a:custGeom>
            <a:solidFill>
              <a:srgbClr val="0A447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/>
            </a:p>
          </p:txBody>
        </p:sp>
      </p:grpSp>
      <p:sp>
        <p:nvSpPr>
          <p:cNvPr id="14" name="Текст 11">
            <a:extLst>
              <a:ext uri="{FF2B5EF4-FFF2-40B4-BE49-F238E27FC236}">
                <a16:creationId xmlns:a16="http://schemas.microsoft.com/office/drawing/2014/main" id="{1681CA68-983A-4C9E-450B-8FD2D68A202A}"/>
              </a:ext>
            </a:extLst>
          </p:cNvPr>
          <p:cNvSpPr txBox="1">
            <a:spLocks/>
          </p:cNvSpPr>
          <p:nvPr/>
        </p:nvSpPr>
        <p:spPr>
          <a:xfrm>
            <a:off x="861610" y="1604801"/>
            <a:ext cx="2277599" cy="9669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accent3"/>
                </a:solidFill>
              </a:rPr>
              <a:t>Strong bonds in PFAS </a:t>
            </a:r>
            <a:r>
              <a:rPr lang="en-US" sz="1400" dirty="0"/>
              <a:t>extends its existence</a:t>
            </a:r>
          </a:p>
        </p:txBody>
      </p:sp>
      <p:sp>
        <p:nvSpPr>
          <p:cNvPr id="15" name="Текст 11">
            <a:extLst>
              <a:ext uri="{FF2B5EF4-FFF2-40B4-BE49-F238E27FC236}">
                <a16:creationId xmlns:a16="http://schemas.microsoft.com/office/drawing/2014/main" id="{3E7B0203-D942-C65D-CE03-37F81992B851}"/>
              </a:ext>
            </a:extLst>
          </p:cNvPr>
          <p:cNvSpPr txBox="1">
            <a:spLocks/>
          </p:cNvSpPr>
          <p:nvPr/>
        </p:nvSpPr>
        <p:spPr>
          <a:xfrm>
            <a:off x="887447" y="2932512"/>
            <a:ext cx="2277599" cy="15715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rgbClr val="F36F21"/>
                </a:solidFill>
              </a:rPr>
              <a:t>PFAS sources </a:t>
            </a:r>
            <a:r>
              <a:rPr lang="en-US" sz="1400" dirty="0"/>
              <a:t>in food are from production, processing and packaging</a:t>
            </a:r>
          </a:p>
          <a:p>
            <a:endParaRPr lang="en-US" sz="1400" b="1" dirty="0"/>
          </a:p>
        </p:txBody>
      </p:sp>
      <p:sp>
        <p:nvSpPr>
          <p:cNvPr id="16" name="Текст 11">
            <a:extLst>
              <a:ext uri="{FF2B5EF4-FFF2-40B4-BE49-F238E27FC236}">
                <a16:creationId xmlns:a16="http://schemas.microsoft.com/office/drawing/2014/main" id="{552312F7-D89D-BCA2-5755-3EBA780782E5}"/>
              </a:ext>
            </a:extLst>
          </p:cNvPr>
          <p:cNvSpPr txBox="1">
            <a:spLocks/>
          </p:cNvSpPr>
          <p:nvPr/>
        </p:nvSpPr>
        <p:spPr>
          <a:xfrm>
            <a:off x="6321974" y="3107596"/>
            <a:ext cx="2608890" cy="15715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rgbClr val="0A4479"/>
                </a:solidFill>
              </a:rPr>
              <a:t>Future Proof Packaging 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is needed </a:t>
            </a:r>
            <a:r>
              <a:rPr lang="en-US" sz="1400" dirty="0"/>
              <a:t>to avoid the pitfalls of a fragmented approach</a:t>
            </a:r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D4733A0-8FB8-D7FE-62F2-BAEB8AF60CAC}"/>
              </a:ext>
            </a:extLst>
          </p:cNvPr>
          <p:cNvSpPr txBox="1"/>
          <p:nvPr/>
        </p:nvSpPr>
        <p:spPr>
          <a:xfrm>
            <a:off x="3725629" y="1510888"/>
            <a:ext cx="920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j-lt"/>
              </a:rPr>
              <a:t>1</a:t>
            </a:r>
          </a:p>
        </p:txBody>
      </p:sp>
      <p:sp>
        <p:nvSpPr>
          <p:cNvPr id="31" name="Текст 11">
            <a:extLst>
              <a:ext uri="{FF2B5EF4-FFF2-40B4-BE49-F238E27FC236}">
                <a16:creationId xmlns:a16="http://schemas.microsoft.com/office/drawing/2014/main" id="{0D6FA06C-523E-F7E5-CE13-13D62E4CDAF2}"/>
              </a:ext>
            </a:extLst>
          </p:cNvPr>
          <p:cNvSpPr txBox="1">
            <a:spLocks/>
          </p:cNvSpPr>
          <p:nvPr/>
        </p:nvSpPr>
        <p:spPr>
          <a:xfrm>
            <a:off x="6321974" y="1536017"/>
            <a:ext cx="2491815" cy="15715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rgbClr val="00ABE6"/>
                </a:solidFill>
              </a:rPr>
              <a:t>Industry has worked hard 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with a fragmented approach and alternatives to PFAS  </a:t>
            </a:r>
            <a:br>
              <a:rPr lang="en-US" sz="14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face </a:t>
            </a:r>
            <a:r>
              <a:rPr lang="en-US" sz="1400" dirty="0"/>
              <a:t>roadblocks</a:t>
            </a:r>
          </a:p>
          <a:p>
            <a:endParaRPr lang="en-US" sz="1400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DEAEE7C-4505-968E-64CC-0EF8ADF265C3}"/>
              </a:ext>
            </a:extLst>
          </p:cNvPr>
          <p:cNvSpPr txBox="1"/>
          <p:nvPr/>
        </p:nvSpPr>
        <p:spPr>
          <a:xfrm>
            <a:off x="3750616" y="3037539"/>
            <a:ext cx="920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j-lt"/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1A375AE-CB41-AFE6-B506-2C981569507F}"/>
              </a:ext>
            </a:extLst>
          </p:cNvPr>
          <p:cNvSpPr txBox="1"/>
          <p:nvPr/>
        </p:nvSpPr>
        <p:spPr>
          <a:xfrm>
            <a:off x="5201964" y="1535968"/>
            <a:ext cx="920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j-lt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3860CF8-6076-CC42-0169-E3B2AC27E547}"/>
              </a:ext>
            </a:extLst>
          </p:cNvPr>
          <p:cNvSpPr txBox="1"/>
          <p:nvPr/>
        </p:nvSpPr>
        <p:spPr>
          <a:xfrm>
            <a:off x="5195499" y="3110590"/>
            <a:ext cx="920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j-lt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5763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4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1F4D2DC-4A4E-73BB-7435-BF6A82765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594" y="157181"/>
            <a:ext cx="7979700" cy="485700"/>
          </a:xfrm>
        </p:spPr>
        <p:txBody>
          <a:bodyPr/>
          <a:lstStyle/>
          <a:p>
            <a:r>
              <a:rPr lang="en-US" dirty="0">
                <a:latin typeface="+mj-lt"/>
              </a:rPr>
              <a:t>Key Takeaways</a:t>
            </a:r>
          </a:p>
        </p:txBody>
      </p:sp>
      <p:grpSp>
        <p:nvGrpSpPr>
          <p:cNvPr id="5" name="Группа 1">
            <a:extLst>
              <a:ext uri="{FF2B5EF4-FFF2-40B4-BE49-F238E27FC236}">
                <a16:creationId xmlns:a16="http://schemas.microsoft.com/office/drawing/2014/main" id="{6E61D74B-07E3-9E9E-B6C7-B96318AE0AB1}"/>
              </a:ext>
            </a:extLst>
          </p:cNvPr>
          <p:cNvGrpSpPr/>
          <p:nvPr/>
        </p:nvGrpSpPr>
        <p:grpSpPr>
          <a:xfrm>
            <a:off x="3139209" y="1139077"/>
            <a:ext cx="3023987" cy="3100608"/>
            <a:chOff x="4730056" y="2530346"/>
            <a:chExt cx="2426378" cy="2487858"/>
          </a:xfrm>
          <a:solidFill>
            <a:schemeClr val="bg2">
              <a:lumMod val="10000"/>
            </a:schemeClr>
          </a:solidFill>
        </p:grpSpPr>
        <p:sp>
          <p:nvSpPr>
            <p:cNvPr id="6" name="Полилиния 2">
              <a:extLst>
                <a:ext uri="{FF2B5EF4-FFF2-40B4-BE49-F238E27FC236}">
                  <a16:creationId xmlns:a16="http://schemas.microsoft.com/office/drawing/2014/main" id="{02318B1C-035C-049E-2AF2-6C921A0142E5}"/>
                </a:ext>
              </a:extLst>
            </p:cNvPr>
            <p:cNvSpPr/>
            <p:nvPr/>
          </p:nvSpPr>
          <p:spPr>
            <a:xfrm>
              <a:off x="5717419" y="2728639"/>
              <a:ext cx="451647" cy="1042429"/>
            </a:xfrm>
            <a:custGeom>
              <a:avLst/>
              <a:gdLst>
                <a:gd name="connsiteX0" fmla="*/ 225825 w 451648"/>
                <a:gd name="connsiteY0" fmla="*/ 0 h 1042429"/>
                <a:gd name="connsiteX1" fmla="*/ 240910 w 451648"/>
                <a:gd name="connsiteY1" fmla="*/ 12447 h 1042429"/>
                <a:gd name="connsiteX2" fmla="*/ 451648 w 451648"/>
                <a:gd name="connsiteY2" fmla="*/ 521214 h 1042429"/>
                <a:gd name="connsiteX3" fmla="*/ 240910 w 451648"/>
                <a:gd name="connsiteY3" fmla="*/ 1029982 h 1042429"/>
                <a:gd name="connsiteX4" fmla="*/ 225825 w 451648"/>
                <a:gd name="connsiteY4" fmla="*/ 1042429 h 1042429"/>
                <a:gd name="connsiteX5" fmla="*/ 210739 w 451648"/>
                <a:gd name="connsiteY5" fmla="*/ 1029982 h 1042429"/>
                <a:gd name="connsiteX6" fmla="*/ 0 w 451648"/>
                <a:gd name="connsiteY6" fmla="*/ 521214 h 1042429"/>
                <a:gd name="connsiteX7" fmla="*/ 210739 w 451648"/>
                <a:gd name="connsiteY7" fmla="*/ 12447 h 1042429"/>
                <a:gd name="connsiteX8" fmla="*/ 225825 w 451648"/>
                <a:gd name="connsiteY8" fmla="*/ 0 h 1042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1648" h="1042429">
                  <a:moveTo>
                    <a:pt x="225825" y="0"/>
                  </a:moveTo>
                  <a:lnTo>
                    <a:pt x="240910" y="12447"/>
                  </a:lnTo>
                  <a:cubicBezTo>
                    <a:pt x="371115" y="142652"/>
                    <a:pt x="451648" y="322528"/>
                    <a:pt x="451648" y="521214"/>
                  </a:cubicBezTo>
                  <a:cubicBezTo>
                    <a:pt x="451648" y="719900"/>
                    <a:pt x="371115" y="899777"/>
                    <a:pt x="240910" y="1029982"/>
                  </a:cubicBezTo>
                  <a:lnTo>
                    <a:pt x="225825" y="1042429"/>
                  </a:lnTo>
                  <a:lnTo>
                    <a:pt x="210739" y="1029982"/>
                  </a:lnTo>
                  <a:cubicBezTo>
                    <a:pt x="80534" y="899777"/>
                    <a:pt x="0" y="719900"/>
                    <a:pt x="0" y="521214"/>
                  </a:cubicBezTo>
                  <a:cubicBezTo>
                    <a:pt x="0" y="322528"/>
                    <a:pt x="80534" y="142652"/>
                    <a:pt x="210739" y="12447"/>
                  </a:cubicBezTo>
                  <a:lnTo>
                    <a:pt x="225825" y="0"/>
                  </a:lnTo>
                  <a:close/>
                </a:path>
              </a:pathLst>
            </a:custGeom>
            <a:solidFill>
              <a:srgbClr val="55A93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7" name="Полилиния 3">
              <a:extLst>
                <a:ext uri="{FF2B5EF4-FFF2-40B4-BE49-F238E27FC236}">
                  <a16:creationId xmlns:a16="http://schemas.microsoft.com/office/drawing/2014/main" id="{684C716D-DBBF-0AE5-373E-C0A3829CAAF3}"/>
                </a:ext>
              </a:extLst>
            </p:cNvPr>
            <p:cNvSpPr/>
            <p:nvPr/>
          </p:nvSpPr>
          <p:spPr>
            <a:xfrm>
              <a:off x="5717419" y="3777485"/>
              <a:ext cx="451647" cy="1042429"/>
            </a:xfrm>
            <a:custGeom>
              <a:avLst/>
              <a:gdLst>
                <a:gd name="connsiteX0" fmla="*/ 225825 w 451648"/>
                <a:gd name="connsiteY0" fmla="*/ 0 h 1042429"/>
                <a:gd name="connsiteX1" fmla="*/ 240910 w 451648"/>
                <a:gd name="connsiteY1" fmla="*/ 12447 h 1042429"/>
                <a:gd name="connsiteX2" fmla="*/ 451648 w 451648"/>
                <a:gd name="connsiteY2" fmla="*/ 521214 h 1042429"/>
                <a:gd name="connsiteX3" fmla="*/ 240910 w 451648"/>
                <a:gd name="connsiteY3" fmla="*/ 1029982 h 1042429"/>
                <a:gd name="connsiteX4" fmla="*/ 225825 w 451648"/>
                <a:gd name="connsiteY4" fmla="*/ 1042429 h 1042429"/>
                <a:gd name="connsiteX5" fmla="*/ 210739 w 451648"/>
                <a:gd name="connsiteY5" fmla="*/ 1029982 h 1042429"/>
                <a:gd name="connsiteX6" fmla="*/ 0 w 451648"/>
                <a:gd name="connsiteY6" fmla="*/ 521214 h 1042429"/>
                <a:gd name="connsiteX7" fmla="*/ 210739 w 451648"/>
                <a:gd name="connsiteY7" fmla="*/ 12447 h 1042429"/>
                <a:gd name="connsiteX8" fmla="*/ 225825 w 451648"/>
                <a:gd name="connsiteY8" fmla="*/ 0 h 1042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1648" h="1042429">
                  <a:moveTo>
                    <a:pt x="225825" y="0"/>
                  </a:moveTo>
                  <a:lnTo>
                    <a:pt x="240910" y="12447"/>
                  </a:lnTo>
                  <a:cubicBezTo>
                    <a:pt x="371115" y="142652"/>
                    <a:pt x="451648" y="322528"/>
                    <a:pt x="451648" y="521214"/>
                  </a:cubicBezTo>
                  <a:cubicBezTo>
                    <a:pt x="451648" y="719900"/>
                    <a:pt x="371115" y="899777"/>
                    <a:pt x="240910" y="1029982"/>
                  </a:cubicBezTo>
                  <a:lnTo>
                    <a:pt x="225825" y="1042429"/>
                  </a:lnTo>
                  <a:lnTo>
                    <a:pt x="210739" y="1029982"/>
                  </a:lnTo>
                  <a:cubicBezTo>
                    <a:pt x="80534" y="899777"/>
                    <a:pt x="0" y="719900"/>
                    <a:pt x="0" y="521214"/>
                  </a:cubicBezTo>
                  <a:cubicBezTo>
                    <a:pt x="0" y="322528"/>
                    <a:pt x="80534" y="142652"/>
                    <a:pt x="210739" y="12447"/>
                  </a:cubicBezTo>
                  <a:lnTo>
                    <a:pt x="225825" y="0"/>
                  </a:lnTo>
                  <a:close/>
                </a:path>
              </a:pathLst>
            </a:custGeom>
            <a:solidFill>
              <a:srgbClr val="55A93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8" name="Полилиния 4">
              <a:extLst>
                <a:ext uri="{FF2B5EF4-FFF2-40B4-BE49-F238E27FC236}">
                  <a16:creationId xmlns:a16="http://schemas.microsoft.com/office/drawing/2014/main" id="{27595849-4820-5014-4A43-DDF2649B6319}"/>
                </a:ext>
              </a:extLst>
            </p:cNvPr>
            <p:cNvSpPr/>
            <p:nvPr/>
          </p:nvSpPr>
          <p:spPr>
            <a:xfrm>
              <a:off x="4959770" y="3579192"/>
              <a:ext cx="979586" cy="390166"/>
            </a:xfrm>
            <a:custGeom>
              <a:avLst/>
              <a:gdLst>
                <a:gd name="connsiteX0" fmla="*/ 489792 w 979586"/>
                <a:gd name="connsiteY0" fmla="*/ 0 h 390166"/>
                <a:gd name="connsiteX1" fmla="*/ 892075 w 979586"/>
                <a:gd name="connsiteY1" fmla="*/ 122880 h 390166"/>
                <a:gd name="connsiteX2" fmla="*/ 979586 w 979586"/>
                <a:gd name="connsiteY2" fmla="*/ 195084 h 390166"/>
                <a:gd name="connsiteX3" fmla="*/ 892075 w 979586"/>
                <a:gd name="connsiteY3" fmla="*/ 267286 h 390166"/>
                <a:gd name="connsiteX4" fmla="*/ 489792 w 979586"/>
                <a:gd name="connsiteY4" fmla="*/ 390166 h 390166"/>
                <a:gd name="connsiteX5" fmla="*/ 87509 w 979586"/>
                <a:gd name="connsiteY5" fmla="*/ 267286 h 390166"/>
                <a:gd name="connsiteX6" fmla="*/ 0 w 979586"/>
                <a:gd name="connsiteY6" fmla="*/ 195084 h 390166"/>
                <a:gd name="connsiteX7" fmla="*/ 87509 w 979586"/>
                <a:gd name="connsiteY7" fmla="*/ 122880 h 390166"/>
                <a:gd name="connsiteX8" fmla="*/ 489792 w 979586"/>
                <a:gd name="connsiteY8" fmla="*/ 0 h 390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9586" h="390166">
                  <a:moveTo>
                    <a:pt x="489792" y="0"/>
                  </a:moveTo>
                  <a:cubicBezTo>
                    <a:pt x="638806" y="0"/>
                    <a:pt x="777241" y="45300"/>
                    <a:pt x="892075" y="122880"/>
                  </a:cubicBezTo>
                  <a:lnTo>
                    <a:pt x="979586" y="195084"/>
                  </a:lnTo>
                  <a:lnTo>
                    <a:pt x="892075" y="267286"/>
                  </a:lnTo>
                  <a:cubicBezTo>
                    <a:pt x="777241" y="344866"/>
                    <a:pt x="638806" y="390166"/>
                    <a:pt x="489792" y="390166"/>
                  </a:cubicBezTo>
                  <a:cubicBezTo>
                    <a:pt x="340778" y="390166"/>
                    <a:pt x="202344" y="344866"/>
                    <a:pt x="87509" y="267286"/>
                  </a:cubicBezTo>
                  <a:lnTo>
                    <a:pt x="0" y="195084"/>
                  </a:lnTo>
                  <a:lnTo>
                    <a:pt x="87509" y="122880"/>
                  </a:lnTo>
                  <a:cubicBezTo>
                    <a:pt x="202344" y="45300"/>
                    <a:pt x="340778" y="0"/>
                    <a:pt x="489792" y="0"/>
                  </a:cubicBezTo>
                  <a:close/>
                </a:path>
              </a:pathLst>
            </a:custGeom>
            <a:solidFill>
              <a:srgbClr val="55A93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9" name="Полилиния 5">
              <a:extLst>
                <a:ext uri="{FF2B5EF4-FFF2-40B4-BE49-F238E27FC236}">
                  <a16:creationId xmlns:a16="http://schemas.microsoft.com/office/drawing/2014/main" id="{1233D740-4BBB-A876-6F70-B9D51646E51B}"/>
                </a:ext>
              </a:extLst>
            </p:cNvPr>
            <p:cNvSpPr/>
            <p:nvPr/>
          </p:nvSpPr>
          <p:spPr>
            <a:xfrm>
              <a:off x="4730056" y="2530346"/>
              <a:ext cx="1213188" cy="1243930"/>
            </a:xfrm>
            <a:custGeom>
              <a:avLst/>
              <a:gdLst>
                <a:gd name="connsiteX0" fmla="*/ 719506 w 1213189"/>
                <a:gd name="connsiteY0" fmla="*/ 0 h 1243930"/>
                <a:gd name="connsiteX1" fmla="*/ 1121789 w 1213189"/>
                <a:gd name="connsiteY1" fmla="*/ 122880 h 1243930"/>
                <a:gd name="connsiteX2" fmla="*/ 1213189 w 1213189"/>
                <a:gd name="connsiteY2" fmla="*/ 198292 h 1243930"/>
                <a:gd name="connsiteX3" fmla="*/ 1198103 w 1213189"/>
                <a:gd name="connsiteY3" fmla="*/ 210739 h 1243930"/>
                <a:gd name="connsiteX4" fmla="*/ 987364 w 1213189"/>
                <a:gd name="connsiteY4" fmla="*/ 719506 h 1243930"/>
                <a:gd name="connsiteX5" fmla="*/ 1198103 w 1213189"/>
                <a:gd name="connsiteY5" fmla="*/ 1228274 h 1243930"/>
                <a:gd name="connsiteX6" fmla="*/ 1213189 w 1213189"/>
                <a:gd name="connsiteY6" fmla="*/ 1240721 h 1243930"/>
                <a:gd name="connsiteX7" fmla="*/ 1209300 w 1213189"/>
                <a:gd name="connsiteY7" fmla="*/ 1243930 h 1243930"/>
                <a:gd name="connsiteX8" fmla="*/ 1121789 w 1213189"/>
                <a:gd name="connsiteY8" fmla="*/ 1171726 h 1243930"/>
                <a:gd name="connsiteX9" fmla="*/ 719506 w 1213189"/>
                <a:gd name="connsiteY9" fmla="*/ 1048846 h 1243930"/>
                <a:gd name="connsiteX10" fmla="*/ 317223 w 1213189"/>
                <a:gd name="connsiteY10" fmla="*/ 1171726 h 1243930"/>
                <a:gd name="connsiteX11" fmla="*/ 229714 w 1213189"/>
                <a:gd name="connsiteY11" fmla="*/ 1243930 h 1243930"/>
                <a:gd name="connsiteX12" fmla="*/ 210739 w 1213189"/>
                <a:gd name="connsiteY12" fmla="*/ 1228274 h 1243930"/>
                <a:gd name="connsiteX13" fmla="*/ 0 w 1213189"/>
                <a:gd name="connsiteY13" fmla="*/ 719506 h 1243930"/>
                <a:gd name="connsiteX14" fmla="*/ 719506 w 1213189"/>
                <a:gd name="connsiteY14" fmla="*/ 0 h 124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3189" h="1243930">
                  <a:moveTo>
                    <a:pt x="719506" y="0"/>
                  </a:moveTo>
                  <a:cubicBezTo>
                    <a:pt x="868520" y="0"/>
                    <a:pt x="1006955" y="45300"/>
                    <a:pt x="1121789" y="122880"/>
                  </a:cubicBezTo>
                  <a:lnTo>
                    <a:pt x="1213189" y="198292"/>
                  </a:lnTo>
                  <a:lnTo>
                    <a:pt x="1198103" y="210739"/>
                  </a:lnTo>
                  <a:cubicBezTo>
                    <a:pt x="1067898" y="340944"/>
                    <a:pt x="987364" y="520820"/>
                    <a:pt x="987364" y="719506"/>
                  </a:cubicBezTo>
                  <a:cubicBezTo>
                    <a:pt x="987364" y="918192"/>
                    <a:pt x="1067898" y="1098069"/>
                    <a:pt x="1198103" y="1228274"/>
                  </a:cubicBezTo>
                  <a:lnTo>
                    <a:pt x="1213189" y="1240721"/>
                  </a:lnTo>
                  <a:lnTo>
                    <a:pt x="1209300" y="1243930"/>
                  </a:lnTo>
                  <a:lnTo>
                    <a:pt x="1121789" y="1171726"/>
                  </a:lnTo>
                  <a:cubicBezTo>
                    <a:pt x="1006955" y="1094146"/>
                    <a:pt x="868520" y="1048846"/>
                    <a:pt x="719506" y="1048846"/>
                  </a:cubicBezTo>
                  <a:cubicBezTo>
                    <a:pt x="570492" y="1048846"/>
                    <a:pt x="432058" y="1094146"/>
                    <a:pt x="317223" y="1171726"/>
                  </a:cubicBezTo>
                  <a:lnTo>
                    <a:pt x="229714" y="1243930"/>
                  </a:lnTo>
                  <a:lnTo>
                    <a:pt x="210739" y="1228274"/>
                  </a:lnTo>
                  <a:cubicBezTo>
                    <a:pt x="80534" y="1098069"/>
                    <a:pt x="0" y="918192"/>
                    <a:pt x="0" y="719506"/>
                  </a:cubicBezTo>
                  <a:cubicBezTo>
                    <a:pt x="0" y="322134"/>
                    <a:pt x="322134" y="0"/>
                    <a:pt x="719506" y="0"/>
                  </a:cubicBezTo>
                  <a:close/>
                </a:path>
              </a:pathLst>
            </a:custGeom>
            <a:solidFill>
              <a:srgbClr val="AECC4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10" name="Полилиния 6">
              <a:extLst>
                <a:ext uri="{FF2B5EF4-FFF2-40B4-BE49-F238E27FC236}">
                  <a16:creationId xmlns:a16="http://schemas.microsoft.com/office/drawing/2014/main" id="{9E9B5D0D-2CEC-BC33-5464-DE66F3186886}"/>
                </a:ext>
              </a:extLst>
            </p:cNvPr>
            <p:cNvSpPr/>
            <p:nvPr/>
          </p:nvSpPr>
          <p:spPr>
            <a:xfrm>
              <a:off x="4730056" y="3774276"/>
              <a:ext cx="1213188" cy="1243928"/>
            </a:xfrm>
            <a:custGeom>
              <a:avLst/>
              <a:gdLst>
                <a:gd name="connsiteX0" fmla="*/ 229714 w 1213189"/>
                <a:gd name="connsiteY0" fmla="*/ 0 h 1243928"/>
                <a:gd name="connsiteX1" fmla="*/ 317223 w 1213189"/>
                <a:gd name="connsiteY1" fmla="*/ 72202 h 1243928"/>
                <a:gd name="connsiteX2" fmla="*/ 719506 w 1213189"/>
                <a:gd name="connsiteY2" fmla="*/ 195082 h 1243928"/>
                <a:gd name="connsiteX3" fmla="*/ 1121789 w 1213189"/>
                <a:gd name="connsiteY3" fmla="*/ 72202 h 1243928"/>
                <a:gd name="connsiteX4" fmla="*/ 1209300 w 1213189"/>
                <a:gd name="connsiteY4" fmla="*/ 0 h 1243928"/>
                <a:gd name="connsiteX5" fmla="*/ 1213189 w 1213189"/>
                <a:gd name="connsiteY5" fmla="*/ 3208 h 1243928"/>
                <a:gd name="connsiteX6" fmla="*/ 1198103 w 1213189"/>
                <a:gd name="connsiteY6" fmla="*/ 15655 h 1243928"/>
                <a:gd name="connsiteX7" fmla="*/ 987364 w 1213189"/>
                <a:gd name="connsiteY7" fmla="*/ 524422 h 1243928"/>
                <a:gd name="connsiteX8" fmla="*/ 1198103 w 1213189"/>
                <a:gd name="connsiteY8" fmla="*/ 1033190 h 1243928"/>
                <a:gd name="connsiteX9" fmla="*/ 1213189 w 1213189"/>
                <a:gd name="connsiteY9" fmla="*/ 1045637 h 1243928"/>
                <a:gd name="connsiteX10" fmla="*/ 1121789 w 1213189"/>
                <a:gd name="connsiteY10" fmla="*/ 1121048 h 1243928"/>
                <a:gd name="connsiteX11" fmla="*/ 719506 w 1213189"/>
                <a:gd name="connsiteY11" fmla="*/ 1243928 h 1243928"/>
                <a:gd name="connsiteX12" fmla="*/ 0 w 1213189"/>
                <a:gd name="connsiteY12" fmla="*/ 524422 h 1243928"/>
                <a:gd name="connsiteX13" fmla="*/ 210739 w 1213189"/>
                <a:gd name="connsiteY13" fmla="*/ 15655 h 1243928"/>
                <a:gd name="connsiteX14" fmla="*/ 229714 w 1213189"/>
                <a:gd name="connsiteY14" fmla="*/ 0 h 1243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3189" h="1243928">
                  <a:moveTo>
                    <a:pt x="229714" y="0"/>
                  </a:moveTo>
                  <a:lnTo>
                    <a:pt x="317223" y="72202"/>
                  </a:lnTo>
                  <a:cubicBezTo>
                    <a:pt x="432058" y="149782"/>
                    <a:pt x="570492" y="195082"/>
                    <a:pt x="719506" y="195082"/>
                  </a:cubicBezTo>
                  <a:cubicBezTo>
                    <a:pt x="868520" y="195082"/>
                    <a:pt x="1006955" y="149782"/>
                    <a:pt x="1121789" y="72202"/>
                  </a:cubicBezTo>
                  <a:lnTo>
                    <a:pt x="1209300" y="0"/>
                  </a:lnTo>
                  <a:lnTo>
                    <a:pt x="1213189" y="3208"/>
                  </a:lnTo>
                  <a:lnTo>
                    <a:pt x="1198103" y="15655"/>
                  </a:lnTo>
                  <a:cubicBezTo>
                    <a:pt x="1067898" y="145860"/>
                    <a:pt x="987364" y="325736"/>
                    <a:pt x="987364" y="524422"/>
                  </a:cubicBezTo>
                  <a:cubicBezTo>
                    <a:pt x="987364" y="723108"/>
                    <a:pt x="1067898" y="902985"/>
                    <a:pt x="1198103" y="1033190"/>
                  </a:cubicBezTo>
                  <a:lnTo>
                    <a:pt x="1213189" y="1045637"/>
                  </a:lnTo>
                  <a:lnTo>
                    <a:pt x="1121789" y="1121048"/>
                  </a:lnTo>
                  <a:cubicBezTo>
                    <a:pt x="1006955" y="1198628"/>
                    <a:pt x="868520" y="1243928"/>
                    <a:pt x="719506" y="1243928"/>
                  </a:cubicBezTo>
                  <a:cubicBezTo>
                    <a:pt x="322134" y="1243928"/>
                    <a:pt x="0" y="921794"/>
                    <a:pt x="0" y="524422"/>
                  </a:cubicBezTo>
                  <a:cubicBezTo>
                    <a:pt x="0" y="325736"/>
                    <a:pt x="80534" y="145860"/>
                    <a:pt x="210739" y="15655"/>
                  </a:cubicBezTo>
                  <a:lnTo>
                    <a:pt x="229714" y="0"/>
                  </a:lnTo>
                  <a:close/>
                </a:path>
              </a:pathLst>
            </a:custGeom>
            <a:solidFill>
              <a:srgbClr val="F36F2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11" name="Полилиния 7">
              <a:extLst>
                <a:ext uri="{FF2B5EF4-FFF2-40B4-BE49-F238E27FC236}">
                  <a16:creationId xmlns:a16="http://schemas.microsoft.com/office/drawing/2014/main" id="{93DA83F9-B252-6635-2908-157EC5A8FF84}"/>
                </a:ext>
              </a:extLst>
            </p:cNvPr>
            <p:cNvSpPr/>
            <p:nvPr/>
          </p:nvSpPr>
          <p:spPr>
            <a:xfrm>
              <a:off x="5947134" y="3579192"/>
              <a:ext cx="979586" cy="390166"/>
            </a:xfrm>
            <a:custGeom>
              <a:avLst/>
              <a:gdLst>
                <a:gd name="connsiteX0" fmla="*/ 489792 w 979586"/>
                <a:gd name="connsiteY0" fmla="*/ 0 h 390166"/>
                <a:gd name="connsiteX1" fmla="*/ 892075 w 979586"/>
                <a:gd name="connsiteY1" fmla="*/ 122880 h 390166"/>
                <a:gd name="connsiteX2" fmla="*/ 979586 w 979586"/>
                <a:gd name="connsiteY2" fmla="*/ 195084 h 390166"/>
                <a:gd name="connsiteX3" fmla="*/ 892075 w 979586"/>
                <a:gd name="connsiteY3" fmla="*/ 267286 h 390166"/>
                <a:gd name="connsiteX4" fmla="*/ 489792 w 979586"/>
                <a:gd name="connsiteY4" fmla="*/ 390166 h 390166"/>
                <a:gd name="connsiteX5" fmla="*/ 87509 w 979586"/>
                <a:gd name="connsiteY5" fmla="*/ 267286 h 390166"/>
                <a:gd name="connsiteX6" fmla="*/ 0 w 979586"/>
                <a:gd name="connsiteY6" fmla="*/ 195084 h 390166"/>
                <a:gd name="connsiteX7" fmla="*/ 87509 w 979586"/>
                <a:gd name="connsiteY7" fmla="*/ 122880 h 390166"/>
                <a:gd name="connsiteX8" fmla="*/ 489792 w 979586"/>
                <a:gd name="connsiteY8" fmla="*/ 0 h 390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9586" h="390166">
                  <a:moveTo>
                    <a:pt x="489792" y="0"/>
                  </a:moveTo>
                  <a:cubicBezTo>
                    <a:pt x="638807" y="0"/>
                    <a:pt x="777241" y="45300"/>
                    <a:pt x="892075" y="122880"/>
                  </a:cubicBezTo>
                  <a:lnTo>
                    <a:pt x="979586" y="195084"/>
                  </a:lnTo>
                  <a:lnTo>
                    <a:pt x="892075" y="267286"/>
                  </a:lnTo>
                  <a:cubicBezTo>
                    <a:pt x="777241" y="344866"/>
                    <a:pt x="638807" y="390166"/>
                    <a:pt x="489792" y="390166"/>
                  </a:cubicBezTo>
                  <a:cubicBezTo>
                    <a:pt x="340778" y="390166"/>
                    <a:pt x="202344" y="344866"/>
                    <a:pt x="87509" y="267286"/>
                  </a:cubicBezTo>
                  <a:lnTo>
                    <a:pt x="0" y="195084"/>
                  </a:lnTo>
                  <a:lnTo>
                    <a:pt x="87509" y="122880"/>
                  </a:lnTo>
                  <a:cubicBezTo>
                    <a:pt x="202344" y="45300"/>
                    <a:pt x="340778" y="0"/>
                    <a:pt x="489792" y="0"/>
                  </a:cubicBezTo>
                  <a:close/>
                </a:path>
              </a:pathLst>
            </a:custGeom>
            <a:solidFill>
              <a:srgbClr val="55A93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12" name="Полилиния 8">
              <a:extLst>
                <a:ext uri="{FF2B5EF4-FFF2-40B4-BE49-F238E27FC236}">
                  <a16:creationId xmlns:a16="http://schemas.microsoft.com/office/drawing/2014/main" id="{76166D3E-86F0-CF9C-ACE4-2908425C880D}"/>
                </a:ext>
              </a:extLst>
            </p:cNvPr>
            <p:cNvSpPr/>
            <p:nvPr/>
          </p:nvSpPr>
          <p:spPr>
            <a:xfrm>
              <a:off x="5943245" y="2530346"/>
              <a:ext cx="1213187" cy="1243930"/>
            </a:xfrm>
            <a:custGeom>
              <a:avLst/>
              <a:gdLst>
                <a:gd name="connsiteX0" fmla="*/ 493681 w 1213187"/>
                <a:gd name="connsiteY0" fmla="*/ 0 h 1243930"/>
                <a:gd name="connsiteX1" fmla="*/ 1213187 w 1213187"/>
                <a:gd name="connsiteY1" fmla="*/ 719506 h 1243930"/>
                <a:gd name="connsiteX2" fmla="*/ 1002449 w 1213187"/>
                <a:gd name="connsiteY2" fmla="*/ 1228274 h 1243930"/>
                <a:gd name="connsiteX3" fmla="*/ 983475 w 1213187"/>
                <a:gd name="connsiteY3" fmla="*/ 1243930 h 1243930"/>
                <a:gd name="connsiteX4" fmla="*/ 895964 w 1213187"/>
                <a:gd name="connsiteY4" fmla="*/ 1171726 h 1243930"/>
                <a:gd name="connsiteX5" fmla="*/ 493681 w 1213187"/>
                <a:gd name="connsiteY5" fmla="*/ 1048846 h 1243930"/>
                <a:gd name="connsiteX6" fmla="*/ 91398 w 1213187"/>
                <a:gd name="connsiteY6" fmla="*/ 1171726 h 1243930"/>
                <a:gd name="connsiteX7" fmla="*/ 3889 w 1213187"/>
                <a:gd name="connsiteY7" fmla="*/ 1243930 h 1243930"/>
                <a:gd name="connsiteX8" fmla="*/ 0 w 1213187"/>
                <a:gd name="connsiteY8" fmla="*/ 1240721 h 1243930"/>
                <a:gd name="connsiteX9" fmla="*/ 15085 w 1213187"/>
                <a:gd name="connsiteY9" fmla="*/ 1228274 h 1243930"/>
                <a:gd name="connsiteX10" fmla="*/ 225823 w 1213187"/>
                <a:gd name="connsiteY10" fmla="*/ 719506 h 1243930"/>
                <a:gd name="connsiteX11" fmla="*/ 15085 w 1213187"/>
                <a:gd name="connsiteY11" fmla="*/ 210739 h 1243930"/>
                <a:gd name="connsiteX12" fmla="*/ 0 w 1213187"/>
                <a:gd name="connsiteY12" fmla="*/ 198292 h 1243930"/>
                <a:gd name="connsiteX13" fmla="*/ 91398 w 1213187"/>
                <a:gd name="connsiteY13" fmla="*/ 122880 h 1243930"/>
                <a:gd name="connsiteX14" fmla="*/ 493681 w 1213187"/>
                <a:gd name="connsiteY14" fmla="*/ 0 h 124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3187" h="1243930">
                  <a:moveTo>
                    <a:pt x="493681" y="0"/>
                  </a:moveTo>
                  <a:cubicBezTo>
                    <a:pt x="891053" y="0"/>
                    <a:pt x="1213187" y="322134"/>
                    <a:pt x="1213187" y="719506"/>
                  </a:cubicBezTo>
                  <a:cubicBezTo>
                    <a:pt x="1213187" y="918192"/>
                    <a:pt x="1132654" y="1098069"/>
                    <a:pt x="1002449" y="1228274"/>
                  </a:cubicBezTo>
                  <a:lnTo>
                    <a:pt x="983475" y="1243930"/>
                  </a:lnTo>
                  <a:lnTo>
                    <a:pt x="895964" y="1171726"/>
                  </a:lnTo>
                  <a:cubicBezTo>
                    <a:pt x="781130" y="1094146"/>
                    <a:pt x="642696" y="1048846"/>
                    <a:pt x="493681" y="1048846"/>
                  </a:cubicBezTo>
                  <a:cubicBezTo>
                    <a:pt x="344667" y="1048846"/>
                    <a:pt x="206233" y="1094146"/>
                    <a:pt x="91398" y="1171726"/>
                  </a:cubicBezTo>
                  <a:lnTo>
                    <a:pt x="3889" y="1243930"/>
                  </a:lnTo>
                  <a:lnTo>
                    <a:pt x="0" y="1240721"/>
                  </a:lnTo>
                  <a:lnTo>
                    <a:pt x="15085" y="1228274"/>
                  </a:lnTo>
                  <a:cubicBezTo>
                    <a:pt x="145290" y="1098069"/>
                    <a:pt x="225823" y="918192"/>
                    <a:pt x="225823" y="719506"/>
                  </a:cubicBezTo>
                  <a:cubicBezTo>
                    <a:pt x="225823" y="520820"/>
                    <a:pt x="145290" y="340944"/>
                    <a:pt x="15085" y="210739"/>
                  </a:cubicBezTo>
                  <a:lnTo>
                    <a:pt x="0" y="198292"/>
                  </a:lnTo>
                  <a:lnTo>
                    <a:pt x="91398" y="122880"/>
                  </a:lnTo>
                  <a:cubicBezTo>
                    <a:pt x="206233" y="45300"/>
                    <a:pt x="344667" y="0"/>
                    <a:pt x="493681" y="0"/>
                  </a:cubicBezTo>
                  <a:close/>
                </a:path>
              </a:pathLst>
            </a:custGeom>
            <a:solidFill>
              <a:srgbClr val="00ABE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13" name="Полилиния 9">
              <a:extLst>
                <a:ext uri="{FF2B5EF4-FFF2-40B4-BE49-F238E27FC236}">
                  <a16:creationId xmlns:a16="http://schemas.microsoft.com/office/drawing/2014/main" id="{60EFF0A6-F3D1-25E9-A921-E76CF316B2CE}"/>
                </a:ext>
              </a:extLst>
            </p:cNvPr>
            <p:cNvSpPr/>
            <p:nvPr/>
          </p:nvSpPr>
          <p:spPr>
            <a:xfrm>
              <a:off x="5943247" y="3774276"/>
              <a:ext cx="1213187" cy="1243928"/>
            </a:xfrm>
            <a:custGeom>
              <a:avLst/>
              <a:gdLst>
                <a:gd name="connsiteX0" fmla="*/ 983475 w 1213187"/>
                <a:gd name="connsiteY0" fmla="*/ 0 h 1243928"/>
                <a:gd name="connsiteX1" fmla="*/ 1002449 w 1213187"/>
                <a:gd name="connsiteY1" fmla="*/ 15655 h 1243928"/>
                <a:gd name="connsiteX2" fmla="*/ 1213187 w 1213187"/>
                <a:gd name="connsiteY2" fmla="*/ 524422 h 1243928"/>
                <a:gd name="connsiteX3" fmla="*/ 493681 w 1213187"/>
                <a:gd name="connsiteY3" fmla="*/ 1243928 h 1243928"/>
                <a:gd name="connsiteX4" fmla="*/ 91398 w 1213187"/>
                <a:gd name="connsiteY4" fmla="*/ 1121048 h 1243928"/>
                <a:gd name="connsiteX5" fmla="*/ 0 w 1213187"/>
                <a:gd name="connsiteY5" fmla="*/ 1045637 h 1243928"/>
                <a:gd name="connsiteX6" fmla="*/ 15085 w 1213187"/>
                <a:gd name="connsiteY6" fmla="*/ 1033190 h 1243928"/>
                <a:gd name="connsiteX7" fmla="*/ 225823 w 1213187"/>
                <a:gd name="connsiteY7" fmla="*/ 524422 h 1243928"/>
                <a:gd name="connsiteX8" fmla="*/ 15085 w 1213187"/>
                <a:gd name="connsiteY8" fmla="*/ 15655 h 1243928"/>
                <a:gd name="connsiteX9" fmla="*/ 0 w 1213187"/>
                <a:gd name="connsiteY9" fmla="*/ 3208 h 1243928"/>
                <a:gd name="connsiteX10" fmla="*/ 3889 w 1213187"/>
                <a:gd name="connsiteY10" fmla="*/ 0 h 1243928"/>
                <a:gd name="connsiteX11" fmla="*/ 91398 w 1213187"/>
                <a:gd name="connsiteY11" fmla="*/ 72202 h 1243928"/>
                <a:gd name="connsiteX12" fmla="*/ 493681 w 1213187"/>
                <a:gd name="connsiteY12" fmla="*/ 195082 h 1243928"/>
                <a:gd name="connsiteX13" fmla="*/ 895964 w 1213187"/>
                <a:gd name="connsiteY13" fmla="*/ 72202 h 1243928"/>
                <a:gd name="connsiteX14" fmla="*/ 983475 w 1213187"/>
                <a:gd name="connsiteY14" fmla="*/ 0 h 1243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3187" h="1243928">
                  <a:moveTo>
                    <a:pt x="983475" y="0"/>
                  </a:moveTo>
                  <a:lnTo>
                    <a:pt x="1002449" y="15655"/>
                  </a:lnTo>
                  <a:cubicBezTo>
                    <a:pt x="1132654" y="145860"/>
                    <a:pt x="1213187" y="325736"/>
                    <a:pt x="1213187" y="524422"/>
                  </a:cubicBezTo>
                  <a:cubicBezTo>
                    <a:pt x="1213187" y="921794"/>
                    <a:pt x="891053" y="1243928"/>
                    <a:pt x="493681" y="1243928"/>
                  </a:cubicBezTo>
                  <a:cubicBezTo>
                    <a:pt x="344667" y="1243928"/>
                    <a:pt x="206233" y="1198628"/>
                    <a:pt x="91398" y="1121048"/>
                  </a:cubicBezTo>
                  <a:lnTo>
                    <a:pt x="0" y="1045637"/>
                  </a:lnTo>
                  <a:lnTo>
                    <a:pt x="15085" y="1033190"/>
                  </a:lnTo>
                  <a:cubicBezTo>
                    <a:pt x="145290" y="902985"/>
                    <a:pt x="225823" y="723108"/>
                    <a:pt x="225823" y="524422"/>
                  </a:cubicBezTo>
                  <a:cubicBezTo>
                    <a:pt x="225823" y="325736"/>
                    <a:pt x="145290" y="145860"/>
                    <a:pt x="15085" y="15655"/>
                  </a:cubicBezTo>
                  <a:lnTo>
                    <a:pt x="0" y="3208"/>
                  </a:lnTo>
                  <a:lnTo>
                    <a:pt x="3889" y="0"/>
                  </a:lnTo>
                  <a:lnTo>
                    <a:pt x="91398" y="72202"/>
                  </a:lnTo>
                  <a:cubicBezTo>
                    <a:pt x="206233" y="149782"/>
                    <a:pt x="344667" y="195082"/>
                    <a:pt x="493681" y="195082"/>
                  </a:cubicBezTo>
                  <a:cubicBezTo>
                    <a:pt x="642696" y="195082"/>
                    <a:pt x="781130" y="149782"/>
                    <a:pt x="895964" y="72202"/>
                  </a:cubicBezTo>
                  <a:lnTo>
                    <a:pt x="983475" y="0"/>
                  </a:lnTo>
                  <a:close/>
                </a:path>
              </a:pathLst>
            </a:custGeom>
            <a:solidFill>
              <a:srgbClr val="0A447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/>
            </a:p>
          </p:txBody>
        </p:sp>
      </p:grpSp>
      <p:sp>
        <p:nvSpPr>
          <p:cNvPr id="14" name="Текст 11">
            <a:extLst>
              <a:ext uri="{FF2B5EF4-FFF2-40B4-BE49-F238E27FC236}">
                <a16:creationId xmlns:a16="http://schemas.microsoft.com/office/drawing/2014/main" id="{1681CA68-983A-4C9E-450B-8FD2D68A202A}"/>
              </a:ext>
            </a:extLst>
          </p:cNvPr>
          <p:cNvSpPr txBox="1">
            <a:spLocks/>
          </p:cNvSpPr>
          <p:nvPr/>
        </p:nvSpPr>
        <p:spPr>
          <a:xfrm>
            <a:off x="861610" y="1604801"/>
            <a:ext cx="2277599" cy="9669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accent3"/>
                </a:solidFill>
              </a:rPr>
              <a:t>Strong bonds in PFAS </a:t>
            </a:r>
            <a:r>
              <a:rPr lang="en-US" sz="1400" dirty="0"/>
              <a:t>extends its existence</a:t>
            </a:r>
          </a:p>
        </p:txBody>
      </p:sp>
      <p:sp>
        <p:nvSpPr>
          <p:cNvPr id="15" name="Текст 11">
            <a:extLst>
              <a:ext uri="{FF2B5EF4-FFF2-40B4-BE49-F238E27FC236}">
                <a16:creationId xmlns:a16="http://schemas.microsoft.com/office/drawing/2014/main" id="{3E7B0203-D942-C65D-CE03-37F81992B851}"/>
              </a:ext>
            </a:extLst>
          </p:cNvPr>
          <p:cNvSpPr txBox="1">
            <a:spLocks/>
          </p:cNvSpPr>
          <p:nvPr/>
        </p:nvSpPr>
        <p:spPr>
          <a:xfrm>
            <a:off x="887447" y="2932512"/>
            <a:ext cx="2277599" cy="15715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rgbClr val="F36F21"/>
                </a:solidFill>
              </a:rPr>
              <a:t>PFAS sources </a:t>
            </a:r>
            <a:r>
              <a:rPr lang="en-US" sz="1400" dirty="0"/>
              <a:t>in food are from production, processing and packaging</a:t>
            </a:r>
          </a:p>
          <a:p>
            <a:endParaRPr lang="en-US" sz="1400" b="1" dirty="0"/>
          </a:p>
        </p:txBody>
      </p:sp>
      <p:sp>
        <p:nvSpPr>
          <p:cNvPr id="16" name="Текст 11">
            <a:extLst>
              <a:ext uri="{FF2B5EF4-FFF2-40B4-BE49-F238E27FC236}">
                <a16:creationId xmlns:a16="http://schemas.microsoft.com/office/drawing/2014/main" id="{552312F7-D89D-BCA2-5755-3EBA780782E5}"/>
              </a:ext>
            </a:extLst>
          </p:cNvPr>
          <p:cNvSpPr txBox="1">
            <a:spLocks/>
          </p:cNvSpPr>
          <p:nvPr/>
        </p:nvSpPr>
        <p:spPr>
          <a:xfrm>
            <a:off x="6321974" y="3107596"/>
            <a:ext cx="2608890" cy="15715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rgbClr val="0A4479"/>
                </a:solidFill>
              </a:rPr>
              <a:t>Future Proof Packaging 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is needed </a:t>
            </a:r>
            <a:r>
              <a:rPr lang="en-US" sz="1400" dirty="0"/>
              <a:t>to avoid the pitfalls of a fragmented approach</a:t>
            </a:r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D4733A0-8FB8-D7FE-62F2-BAEB8AF60CAC}"/>
              </a:ext>
            </a:extLst>
          </p:cNvPr>
          <p:cNvSpPr txBox="1"/>
          <p:nvPr/>
        </p:nvSpPr>
        <p:spPr>
          <a:xfrm>
            <a:off x="3725629" y="1510888"/>
            <a:ext cx="920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j-lt"/>
              </a:rPr>
              <a:t>1</a:t>
            </a:r>
          </a:p>
        </p:txBody>
      </p:sp>
      <p:sp>
        <p:nvSpPr>
          <p:cNvPr id="31" name="Текст 11">
            <a:extLst>
              <a:ext uri="{FF2B5EF4-FFF2-40B4-BE49-F238E27FC236}">
                <a16:creationId xmlns:a16="http://schemas.microsoft.com/office/drawing/2014/main" id="{0D6FA06C-523E-F7E5-CE13-13D62E4CDAF2}"/>
              </a:ext>
            </a:extLst>
          </p:cNvPr>
          <p:cNvSpPr txBox="1">
            <a:spLocks/>
          </p:cNvSpPr>
          <p:nvPr/>
        </p:nvSpPr>
        <p:spPr>
          <a:xfrm>
            <a:off x="6321974" y="1536017"/>
            <a:ext cx="2491815" cy="15715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rgbClr val="00ABE6"/>
                </a:solidFill>
              </a:rPr>
              <a:t>Industry has worked hard 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with a fragmented approach and alternatives to PFAS  </a:t>
            </a:r>
            <a:br>
              <a:rPr lang="en-US" sz="14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face </a:t>
            </a:r>
            <a:r>
              <a:rPr lang="en-US" sz="1400" dirty="0"/>
              <a:t>roadblocks</a:t>
            </a:r>
          </a:p>
          <a:p>
            <a:endParaRPr lang="en-US" sz="1400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DEAEE7C-4505-968E-64CC-0EF8ADF265C3}"/>
              </a:ext>
            </a:extLst>
          </p:cNvPr>
          <p:cNvSpPr txBox="1"/>
          <p:nvPr/>
        </p:nvSpPr>
        <p:spPr>
          <a:xfrm>
            <a:off x="3750616" y="3037539"/>
            <a:ext cx="920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j-lt"/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1A375AE-CB41-AFE6-B506-2C981569507F}"/>
              </a:ext>
            </a:extLst>
          </p:cNvPr>
          <p:cNvSpPr txBox="1"/>
          <p:nvPr/>
        </p:nvSpPr>
        <p:spPr>
          <a:xfrm>
            <a:off x="5201964" y="1535968"/>
            <a:ext cx="920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j-lt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3860CF8-6076-CC42-0169-E3B2AC27E547}"/>
              </a:ext>
            </a:extLst>
          </p:cNvPr>
          <p:cNvSpPr txBox="1"/>
          <p:nvPr/>
        </p:nvSpPr>
        <p:spPr>
          <a:xfrm>
            <a:off x="5195499" y="3110590"/>
            <a:ext cx="920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j-lt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26153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4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316E2-D0E7-C7C6-6884-502FB9662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697" y="217989"/>
            <a:ext cx="7979700" cy="485700"/>
          </a:xfrm>
        </p:spPr>
        <p:txBody>
          <a:bodyPr/>
          <a:lstStyle/>
          <a:p>
            <a:r>
              <a:rPr lang="en-US" dirty="0">
                <a:latin typeface="+mj-lt"/>
              </a:rPr>
              <a:t>PFAS Overview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378C5D-FA74-8972-CAD4-111D17AB1B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58" y="2790985"/>
            <a:ext cx="3937544" cy="2695500"/>
          </a:xfrm>
        </p:spPr>
        <p:txBody>
          <a:bodyPr/>
          <a:lstStyle/>
          <a:p>
            <a:r>
              <a:rPr lang="en-US" sz="1800" b="1" dirty="0">
                <a:solidFill>
                  <a:srgbClr val="00B0F0"/>
                </a:solidFill>
                <a:latin typeface="+mn-lt"/>
              </a:rPr>
              <a:t>Per</a:t>
            </a:r>
            <a:r>
              <a:rPr lang="en-US" sz="1800" b="1" dirty="0">
                <a:latin typeface="+mn-lt"/>
              </a:rPr>
              <a:t>ﬂuoroalkyl substances</a:t>
            </a:r>
            <a:br>
              <a:rPr lang="en-US" sz="1400" b="1" dirty="0">
                <a:latin typeface="+mn-lt"/>
              </a:rPr>
            </a:br>
            <a:br>
              <a:rPr lang="en-US" sz="1400" b="1" dirty="0">
                <a:latin typeface="+mn-lt"/>
              </a:rPr>
            </a:br>
            <a:r>
              <a:rPr lang="en-US" sz="1100" b="1" dirty="0">
                <a:solidFill>
                  <a:schemeClr val="tx1"/>
                </a:solidFill>
                <a:latin typeface="+mn-lt"/>
              </a:rPr>
              <a:t>• 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All </a:t>
            </a:r>
            <a:r>
              <a:rPr lang="en-US" sz="1100" b="1" dirty="0">
                <a:solidFill>
                  <a:schemeClr val="tx1"/>
                </a:solidFill>
                <a:latin typeface="+mn-lt"/>
              </a:rPr>
              <a:t>Hydrogens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attached to </a:t>
            </a:r>
            <a:r>
              <a:rPr lang="en-US" sz="1100" b="1" dirty="0">
                <a:solidFill>
                  <a:schemeClr val="tx1"/>
                </a:solidFill>
                <a:latin typeface="+mn-lt"/>
              </a:rPr>
              <a:t>Carbons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are replaced</a:t>
            </a:r>
            <a:br>
              <a:rPr lang="en-US" sz="1100" dirty="0">
                <a:solidFill>
                  <a:schemeClr val="tx1"/>
                </a:solidFill>
                <a:latin typeface="+mn-lt"/>
              </a:rPr>
            </a:br>
            <a:r>
              <a:rPr lang="en-US" sz="1100" dirty="0">
                <a:solidFill>
                  <a:schemeClr val="tx1"/>
                </a:solidFill>
                <a:latin typeface="+mn-lt"/>
              </a:rPr>
              <a:t>  by </a:t>
            </a:r>
            <a:r>
              <a:rPr lang="en-US" sz="1100" b="1" dirty="0">
                <a:solidFill>
                  <a:schemeClr val="tx1"/>
                </a:solidFill>
                <a:latin typeface="+mn-lt"/>
              </a:rPr>
              <a:t>Fluorine</a:t>
            </a:r>
          </a:p>
          <a:p>
            <a:pPr marL="133350" indent="0">
              <a:buNone/>
            </a:pPr>
            <a:r>
              <a:rPr lang="en-US" sz="1100" b="1" dirty="0">
                <a:solidFill>
                  <a:schemeClr val="tx1"/>
                </a:solidFill>
                <a:latin typeface="+mn-lt"/>
              </a:rPr>
              <a:t>      •  </a:t>
            </a:r>
            <a:r>
              <a:rPr lang="en-US" sz="1100" b="0" dirty="0">
                <a:solidFill>
                  <a:schemeClr val="tx1"/>
                </a:solidFill>
                <a:latin typeface="+mn-lt"/>
              </a:rPr>
              <a:t>Few degradation products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b="0" dirty="0">
                <a:solidFill>
                  <a:schemeClr val="tx1"/>
                </a:solidFill>
                <a:latin typeface="+mn-lt"/>
              </a:rPr>
              <a:t>and stable</a:t>
            </a:r>
          </a:p>
          <a:p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A58C9D1-F074-CC4F-5CDC-7F5DDBAE2FCD}"/>
              </a:ext>
            </a:extLst>
          </p:cNvPr>
          <p:cNvSpPr txBox="1">
            <a:spLocks/>
          </p:cNvSpPr>
          <p:nvPr/>
        </p:nvSpPr>
        <p:spPr>
          <a:xfrm>
            <a:off x="4851620" y="2766061"/>
            <a:ext cx="3872610" cy="26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Char char="■"/>
              <a:defRPr sz="15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Char char="■"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Arial"/>
              <a:buChar char="■"/>
              <a:defRPr sz="9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794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Char char="■"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794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Arial"/>
              <a:buChar char="■"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794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Arial"/>
              <a:buChar char="■"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79400" algn="l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accent4"/>
              </a:buClr>
              <a:buSzPts val="800"/>
              <a:buFont typeface="Arial"/>
              <a:buChar char="■"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b="1" dirty="0">
                <a:solidFill>
                  <a:srgbClr val="00B0F0"/>
                </a:solidFill>
                <a:latin typeface="+mn-lt"/>
              </a:rPr>
              <a:t>Poly</a:t>
            </a:r>
            <a:r>
              <a:rPr lang="en-US" sz="1800" b="1" dirty="0">
                <a:latin typeface="+mn-lt"/>
              </a:rPr>
              <a:t>ﬂuoroalkyl substances</a:t>
            </a:r>
          </a:p>
          <a:p>
            <a:pPr marL="457200" lvl="1" indent="0">
              <a:buClr>
                <a:schemeClr val="accent2"/>
              </a:buClr>
              <a:buNone/>
            </a:pPr>
            <a:r>
              <a:rPr lang="en-US" sz="1100" dirty="0">
                <a:solidFill>
                  <a:schemeClr val="tx1"/>
                </a:solidFill>
                <a:latin typeface="+mn-lt"/>
              </a:rPr>
              <a:t>• Some </a:t>
            </a:r>
            <a:r>
              <a:rPr lang="en-US" sz="1100" b="1" dirty="0">
                <a:solidFill>
                  <a:schemeClr val="tx1"/>
                </a:solidFill>
                <a:latin typeface="+mn-lt"/>
              </a:rPr>
              <a:t>Hydrogens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attached to </a:t>
            </a:r>
            <a:r>
              <a:rPr lang="en-US" sz="1100" b="1" dirty="0">
                <a:solidFill>
                  <a:schemeClr val="tx1"/>
                </a:solidFill>
                <a:latin typeface="+mn-lt"/>
              </a:rPr>
              <a:t>Carbons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are</a:t>
            </a:r>
            <a:br>
              <a:rPr lang="en-US" sz="1100" dirty="0">
                <a:solidFill>
                  <a:schemeClr val="tx1"/>
                </a:solidFill>
                <a:latin typeface="+mn-lt"/>
              </a:rPr>
            </a:br>
            <a:r>
              <a:rPr lang="en-US" sz="1100" dirty="0">
                <a:solidFill>
                  <a:schemeClr val="tx1"/>
                </a:solidFill>
                <a:latin typeface="+mn-lt"/>
              </a:rPr>
              <a:t>  replaced by </a:t>
            </a:r>
            <a:r>
              <a:rPr lang="en-US" sz="1100" b="1" dirty="0">
                <a:solidFill>
                  <a:schemeClr val="tx1"/>
                </a:solidFill>
                <a:latin typeface="+mn-lt"/>
              </a:rPr>
              <a:t>Fluorine</a:t>
            </a:r>
          </a:p>
          <a:p>
            <a:pPr marL="0" indent="0">
              <a:buClr>
                <a:schemeClr val="accent2"/>
              </a:buClr>
              <a:buNone/>
            </a:pPr>
            <a:r>
              <a:rPr lang="en-US" sz="1100" dirty="0">
                <a:solidFill>
                  <a:schemeClr val="tx1"/>
                </a:solidFill>
                <a:latin typeface="+mn-lt"/>
              </a:rPr>
              <a:t>         • Can participate in condensation polymers</a:t>
            </a:r>
            <a:br>
              <a:rPr lang="en-US" sz="1100" dirty="0">
                <a:solidFill>
                  <a:schemeClr val="tx1"/>
                </a:solidFill>
                <a:latin typeface="+mn-lt"/>
              </a:rPr>
            </a:br>
            <a:r>
              <a:rPr lang="en-US" sz="1100" dirty="0">
                <a:solidFill>
                  <a:schemeClr val="tx1"/>
                </a:solidFill>
                <a:latin typeface="+mn-lt"/>
              </a:rPr>
              <a:t>           such as PET, nylon</a:t>
            </a:r>
            <a:br>
              <a:rPr lang="en-US" sz="1100" dirty="0">
                <a:solidFill>
                  <a:schemeClr val="tx1"/>
                </a:solidFill>
                <a:latin typeface="+mn-lt"/>
              </a:rPr>
            </a:br>
            <a:br>
              <a:rPr lang="en-US" sz="1100" dirty="0">
                <a:solidFill>
                  <a:schemeClr val="tx1"/>
                </a:solidFill>
                <a:latin typeface="+mn-lt"/>
              </a:rPr>
            </a:br>
            <a:r>
              <a:rPr lang="en-US" sz="1100" dirty="0">
                <a:solidFill>
                  <a:schemeClr val="tx1"/>
                </a:solidFill>
                <a:latin typeface="+mn-lt"/>
              </a:rPr>
              <a:t>         • Many degradation products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1D08CA8-CDBD-D96B-3988-0804A54B3A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781"/>
          <a:stretch/>
        </p:blipFill>
        <p:spPr>
          <a:xfrm>
            <a:off x="1133003" y="1433513"/>
            <a:ext cx="2845304" cy="12249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241C9E5-3C74-3DA6-117B-CCBEC97D85B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435470" y="1433513"/>
            <a:ext cx="2885759" cy="1256154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2A9D6AF-C3FD-34FF-2F8F-A55E4053FAFC}"/>
              </a:ext>
            </a:extLst>
          </p:cNvPr>
          <p:cNvCxnSpPr/>
          <p:nvPr/>
        </p:nvCxnSpPr>
        <p:spPr>
          <a:xfrm>
            <a:off x="4770782" y="1346753"/>
            <a:ext cx="0" cy="3093058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0172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316E2-D0E7-C7C6-6884-502FB9662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697" y="217989"/>
            <a:ext cx="7979700" cy="485700"/>
          </a:xfrm>
        </p:spPr>
        <p:txBody>
          <a:bodyPr/>
          <a:lstStyle/>
          <a:p>
            <a:r>
              <a:rPr lang="en-US" dirty="0">
                <a:latin typeface="+mj-lt"/>
              </a:rPr>
              <a:t>The Long and the Short of PFAS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378C5D-FA74-8972-CAD4-111D17AB1B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2003" y="766797"/>
            <a:ext cx="3937544" cy="2695500"/>
          </a:xfrm>
        </p:spPr>
        <p:txBody>
          <a:bodyPr/>
          <a:lstStyle/>
          <a:p>
            <a:pPr marL="133350" indent="0">
              <a:buNone/>
            </a:pPr>
            <a:r>
              <a:rPr lang="en-US" sz="1800" b="1" dirty="0">
                <a:solidFill>
                  <a:srgbClr val="00B0F0"/>
                </a:solidFill>
                <a:latin typeface="+mn-lt"/>
              </a:rPr>
              <a:t>Long Chain PFAS (LCPFAS)</a:t>
            </a:r>
            <a:endParaRPr lang="en-US" sz="1400" b="1" dirty="0">
              <a:solidFill>
                <a:srgbClr val="00B0F0"/>
              </a:solidFill>
              <a:latin typeface="+mn-lt"/>
            </a:endParaRPr>
          </a:p>
          <a:p>
            <a:r>
              <a:rPr lang="en-US" dirty="0">
                <a:effectLst/>
                <a:latin typeface="+mn-lt"/>
              </a:rPr>
              <a:t>Banned in 2016</a:t>
            </a:r>
          </a:p>
          <a:p>
            <a:r>
              <a:rPr lang="en-US" dirty="0">
                <a:latin typeface="+mn-lt"/>
              </a:rPr>
              <a:t>Perfluorocarboxylic acids (PFCAs) chain length </a:t>
            </a:r>
            <a:r>
              <a:rPr lang="en-US" u="sng" dirty="0">
                <a:latin typeface="+mn-lt"/>
              </a:rPr>
              <a:t>&gt;</a:t>
            </a:r>
            <a:r>
              <a:rPr lang="en-US" dirty="0">
                <a:latin typeface="+mn-lt"/>
              </a:rPr>
              <a:t>8</a:t>
            </a:r>
          </a:p>
          <a:p>
            <a:r>
              <a:rPr lang="en-US" dirty="0">
                <a:latin typeface="+mn-lt"/>
              </a:rPr>
              <a:t>Includes perfluorooctanoic acid (PFOA)</a:t>
            </a:r>
          </a:p>
          <a:p>
            <a:r>
              <a:rPr lang="en-US" dirty="0">
                <a:latin typeface="+mn-lt"/>
              </a:rPr>
              <a:t>Perfluoroalkane sulfonic acids (PFSAs) chain length </a:t>
            </a:r>
            <a:r>
              <a:rPr lang="en-US" u="sng" dirty="0">
                <a:latin typeface="+mn-lt"/>
              </a:rPr>
              <a:t>&gt;</a:t>
            </a:r>
            <a:r>
              <a:rPr lang="en-US" dirty="0">
                <a:latin typeface="+mn-lt"/>
              </a:rPr>
              <a:t>6</a:t>
            </a:r>
          </a:p>
          <a:p>
            <a:r>
              <a:rPr lang="en-US" dirty="0">
                <a:latin typeface="+mn-lt"/>
              </a:rPr>
              <a:t>Includes perfluorohexane sulfonic acid (PFHxS) and perfluorooctane sulfonate (PFOS)</a:t>
            </a:r>
          </a:p>
          <a:p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2A9D6AF-C3FD-34FF-2F8F-A55E4053FAFC}"/>
              </a:ext>
            </a:extLst>
          </p:cNvPr>
          <p:cNvCxnSpPr/>
          <p:nvPr/>
        </p:nvCxnSpPr>
        <p:spPr>
          <a:xfrm>
            <a:off x="4572000" y="1346753"/>
            <a:ext cx="0" cy="3093058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AEBC713-78F0-0483-6FDA-FAB0295B6544}"/>
              </a:ext>
            </a:extLst>
          </p:cNvPr>
          <p:cNvSpPr txBox="1">
            <a:spLocks/>
          </p:cNvSpPr>
          <p:nvPr/>
        </p:nvSpPr>
        <p:spPr>
          <a:xfrm>
            <a:off x="4828398" y="766797"/>
            <a:ext cx="3937544" cy="26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Char char="■"/>
              <a:defRPr sz="15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Char char="■"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Arial"/>
              <a:buChar char="■"/>
              <a:defRPr sz="9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794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Char char="■"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794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Arial"/>
              <a:buChar char="■"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794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Arial"/>
              <a:buChar char="■"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79400" algn="l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accent4"/>
              </a:buClr>
              <a:buSzPts val="800"/>
              <a:buFont typeface="Arial"/>
              <a:buChar char="■"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3350" indent="0">
              <a:buFont typeface="Arial"/>
              <a:buNone/>
            </a:pPr>
            <a:r>
              <a:rPr lang="en-US" sz="1800" b="1" dirty="0">
                <a:solidFill>
                  <a:srgbClr val="00B0F0"/>
                </a:solidFill>
                <a:latin typeface="+mn-lt"/>
              </a:rPr>
              <a:t>Short Chain PFAS (SCPFAS)</a:t>
            </a:r>
            <a:endParaRPr lang="en-US" sz="1400" b="1" dirty="0">
              <a:solidFill>
                <a:srgbClr val="00B0F0"/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Approved and became regrettable substitutes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Perfluorocarboxylic acids (PFCAs) chain length &lt;8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Perfluoroalkane sulfonic acids (PFSAs) chain length &lt;6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264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60700-5803-D03E-0DA2-D19B2B6C5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100584"/>
            <a:ext cx="7979700" cy="485700"/>
          </a:xfrm>
        </p:spPr>
        <p:txBody>
          <a:bodyPr/>
          <a:lstStyle/>
          <a:p>
            <a:r>
              <a:rPr lang="en-US" b="1" dirty="0">
                <a:solidFill>
                  <a:srgbClr val="21448E"/>
                </a:solidFill>
                <a:latin typeface="+mj-lt"/>
              </a:rPr>
              <a:t>LCPFAS</a:t>
            </a:r>
            <a:r>
              <a:rPr lang="en-US" dirty="0">
                <a:solidFill>
                  <a:srgbClr val="21448E"/>
                </a:solidFill>
                <a:latin typeface="+mj-lt"/>
              </a:rPr>
              <a:t> were phased out in 2016</a:t>
            </a:r>
            <a:br>
              <a:rPr lang="en-US" b="1" dirty="0">
                <a:solidFill>
                  <a:srgbClr val="21448E"/>
                </a:solidFill>
                <a:latin typeface="+mj-lt"/>
              </a:rPr>
            </a:br>
            <a:endParaRPr lang="en-US" dirty="0">
              <a:solidFill>
                <a:srgbClr val="21448E"/>
              </a:solidFill>
            </a:endParaRPr>
          </a:p>
        </p:txBody>
      </p:sp>
      <p:pic>
        <p:nvPicPr>
          <p:cNvPr id="34" name="Graphic 33" descr="Transfer with solid fill">
            <a:extLst>
              <a:ext uri="{FF2B5EF4-FFF2-40B4-BE49-F238E27FC236}">
                <a16:creationId xmlns:a16="http://schemas.microsoft.com/office/drawing/2014/main" id="{A817EC9A-9F99-E909-335D-FC3BDA5BE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9608" y="2017794"/>
            <a:ext cx="1224140" cy="12241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A8AEB5C-31D0-0E3E-921C-63FC1FB43F09}"/>
              </a:ext>
            </a:extLst>
          </p:cNvPr>
          <p:cNvSpPr txBox="1"/>
          <p:nvPr/>
        </p:nvSpPr>
        <p:spPr>
          <a:xfrm>
            <a:off x="371856" y="751567"/>
            <a:ext cx="8400288" cy="3323987"/>
          </a:xfrm>
          <a:prstGeom prst="rect">
            <a:avLst/>
          </a:prstGeom>
          <a:noFill/>
        </p:spPr>
        <p:txBody>
          <a:bodyPr wrap="square" numCol="3" spcCol="9144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="1" i="0" dirty="0">
                <a:solidFill>
                  <a:schemeClr val="tx1"/>
                </a:solidFill>
                <a:effectLst/>
                <a:latin typeface="+mn-lt"/>
              </a:rPr>
              <a:t>CAS Reg. No. 1071022-26-8</a:t>
            </a:r>
          </a:p>
          <a:p>
            <a:r>
              <a:rPr lang="en-US" sz="1000" b="0" i="0" dirty="0">
                <a:solidFill>
                  <a:schemeClr val="tx1"/>
                </a:solidFill>
                <a:effectLst/>
                <a:latin typeface="+mn-lt"/>
              </a:rPr>
              <a:t>2-propenoic acid, 2-methyl-, polymer with 2-(diethylamino)ethyl 2-methyl-2-propenoate, 2-propenoic acid and 3,3,4,4,5,5,6,6,7,7,8,8,8-tridecafluorooctyl 2-methyl-2-propenoate, acetate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="1" i="0" dirty="0">
                <a:solidFill>
                  <a:schemeClr val="tx1"/>
                </a:solidFill>
                <a:effectLst/>
                <a:latin typeface="+mn-lt"/>
              </a:rPr>
              <a:t>CAS Reg. No. 357624-15-8</a:t>
            </a:r>
            <a:endParaRPr lang="en-US" sz="1000" b="1" i="0" dirty="0">
              <a:solidFill>
                <a:schemeClr val="tx1"/>
              </a:solidFill>
              <a:latin typeface="+mn-lt"/>
            </a:endParaRPr>
          </a:p>
          <a:p>
            <a:r>
              <a:rPr lang="en-US" sz="1000" b="0" i="0" dirty="0">
                <a:solidFill>
                  <a:schemeClr val="tx1"/>
                </a:solidFill>
                <a:effectLst/>
                <a:latin typeface="+mn-lt"/>
              </a:rPr>
              <a:t>Hexane, 1,6-diisocyanato-, homopolymer, 3,3,4,4,5,5,6,6,7,7,8,8,8-tridecafluoro-1-octanol-blocked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="1" i="0" dirty="0">
                <a:solidFill>
                  <a:schemeClr val="tx1"/>
                </a:solidFill>
                <a:effectLst/>
                <a:latin typeface="+mn-lt"/>
              </a:rPr>
              <a:t>CAS Reg. No. 1071022-26-8</a:t>
            </a:r>
          </a:p>
          <a:p>
            <a:r>
              <a:rPr lang="en-US" sz="1000" b="0" i="0" dirty="0">
                <a:solidFill>
                  <a:schemeClr val="tx1"/>
                </a:solidFill>
                <a:effectLst/>
                <a:latin typeface="+mn-lt"/>
              </a:rPr>
              <a:t>2-propenoic acid, 2-methyl-, polymer with 2-(diethylamino)ethyl 2-methyl-2-propenoate, 2-propenoic acid and 3,3,4,4,5,5,6,6,7,7,8,8,8-tridecafluorooctyl 2-methyl-2-propenoate, acetate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="1" i="0" dirty="0">
                <a:solidFill>
                  <a:schemeClr val="tx1"/>
                </a:solidFill>
                <a:effectLst/>
                <a:latin typeface="+mn-lt"/>
              </a:rPr>
              <a:t>CAS Reg. No. 870465-08-0 </a:t>
            </a:r>
          </a:p>
          <a:p>
            <a:r>
              <a:rPr lang="en-US" sz="1000" b="0" i="0" dirty="0">
                <a:solidFill>
                  <a:schemeClr val="tx1"/>
                </a:solidFill>
                <a:effectLst/>
                <a:latin typeface="+mn-lt"/>
              </a:rPr>
              <a:t>Copolymers of 2-perfluoroalkylethyl acrylate, 2-N,N-diethylaminoethyl methacrylate, glycidyl methacrylate, acrylic acid, and methacrylic acid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="1" i="0" dirty="0">
                <a:solidFill>
                  <a:schemeClr val="tx1"/>
                </a:solidFill>
                <a:effectLst/>
                <a:latin typeface="+mn-lt"/>
              </a:rPr>
              <a:t>CAS Reg. No. 479029-28-2</a:t>
            </a:r>
          </a:p>
          <a:p>
            <a:r>
              <a:rPr lang="en-US" sz="1000" b="0" i="0" dirty="0">
                <a:solidFill>
                  <a:schemeClr val="tx1"/>
                </a:solidFill>
                <a:effectLst/>
                <a:latin typeface="+mn-lt"/>
              </a:rPr>
              <a:t>Copolymer of 2-perfluoroalkylethyl acrylate, 2-(dimethylamino)ethyl methacrylate, and oxidized 2-(dimethylamino)ethyl methacrylate (2)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="1" i="0" dirty="0">
                <a:solidFill>
                  <a:schemeClr val="tx1"/>
                </a:solidFill>
                <a:effectLst/>
                <a:latin typeface="+mn-lt"/>
              </a:rPr>
              <a:t>CAS Reg. No. 220459-70-1 </a:t>
            </a:r>
          </a:p>
          <a:p>
            <a:r>
              <a:rPr lang="en-US" sz="1000" b="0" i="0" dirty="0">
                <a:solidFill>
                  <a:schemeClr val="tx1"/>
                </a:solidFill>
                <a:effectLst/>
                <a:latin typeface="+mn-lt"/>
              </a:rPr>
              <a:t>Glycine, N,N-bis[2-hydroxy-3-(2-propenyloxy)propyl]-, monosodium salt, reaction products with ammonium hydroxide and pentafluoroiodoethane-tetrafluoroethylene telomer ().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000" b="1" i="0" u="none" strike="noStrike" baseline="0" dirty="0">
                <a:solidFill>
                  <a:schemeClr val="tx1"/>
                </a:solidFill>
                <a:latin typeface="+mn-lt"/>
              </a:rPr>
              <a:t>CAS Reg. No. 71608–61–2</a:t>
            </a:r>
            <a:endParaRPr lang="en-US" sz="1000" b="1" dirty="0">
              <a:solidFill>
                <a:schemeClr val="tx1"/>
              </a:solidFill>
              <a:latin typeface="+mn-lt"/>
            </a:endParaRPr>
          </a:p>
          <a:p>
            <a:pPr algn="l"/>
            <a:r>
              <a:rPr lang="en-US" sz="1000" b="0" i="0" u="none" strike="noStrike" baseline="0" dirty="0">
                <a:solidFill>
                  <a:schemeClr val="tx1"/>
                </a:solidFill>
                <a:latin typeface="+mn-lt"/>
              </a:rPr>
              <a:t>Pentanoic acid, 4,4-bis [(</a:t>
            </a:r>
            <a:r>
              <a:rPr lang="en-US" sz="1000" b="0" i="1" u="none" strike="noStrike" baseline="0" dirty="0">
                <a:solidFill>
                  <a:schemeClr val="tx1"/>
                </a:solidFill>
                <a:latin typeface="+mn-lt"/>
              </a:rPr>
              <a:t>gamma-omega</a:t>
            </a:r>
            <a:r>
              <a:rPr lang="en-US" sz="1000" b="0" i="0" u="none" strike="noStrike" baseline="0" dirty="0">
                <a:solidFill>
                  <a:schemeClr val="tx1"/>
                </a:solidFill>
                <a:latin typeface="+mn-lt"/>
              </a:rPr>
              <a:t>perfluoro-C8-20-alkyl)thio] derivatives, compounds with diethanolamine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000" i="0" u="none" strike="noStrike" baseline="0" dirty="0">
                <a:solidFill>
                  <a:schemeClr val="tx1"/>
                </a:solidFill>
                <a:latin typeface="+mn-lt"/>
              </a:rPr>
              <a:t>Perfluoroalkyl substituted phosphate ester acids, ammonium salts formed by the reaction of 2,2-bis[([gamma], [omega]-</a:t>
            </a:r>
            <a:r>
              <a:rPr lang="it-IT" sz="1000" i="0" u="none" strike="noStrike" baseline="0" dirty="0" err="1">
                <a:solidFill>
                  <a:schemeClr val="tx1"/>
                </a:solidFill>
                <a:latin typeface="+mn-lt"/>
              </a:rPr>
              <a:t>perfluoro</a:t>
            </a:r>
            <a:r>
              <a:rPr lang="it-IT" sz="1000" i="0" u="none" strike="noStrike" baseline="0" dirty="0">
                <a:solidFill>
                  <a:schemeClr val="tx1"/>
                </a:solidFill>
                <a:latin typeface="+mn-lt"/>
              </a:rPr>
              <a:t> C4-20 </a:t>
            </a:r>
            <a:r>
              <a:rPr lang="it-IT" sz="1000" i="0" u="none" strike="noStrike" baseline="0" dirty="0" err="1">
                <a:solidFill>
                  <a:schemeClr val="tx1"/>
                </a:solidFill>
                <a:latin typeface="+mn-lt"/>
              </a:rPr>
              <a:t>alkylthio</a:t>
            </a:r>
            <a:r>
              <a:rPr lang="it-IT" sz="1000" i="0" u="none" strike="noStrike" baseline="0" dirty="0">
                <a:solidFill>
                  <a:schemeClr val="tx1"/>
                </a:solidFill>
                <a:latin typeface="+mn-lt"/>
              </a:rPr>
              <a:t>) </a:t>
            </a:r>
            <a:r>
              <a:rPr lang="it-IT" sz="1000" i="0" u="none" strike="noStrike" baseline="0" dirty="0" err="1">
                <a:solidFill>
                  <a:schemeClr val="tx1"/>
                </a:solidFill>
                <a:latin typeface="+mn-lt"/>
              </a:rPr>
              <a:t>methyl</a:t>
            </a:r>
            <a:r>
              <a:rPr lang="it-IT" sz="1000" i="0" u="none" strike="noStrike" baseline="0" dirty="0">
                <a:solidFill>
                  <a:schemeClr val="tx1"/>
                </a:solidFill>
                <a:latin typeface="+mn-lt"/>
              </a:rPr>
              <a:t>]-1,3-</a:t>
            </a:r>
            <a:r>
              <a:rPr lang="en-US" sz="1000" i="0" u="none" strike="noStrike" baseline="0" dirty="0">
                <a:solidFill>
                  <a:schemeClr val="tx1"/>
                </a:solidFill>
                <a:latin typeface="+mn-lt"/>
              </a:rPr>
              <a:t>propanediol, polyphosphoric acid and ammonium hydroxide.</a:t>
            </a:r>
            <a:endParaRPr lang="en-US" sz="1000" i="0" dirty="0">
              <a:solidFill>
                <a:schemeClr val="tx1"/>
              </a:solidFill>
              <a:effectLst/>
              <a:latin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i="0" dirty="0">
                <a:solidFill>
                  <a:schemeClr val="tx1"/>
                </a:solidFill>
                <a:effectLst/>
                <a:latin typeface="+mn-lt"/>
              </a:rPr>
              <a:t>Copolymers of 2-perfluoroalkylethyl acrylate, 2-N,N-diethylaminoethyl methacrylate, and glycidyl methacrylate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i="0" dirty="0">
                <a:solidFill>
                  <a:schemeClr val="tx1"/>
                </a:solidFill>
                <a:effectLst/>
                <a:latin typeface="+mn-lt"/>
              </a:rPr>
              <a:t>3-cyclohexene-1-carboxylic acid, 6-[(di-2-propenylamino) carbonyl]-, sodium salt, reaction products with pentafluoroiodoethane-tetrafluoroethylene telomer, ammonium salts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000" i="0" u="none" strike="noStrike" baseline="0" dirty="0">
                <a:solidFill>
                  <a:schemeClr val="tx1"/>
                </a:solidFill>
                <a:latin typeface="+mn-lt"/>
              </a:rPr>
              <a:t>Diethanolamine salts of mono- and bis </a:t>
            </a:r>
            <a:r>
              <a:rPr lang="pt-BR" sz="1000" i="0" u="none" strike="noStrike" baseline="0" dirty="0">
                <a:solidFill>
                  <a:schemeClr val="tx1"/>
                </a:solidFill>
                <a:latin typeface="+mn-lt"/>
              </a:rPr>
              <a:t>(1</a:t>
            </a:r>
            <a:r>
              <a:rPr lang="pt-BR" sz="1000" i="1" u="none" strike="noStrike" baseline="0" dirty="0">
                <a:solidFill>
                  <a:schemeClr val="tx1"/>
                </a:solidFill>
                <a:latin typeface="+mn-lt"/>
              </a:rPr>
              <a:t>H,</a:t>
            </a:r>
            <a:r>
              <a:rPr lang="pt-BR" sz="1000" i="0" u="none" strike="noStrike" baseline="0" dirty="0">
                <a:solidFill>
                  <a:schemeClr val="tx1"/>
                </a:solidFill>
                <a:latin typeface="+mn-lt"/>
              </a:rPr>
              <a:t>1</a:t>
            </a:r>
            <a:r>
              <a:rPr lang="pt-BR" sz="1000" i="1" u="none" strike="noStrike" baseline="0" dirty="0">
                <a:solidFill>
                  <a:schemeClr val="tx1"/>
                </a:solidFill>
                <a:latin typeface="+mn-lt"/>
              </a:rPr>
              <a:t>H,</a:t>
            </a:r>
            <a:r>
              <a:rPr lang="pt-BR" sz="1000" i="0" u="none" strike="noStrike" baseline="0" dirty="0">
                <a:solidFill>
                  <a:schemeClr val="tx1"/>
                </a:solidFill>
                <a:latin typeface="+mn-lt"/>
              </a:rPr>
              <a:t>2</a:t>
            </a:r>
            <a:r>
              <a:rPr lang="pt-BR" sz="1000" i="1" u="none" strike="noStrike" baseline="0" dirty="0">
                <a:solidFill>
                  <a:schemeClr val="tx1"/>
                </a:solidFill>
                <a:latin typeface="+mn-lt"/>
              </a:rPr>
              <a:t>H,</a:t>
            </a:r>
            <a:r>
              <a:rPr lang="pt-BR" sz="1000" i="0" u="none" strike="noStrike" baseline="0" dirty="0">
                <a:solidFill>
                  <a:schemeClr val="tx1"/>
                </a:solidFill>
                <a:latin typeface="+mn-lt"/>
              </a:rPr>
              <a:t>2</a:t>
            </a:r>
            <a:r>
              <a:rPr lang="pt-BR" sz="1000" i="1" u="none" strike="noStrike" baseline="0" dirty="0">
                <a:solidFill>
                  <a:schemeClr val="tx1"/>
                </a:solidFill>
                <a:latin typeface="+mn-lt"/>
              </a:rPr>
              <a:t>H </a:t>
            </a:r>
            <a:r>
              <a:rPr lang="pt-BR" sz="1000" i="0" u="none" strike="noStrike" baseline="0" dirty="0" err="1">
                <a:solidFill>
                  <a:schemeClr val="tx1"/>
                </a:solidFill>
                <a:latin typeface="+mn-lt"/>
              </a:rPr>
              <a:t>perfluoroalkyl</a:t>
            </a:r>
            <a:r>
              <a:rPr lang="pt-BR" sz="1000" i="0" u="none" strike="noStrike" baseline="0" dirty="0">
                <a:solidFill>
                  <a:schemeClr val="tx1"/>
                </a:solidFill>
                <a:latin typeface="+mn-lt"/>
              </a:rPr>
              <a:t>) </a:t>
            </a:r>
            <a:r>
              <a:rPr lang="pt-BR" sz="1000" i="0" u="none" strike="noStrike" baseline="0" dirty="0" err="1">
                <a:solidFill>
                  <a:schemeClr val="tx1"/>
                </a:solidFill>
                <a:latin typeface="+mn-lt"/>
              </a:rPr>
              <a:t>phosphates</a:t>
            </a:r>
            <a:r>
              <a:rPr lang="pt-BR" sz="1000" i="0" u="none" strike="noStrike" baseline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000" i="0" u="none" strike="noStrike" baseline="0" dirty="0">
                <a:solidFill>
                  <a:schemeClr val="tx1"/>
                </a:solidFill>
                <a:latin typeface="+mn-lt"/>
              </a:rPr>
              <a:t>where the alkyl group is even-numbered in the range C8–C18 and the salts have a fluorine content of 52.4 percent to 54.4 percent as determined on a solids basis</a:t>
            </a:r>
          </a:p>
        </p:txBody>
      </p:sp>
    </p:spTree>
    <p:extLst>
      <p:ext uri="{BB962C8B-B14F-4D97-AF65-F5344CB8AC3E}">
        <p14:creationId xmlns:p14="http://schemas.microsoft.com/office/powerpoint/2010/main" val="1638745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60700-5803-D03E-0DA2-D19B2B6C5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100584"/>
            <a:ext cx="7979700" cy="485700"/>
          </a:xfrm>
        </p:spPr>
        <p:txBody>
          <a:bodyPr/>
          <a:lstStyle/>
          <a:p>
            <a:r>
              <a:rPr lang="en-US" b="1" dirty="0">
                <a:solidFill>
                  <a:srgbClr val="21448E"/>
                </a:solidFill>
                <a:latin typeface="+mj-lt"/>
              </a:rPr>
              <a:t>SCPFAS</a:t>
            </a:r>
            <a:r>
              <a:rPr lang="en-US" dirty="0">
                <a:solidFill>
                  <a:srgbClr val="21448E"/>
                </a:solidFill>
                <a:latin typeface="+mj-lt"/>
              </a:rPr>
              <a:t> Were Phased Out In 2020</a:t>
            </a:r>
            <a:br>
              <a:rPr lang="en-US" b="1" dirty="0">
                <a:solidFill>
                  <a:srgbClr val="21448E"/>
                </a:solidFill>
                <a:latin typeface="+mj-lt"/>
              </a:rPr>
            </a:br>
            <a:endParaRPr lang="en-US" dirty="0">
              <a:solidFill>
                <a:srgbClr val="21448E"/>
              </a:solidFill>
            </a:endParaRPr>
          </a:p>
        </p:txBody>
      </p:sp>
      <p:pic>
        <p:nvPicPr>
          <p:cNvPr id="34" name="Graphic 33" descr="Transfer with solid fill">
            <a:extLst>
              <a:ext uri="{FF2B5EF4-FFF2-40B4-BE49-F238E27FC236}">
                <a16:creationId xmlns:a16="http://schemas.microsoft.com/office/drawing/2014/main" id="{A817EC9A-9F99-E909-335D-FC3BDA5BE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9608" y="2017794"/>
            <a:ext cx="1224140" cy="12241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C78160B-5E75-7ECA-C1A5-264A2BD32B56}"/>
              </a:ext>
            </a:extLst>
          </p:cNvPr>
          <p:cNvSpPr txBox="1"/>
          <p:nvPr/>
        </p:nvSpPr>
        <p:spPr>
          <a:xfrm>
            <a:off x="521208" y="566644"/>
            <a:ext cx="7671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>
                <a:solidFill>
                  <a:schemeClr val="tx1"/>
                </a:solidFill>
                <a:latin typeface="+mn-lt"/>
              </a:rPr>
              <a:t>In 2020, The FDA began a 3-year phase out of </a:t>
            </a:r>
            <a:r>
              <a:rPr lang="en-US" sz="1400" b="0" i="0" dirty="0">
                <a:solidFill>
                  <a:schemeClr val="tx1"/>
                </a:solidFill>
                <a:effectLst/>
                <a:latin typeface="+mn-lt"/>
              </a:rPr>
              <a:t>11 short-chain PFAS invol</a:t>
            </a:r>
            <a:r>
              <a:rPr lang="en-US" sz="1400" b="0" dirty="0">
                <a:solidFill>
                  <a:schemeClr val="tx1"/>
                </a:solidFill>
                <a:latin typeface="+mn-lt"/>
              </a:rPr>
              <a:t>ved in 15 previous FCN approvals </a:t>
            </a:r>
            <a:r>
              <a:rPr lang="en-US" sz="1400" b="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by manufacturers (</a:t>
            </a:r>
            <a:r>
              <a:rPr lang="en-US" sz="1400" b="0" i="0" u="none" strike="noStrike" dirty="0">
                <a:solidFill>
                  <a:schemeClr val="tx1"/>
                </a:solidFill>
                <a:effectLst/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Archroma</a:t>
            </a:r>
            <a:r>
              <a:rPr lang="en-US" sz="1400" b="0" i="0" dirty="0">
                <a:solidFill>
                  <a:schemeClr val="tx1"/>
                </a:solidFill>
                <a:effectLst/>
                <a:latin typeface="+mn-lt"/>
              </a:rPr>
              <a:t>, </a:t>
            </a:r>
            <a:r>
              <a:rPr lang="en-US" sz="1400" b="0" i="0" u="none" strike="noStrike" dirty="0">
                <a:solidFill>
                  <a:schemeClr val="tx1"/>
                </a:solidFill>
                <a:effectLst/>
                <a:latin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Asahi Glass</a:t>
            </a:r>
            <a:r>
              <a:rPr lang="en-US" sz="1400" b="0" i="0" dirty="0">
                <a:solidFill>
                  <a:schemeClr val="tx1"/>
                </a:solidFill>
                <a:effectLst/>
                <a:latin typeface="+mn-lt"/>
              </a:rPr>
              <a:t>, and </a:t>
            </a:r>
            <a:r>
              <a:rPr lang="en-US" sz="1400" b="0" dirty="0">
                <a:solidFill>
                  <a:schemeClr val="tx1"/>
                </a:solidFill>
                <a:latin typeface="+mn-lt"/>
              </a:rPr>
              <a:t>Daikin </a:t>
            </a:r>
            <a:r>
              <a:rPr lang="en-US" sz="1400" b="0" i="0" u="none" strike="noStrike" dirty="0">
                <a:solidFill>
                  <a:schemeClr val="tx1"/>
                </a:solidFill>
                <a:effectLst/>
                <a:latin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Chemours</a:t>
            </a:r>
            <a:r>
              <a:rPr lang="en-US" sz="1400" b="0" dirty="0">
                <a:solidFill>
                  <a:schemeClr val="tx1"/>
                </a:solidFill>
                <a:latin typeface="+mn-lt"/>
              </a:rPr>
              <a:t>. This includes: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617DCF8-0787-262D-EB0E-B11D4EE8AC3D}"/>
              </a:ext>
            </a:extLst>
          </p:cNvPr>
          <p:cNvSpPr txBox="1">
            <a:spLocks/>
          </p:cNvSpPr>
          <p:nvPr/>
        </p:nvSpPr>
        <p:spPr>
          <a:xfrm>
            <a:off x="411480" y="1325359"/>
            <a:ext cx="8321040" cy="2467723"/>
          </a:xfrm>
          <a:prstGeom prst="rect">
            <a:avLst/>
          </a:prstGeom>
        </p:spPr>
        <p:txBody>
          <a:bodyPr numCol="3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52400"/>
            <a:r>
              <a:rPr lang="en-US" sz="800" b="1" dirty="0">
                <a:solidFill>
                  <a:schemeClr val="tx1"/>
                </a:solidFill>
                <a:latin typeface="+mn-lt"/>
              </a:rPr>
              <a:t>CAS Reg. No. 1878204-24-0 </a:t>
            </a:r>
          </a:p>
          <a:p>
            <a:pPr marL="603250" lvl="1"/>
            <a:r>
              <a:rPr lang="en-US" sz="800" dirty="0">
                <a:solidFill>
                  <a:schemeClr val="tx1"/>
                </a:solidFill>
                <a:latin typeface="+mn-lt"/>
              </a:rPr>
              <a:t>2-propenoic acid, 2-methyl-, 2-hydroxyethyl ester, polymer with 2-propenoic acid and 3,3,4,4,5,5,6,6,7,7,8,8,8-tridecafluorooctyl 2-methyl-2-propenoate, sodium salt </a:t>
            </a:r>
          </a:p>
          <a:p>
            <a:pPr marL="152400"/>
            <a:r>
              <a:rPr lang="en-US" sz="800" b="1" dirty="0">
                <a:solidFill>
                  <a:schemeClr val="tx1"/>
                </a:solidFill>
                <a:latin typeface="+mn-lt"/>
              </a:rPr>
              <a:t>CAS Reg. 1440528-04-0 </a:t>
            </a:r>
          </a:p>
          <a:p>
            <a:pPr marL="603250" lvl="1"/>
            <a:r>
              <a:rPr lang="en-US" sz="800" dirty="0">
                <a:solidFill>
                  <a:schemeClr val="tx1"/>
                </a:solidFill>
                <a:latin typeface="+mn-lt"/>
              </a:rPr>
              <a:t>Copolymer of 2-(dimethylamino) ethyl methacrylate with 3,3,4,4,5,5,6,6,7,7,8,8,8-tridecafluorooctyl methacrylate, N-oxide, acetate</a:t>
            </a:r>
          </a:p>
          <a:p>
            <a:pPr marL="152400"/>
            <a:r>
              <a:rPr lang="en-US" sz="800" b="1" dirty="0">
                <a:solidFill>
                  <a:schemeClr val="tx1"/>
                </a:solidFill>
                <a:latin typeface="+mn-lt"/>
              </a:rPr>
              <a:t>CAS Reg. No. 1334473-84-5 </a:t>
            </a:r>
          </a:p>
          <a:p>
            <a:pPr marL="603250" lvl="1"/>
            <a:r>
              <a:rPr lang="en-US" sz="800" dirty="0">
                <a:solidFill>
                  <a:schemeClr val="tx1"/>
                </a:solidFill>
                <a:latin typeface="+mn-lt"/>
              </a:rPr>
              <a:t>2-Propenoic acid, 2-methyl-, 2-(dimethylamino)ethyl ester, polymer with 1-ethenyl-2-pyrrolidinone and 3,3,4,4,5,5,6,6,7,7,8,8,8-tridecafluorooctyl 2-propenoate, acetate </a:t>
            </a:r>
          </a:p>
          <a:p>
            <a:pPr marL="152400"/>
            <a:r>
              <a:rPr lang="en-US" sz="800" b="1" dirty="0">
                <a:solidFill>
                  <a:schemeClr val="tx1"/>
                </a:solidFill>
                <a:latin typeface="+mn-lt"/>
              </a:rPr>
              <a:t>CAS Reg. No. 1345817-52-8 </a:t>
            </a:r>
          </a:p>
          <a:p>
            <a:pPr marL="603250" lvl="1"/>
            <a:r>
              <a:rPr lang="en-US" sz="800" dirty="0">
                <a:solidFill>
                  <a:schemeClr val="tx1"/>
                </a:solidFill>
                <a:latin typeface="+mn-lt"/>
              </a:rPr>
              <a:t>Butanedioic acid, 2-methylene-, polymer with 2-hydroxyethyl, 2-methyl-2-propenoate, 2-methyl-2-propenoic acid and 3,3,4,4,5,5,6,6,7,7,8,8,8-tridecafluorooctyl 2-methyl-2-propenoate, sodium salt </a:t>
            </a:r>
          </a:p>
          <a:p>
            <a:pPr marL="152400"/>
            <a:r>
              <a:rPr lang="en-US" sz="800" b="1" dirty="0">
                <a:solidFill>
                  <a:schemeClr val="tx1"/>
                </a:solidFill>
                <a:latin typeface="+mn-lt"/>
              </a:rPr>
              <a:t>CAS Reg. No. 1206450-10-3 </a:t>
            </a:r>
          </a:p>
          <a:p>
            <a:pPr marL="603250" lvl="1"/>
            <a:r>
              <a:rPr lang="en-US" sz="800" dirty="0">
                <a:solidFill>
                  <a:schemeClr val="tx1"/>
                </a:solidFill>
                <a:latin typeface="+mn-lt"/>
              </a:rPr>
              <a:t>2-propenoic acid, 2-methyl-, 2-hydroxyethyl ester polymer with 1-ethyenyl-2-pyrrolidinone, 2-propenoic acid and 3,3,4,4,5,5,6,6,7,7,8,8,8-tridecafluorooctyl 2-propenoate sodium salt </a:t>
            </a:r>
          </a:p>
          <a:p>
            <a:pPr marL="152400"/>
            <a:r>
              <a:rPr lang="en-US" sz="800" b="1" dirty="0">
                <a:solidFill>
                  <a:schemeClr val="tx1"/>
                </a:solidFill>
                <a:latin typeface="+mn-lt"/>
              </a:rPr>
              <a:t>CAS Reg. No. 1071022-26-8 </a:t>
            </a:r>
          </a:p>
          <a:p>
            <a:pPr marL="603250" lvl="1"/>
            <a:r>
              <a:rPr lang="en-US" sz="800" dirty="0">
                <a:solidFill>
                  <a:schemeClr val="tx1"/>
                </a:solidFill>
                <a:latin typeface="+mn-lt"/>
              </a:rPr>
              <a:t>2-propenoic acid, 2-methyl-, polymer with 2-(diethylamino)ethyl 2-methyl-2-propenoate, 2-propenoic acid and 3,3,4,4,5,5,6,6,7,7,8,8,8-tridecafluorooctyl 2-methyl-2-propenoate, acetate </a:t>
            </a:r>
          </a:p>
          <a:p>
            <a:pPr marL="152400"/>
            <a:r>
              <a:rPr lang="en-US" sz="800" b="1" dirty="0">
                <a:solidFill>
                  <a:schemeClr val="tx1"/>
                </a:solidFill>
                <a:latin typeface="+mn-lt"/>
              </a:rPr>
              <a:t>CAS Reg. No. 357624-15-8 </a:t>
            </a:r>
          </a:p>
          <a:p>
            <a:pPr marL="603250" lvl="1"/>
            <a:r>
              <a:rPr lang="en-US" sz="800" dirty="0">
                <a:solidFill>
                  <a:schemeClr val="tx1"/>
                </a:solidFill>
                <a:latin typeface="+mn-lt"/>
              </a:rPr>
              <a:t>Hexane, 1,6-diisocyanato-, homopolymer, 3,3,4,4,5,5,6,6,7,7,8,8,8-tridecafluoro-1-octanol-blocked </a:t>
            </a:r>
          </a:p>
          <a:p>
            <a:pPr marL="152400"/>
            <a:r>
              <a:rPr lang="en-US" sz="800" b="1" dirty="0">
                <a:solidFill>
                  <a:schemeClr val="tx1"/>
                </a:solidFill>
                <a:latin typeface="+mn-lt"/>
              </a:rPr>
              <a:t>CAS Reg. No. 1158951-86-0 </a:t>
            </a:r>
          </a:p>
          <a:p>
            <a:pPr marL="603250" lvl="1"/>
            <a:r>
              <a:rPr lang="en-US" sz="800" dirty="0">
                <a:solidFill>
                  <a:schemeClr val="tx1"/>
                </a:solidFill>
                <a:latin typeface="+mn-lt"/>
              </a:rPr>
              <a:t>2-propenoic acid, 2-methyl-, polymer with 2-hydroxyethyl 2-methyl-2-propenoate, </a:t>
            </a:r>
            <a:r>
              <a:rPr lang="el-GR" sz="800" dirty="0">
                <a:solidFill>
                  <a:schemeClr val="tx1"/>
                </a:solidFill>
                <a:latin typeface="+mn-lt"/>
              </a:rPr>
              <a:t>α-(1-</a:t>
            </a:r>
            <a:r>
              <a:rPr lang="en-US" sz="800" dirty="0">
                <a:solidFill>
                  <a:schemeClr val="tx1"/>
                </a:solidFill>
                <a:latin typeface="+mn-lt"/>
              </a:rPr>
              <a:t>oxo-2-propen-1-yl)-</a:t>
            </a:r>
            <a:r>
              <a:rPr lang="el-GR" sz="800" dirty="0">
                <a:solidFill>
                  <a:schemeClr val="tx1"/>
                </a:solidFill>
                <a:latin typeface="+mn-lt"/>
              </a:rPr>
              <a:t>ω-</a:t>
            </a:r>
            <a:r>
              <a:rPr lang="en-US" sz="800" dirty="0">
                <a:solidFill>
                  <a:schemeClr val="tx1"/>
                </a:solidFill>
                <a:latin typeface="+mn-lt"/>
              </a:rPr>
              <a:t>hydroxypoly(oxy-1,2-ethanediyl) and 3,3,4,4,5,5,6,6,7,7,8,8,8-tridecafluorooctyl 2-propenoate, sodium salt </a:t>
            </a:r>
          </a:p>
          <a:p>
            <a:pPr marL="152400"/>
            <a:r>
              <a:rPr lang="en-US" sz="800" b="1" dirty="0">
                <a:solidFill>
                  <a:schemeClr val="tx1"/>
                </a:solidFill>
                <a:latin typeface="+mn-lt"/>
              </a:rPr>
              <a:t>CAS Reg. No. 1071022-26-8 </a:t>
            </a:r>
          </a:p>
          <a:p>
            <a:pPr marL="603250" lvl="1"/>
            <a:r>
              <a:rPr lang="en-US" sz="800" dirty="0">
                <a:solidFill>
                  <a:schemeClr val="tx1"/>
                </a:solidFill>
                <a:latin typeface="+mn-lt"/>
              </a:rPr>
              <a:t>2-propenoic acid, 2-methyl-, polymer with 2-(diethylamino)ethyl 2-methyl-2-propenoate, 2-propenoic acid and 3,3,4,4,5,5,6,6,7,7,8,8,8-tridecafluorooctyl 2-methyl-2-propenoate, acetate ()</a:t>
            </a:r>
          </a:p>
          <a:p>
            <a:pPr marL="152400"/>
            <a:r>
              <a:rPr lang="en-US" sz="800" b="1" dirty="0">
                <a:solidFill>
                  <a:schemeClr val="tx1"/>
                </a:solidFill>
                <a:latin typeface="+mn-lt"/>
              </a:rPr>
              <a:t>2-Propenoic acid, 3,3,4,4,5,5,6,6,7,7,8,8,8-tridecafluorooctyl ester, polymer with </a:t>
            </a:r>
            <a:r>
              <a:rPr lang="el-GR" sz="800" b="1" dirty="0">
                <a:solidFill>
                  <a:schemeClr val="tx1"/>
                </a:solidFill>
                <a:latin typeface="+mn-lt"/>
              </a:rPr>
              <a:t>α-(1-</a:t>
            </a:r>
            <a:r>
              <a:rPr lang="en-US" sz="800" b="1" dirty="0">
                <a:solidFill>
                  <a:schemeClr val="tx1"/>
                </a:solidFill>
                <a:latin typeface="+mn-lt"/>
              </a:rPr>
              <a:t>oxo-2-propen-1-yl)-</a:t>
            </a:r>
            <a:r>
              <a:rPr lang="el-GR" sz="800" b="1" dirty="0">
                <a:solidFill>
                  <a:schemeClr val="tx1"/>
                </a:solidFill>
                <a:latin typeface="+mn-lt"/>
              </a:rPr>
              <a:t>ω-</a:t>
            </a:r>
            <a:r>
              <a:rPr lang="en-US" sz="800" b="1" dirty="0">
                <a:solidFill>
                  <a:schemeClr val="tx1"/>
                </a:solidFill>
                <a:latin typeface="+mn-lt"/>
              </a:rPr>
              <a:t>hydroxypoly(oxy-1,2-ethanediyl</a:t>
            </a:r>
          </a:p>
          <a:p>
            <a:pPr marL="152400"/>
            <a:r>
              <a:rPr lang="en-US" sz="800" b="1" dirty="0">
                <a:solidFill>
                  <a:schemeClr val="tx1"/>
                </a:solidFill>
                <a:latin typeface="+mn-lt"/>
              </a:rPr>
              <a:t>CAS Reg. No. 863408-20-2 , (CAS Reg. No. 1225273-44-8 </a:t>
            </a:r>
          </a:p>
          <a:p>
            <a:pPr marL="603250" lvl="1"/>
            <a:r>
              <a:rPr lang="en-US" sz="800" dirty="0">
                <a:solidFill>
                  <a:schemeClr val="tx1"/>
                </a:solidFill>
                <a:latin typeface="+mn-lt"/>
              </a:rPr>
              <a:t>Copolymer of perfluorohexylethyl methacrylate, 2-N,N-diethylaminoethyl methacrylate, 2-hydroxyethyl methacrylate, and 2,2'-ethylenedioxydiethyl dimethacrylate, acetic acid salt () or malic acid salt).</a:t>
            </a:r>
          </a:p>
          <a:p>
            <a:pPr marL="152400"/>
            <a:endParaRPr lang="en-US" sz="8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50296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4B44B19E-0759-A95C-5DBC-587AF6ED22B0}"/>
              </a:ext>
            </a:extLst>
          </p:cNvPr>
          <p:cNvSpPr txBox="1">
            <a:spLocks/>
          </p:cNvSpPr>
          <p:nvPr/>
        </p:nvSpPr>
        <p:spPr>
          <a:xfrm>
            <a:off x="582150" y="1306519"/>
            <a:ext cx="6908217" cy="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Char char="■"/>
              <a:defRPr sz="15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Char char="■"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Arial"/>
              <a:buChar char="■"/>
              <a:defRPr sz="9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794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Char char="■"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794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Arial"/>
              <a:buChar char="■"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794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Arial"/>
              <a:buChar char="■"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79400" algn="l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accent4"/>
              </a:buClr>
              <a:buSzPts val="800"/>
              <a:buFont typeface="Arial"/>
              <a:buChar char="■"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latin typeface="+mj-lt"/>
              </a:rPr>
              <a:t>Other Chemicals of </a:t>
            </a:r>
            <a:br>
              <a:rPr lang="en-US" sz="1800" b="1" dirty="0">
                <a:latin typeface="+mj-lt"/>
              </a:rPr>
            </a:br>
            <a:r>
              <a:rPr lang="en-US" sz="1800" b="1" dirty="0">
                <a:latin typeface="+mj-lt"/>
              </a:rPr>
              <a:t>Concern Exist:</a:t>
            </a:r>
            <a:endParaRPr lang="en-US" sz="1800" b="1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C170AE-5492-4138-E145-1C8DDCFF34B3}"/>
              </a:ext>
            </a:extLst>
          </p:cNvPr>
          <p:cNvSpPr txBox="1"/>
          <p:nvPr/>
        </p:nvSpPr>
        <p:spPr>
          <a:xfrm>
            <a:off x="582150" y="2183483"/>
            <a:ext cx="7602913" cy="1448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indent="-17145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222222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en-US" sz="1800" dirty="0"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hthalates </a:t>
            </a:r>
          </a:p>
          <a:p>
            <a:pPr marL="171450" marR="0" indent="-17145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BPAs</a:t>
            </a:r>
          </a:p>
          <a:p>
            <a:pPr marL="171450" marR="0" indent="-17145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Heavy metals</a:t>
            </a:r>
            <a:endParaRPr lang="en-US" sz="1800" dirty="0">
              <a:solidFill>
                <a:srgbClr val="4C483D"/>
              </a:solidFill>
              <a:effectLst/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171450" marR="0" indent="-17145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Perchlorate</a:t>
            </a:r>
            <a:endParaRPr lang="en-US" sz="1800" dirty="0">
              <a:solidFill>
                <a:srgbClr val="4C483D"/>
              </a:solidFill>
              <a:effectLst/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06FA930-3E40-7BD0-D1F2-8B4830880C9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626" b="19626"/>
          <a:stretch/>
        </p:blipFill>
        <p:spPr>
          <a:xfrm>
            <a:off x="4425696" y="0"/>
            <a:ext cx="5177961" cy="47183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0441C6-5905-DD33-9691-9889BEBCB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150" y="309400"/>
            <a:ext cx="7979700" cy="485700"/>
          </a:xfrm>
        </p:spPr>
        <p:txBody>
          <a:bodyPr/>
          <a:lstStyle/>
          <a:p>
            <a:r>
              <a:rPr lang="en-US" dirty="0">
                <a:latin typeface="+mj-lt"/>
              </a:rPr>
              <a:t>PFAS Are Not 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Alone In Packaging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214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65D11-C180-1950-0664-B11FABC94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150" y="389354"/>
            <a:ext cx="7979700" cy="485700"/>
          </a:xfrm>
        </p:spPr>
        <p:txBody>
          <a:bodyPr/>
          <a:lstStyle/>
          <a:p>
            <a:r>
              <a:rPr lang="en-US" dirty="0">
                <a:latin typeface="+mj-lt"/>
              </a:rPr>
              <a:t>Selected Sources of PFAS in Packaging</a:t>
            </a:r>
            <a:br>
              <a:rPr lang="en-US" dirty="0">
                <a:latin typeface="+mj-lt"/>
              </a:rPr>
            </a:br>
            <a:endParaRPr lang="en-US" dirty="0"/>
          </a:p>
        </p:txBody>
      </p:sp>
      <p:graphicFrame>
        <p:nvGraphicFramePr>
          <p:cNvPr id="4" name="Table 16">
            <a:extLst>
              <a:ext uri="{FF2B5EF4-FFF2-40B4-BE49-F238E27FC236}">
                <a16:creationId xmlns:a16="http://schemas.microsoft.com/office/drawing/2014/main" id="{A316E24B-D825-538F-A679-509C6CE7B5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132715"/>
              </p:ext>
            </p:extLst>
          </p:nvPr>
        </p:nvGraphicFramePr>
        <p:xfrm>
          <a:off x="1029183" y="1538274"/>
          <a:ext cx="7441092" cy="2819041"/>
        </p:xfrm>
        <a:graphic>
          <a:graphicData uri="http://schemas.openxmlformats.org/drawingml/2006/table">
            <a:tbl>
              <a:tblPr firstRow="1" bandRow="1"/>
              <a:tblGrid>
                <a:gridCol w="1295329">
                  <a:extLst>
                    <a:ext uri="{9D8B030D-6E8A-4147-A177-3AD203B41FA5}">
                      <a16:colId xmlns:a16="http://schemas.microsoft.com/office/drawing/2014/main" val="47190231"/>
                    </a:ext>
                  </a:extLst>
                </a:gridCol>
                <a:gridCol w="2490793">
                  <a:extLst>
                    <a:ext uri="{9D8B030D-6E8A-4147-A177-3AD203B41FA5}">
                      <a16:colId xmlns:a16="http://schemas.microsoft.com/office/drawing/2014/main" val="69303403"/>
                    </a:ext>
                  </a:extLst>
                </a:gridCol>
                <a:gridCol w="1794697">
                  <a:extLst>
                    <a:ext uri="{9D8B030D-6E8A-4147-A177-3AD203B41FA5}">
                      <a16:colId xmlns:a16="http://schemas.microsoft.com/office/drawing/2014/main" val="508115657"/>
                    </a:ext>
                  </a:extLst>
                </a:gridCol>
                <a:gridCol w="1860273">
                  <a:extLst>
                    <a:ext uri="{9D8B030D-6E8A-4147-A177-3AD203B41FA5}">
                      <a16:colId xmlns:a16="http://schemas.microsoft.com/office/drawing/2014/main" val="2844094033"/>
                    </a:ext>
                  </a:extLst>
                </a:gridCol>
              </a:tblGrid>
              <a:tr h="2819041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bg1"/>
                          </a:solidFill>
                        </a:rPr>
                        <a:t>Primary Packaging</a:t>
                      </a:r>
                    </a:p>
                  </a:txBody>
                  <a:tcPr marL="75929" marR="75929" marT="37965" marB="3796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A9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Secondary &amp; </a:t>
                      </a:r>
                    </a:p>
                    <a:p>
                      <a:pPr algn="ctr"/>
                      <a:r>
                        <a:rPr lang="en-US" sz="1500" b="1" dirty="0">
                          <a:solidFill>
                            <a:schemeClr val="bg1"/>
                          </a:solidFill>
                        </a:rPr>
                        <a:t>Tertiary </a:t>
                      </a:r>
                    </a:p>
                    <a:p>
                      <a:pPr algn="ctr"/>
                      <a:r>
                        <a:rPr lang="en-US" sz="1500" b="1" dirty="0">
                          <a:solidFill>
                            <a:schemeClr val="bg1"/>
                          </a:solidFill>
                        </a:rPr>
                        <a:t>Packaging</a:t>
                      </a:r>
                    </a:p>
                  </a:txBody>
                  <a:tcPr marL="75929" marR="75929" marT="37965" marB="3796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CC4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bg1"/>
                          </a:solidFill>
                        </a:rPr>
                        <a:t>Ingredients</a:t>
                      </a:r>
                    </a:p>
                  </a:txBody>
                  <a:tcPr marL="75929" marR="75929" marT="37965" marB="3796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B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bg1"/>
                          </a:solidFill>
                        </a:rPr>
                        <a:t>Production </a:t>
                      </a:r>
                    </a:p>
                    <a:p>
                      <a:pPr algn="ctr"/>
                      <a:r>
                        <a:rPr lang="en-US" sz="1500" b="1" dirty="0">
                          <a:solidFill>
                            <a:schemeClr val="bg1"/>
                          </a:solidFill>
                        </a:rPr>
                        <a:t>Environment</a:t>
                      </a:r>
                    </a:p>
                  </a:txBody>
                  <a:tcPr marL="75929" marR="75929" marT="37965" marB="3796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A44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1822793"/>
                  </a:ext>
                </a:extLst>
              </a:tr>
            </a:tbl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E28DA663-8D76-1122-AEA8-AC61F06CC8EE}"/>
              </a:ext>
            </a:extLst>
          </p:cNvPr>
          <p:cNvSpPr/>
          <p:nvPr/>
        </p:nvSpPr>
        <p:spPr>
          <a:xfrm>
            <a:off x="1374201" y="2172651"/>
            <a:ext cx="457336" cy="3921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+mj-lt"/>
              </a:rPr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0B99D2B-C89D-DD40-A5A1-9B7B07445B54}"/>
              </a:ext>
            </a:extLst>
          </p:cNvPr>
          <p:cNvSpPr/>
          <p:nvPr/>
        </p:nvSpPr>
        <p:spPr>
          <a:xfrm>
            <a:off x="3333880" y="2179630"/>
            <a:ext cx="457336" cy="3921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+mj-lt"/>
              </a:rPr>
              <a:t>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6926E41-4AAC-6D20-5E28-DD51B10F683E}"/>
              </a:ext>
            </a:extLst>
          </p:cNvPr>
          <p:cNvSpPr/>
          <p:nvPr/>
        </p:nvSpPr>
        <p:spPr>
          <a:xfrm>
            <a:off x="5352786" y="2179630"/>
            <a:ext cx="457336" cy="3921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+mj-lt"/>
              </a:rPr>
              <a:t>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BD7F2AF-EB7E-272D-941E-B383F9C32E4C}"/>
              </a:ext>
            </a:extLst>
          </p:cNvPr>
          <p:cNvSpPr/>
          <p:nvPr/>
        </p:nvSpPr>
        <p:spPr>
          <a:xfrm>
            <a:off x="7253239" y="2172651"/>
            <a:ext cx="457336" cy="3921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+mj-lt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65687154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MxNS New Palett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A4479"/>
      </a:accent1>
      <a:accent2>
        <a:srgbClr val="00ABE6"/>
      </a:accent2>
      <a:accent3>
        <a:srgbClr val="AECC45"/>
      </a:accent3>
      <a:accent4>
        <a:srgbClr val="06889D"/>
      </a:accent4>
      <a:accent5>
        <a:srgbClr val="55A932"/>
      </a:accent5>
      <a:accent6>
        <a:srgbClr val="00742C"/>
      </a:accent6>
      <a:hlink>
        <a:srgbClr val="094478"/>
      </a:hlink>
      <a:folHlink>
        <a:srgbClr val="00AEEB"/>
      </a:folHlink>
    </a:clrScheme>
    <a:fontScheme name="April 20th Slides">
      <a:majorFont>
        <a:latin typeface="Work Sans"/>
        <a:ea typeface=""/>
        <a:cs typeface=""/>
      </a:majorFont>
      <a:minorFont>
        <a:latin typeface="Wor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2732</TotalTime>
  <Words>2401</Words>
  <Application>Microsoft Office PowerPoint</Application>
  <PresentationFormat>On-screen Show (16:9)</PresentationFormat>
  <Paragraphs>350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Work Sans</vt:lpstr>
      <vt:lpstr>Wingdings</vt:lpstr>
      <vt:lpstr>Arial Narrow</vt:lpstr>
      <vt:lpstr>Rubik Light</vt:lpstr>
      <vt:lpstr>Arial</vt:lpstr>
      <vt:lpstr>Calibri</vt:lpstr>
      <vt:lpstr>Thème Office</vt:lpstr>
      <vt:lpstr>PowerPoint Presentation</vt:lpstr>
      <vt:lpstr>Dr. Claire Sand thinks “all food packaging all the time”</vt:lpstr>
      <vt:lpstr>Key Takeaways</vt:lpstr>
      <vt:lpstr>PFAS Overview</vt:lpstr>
      <vt:lpstr>The Long and the Short of PFAS</vt:lpstr>
      <vt:lpstr>LCPFAS were phased out in 2016 </vt:lpstr>
      <vt:lpstr>SCPFAS Were Phased Out In 2020 </vt:lpstr>
      <vt:lpstr>PFAS Are Not  Alone In Packaging</vt:lpstr>
      <vt:lpstr>Selected Sources of PFAS in Packaging </vt:lpstr>
      <vt:lpstr>Selected Sources of PFAS Primary Packaging</vt:lpstr>
      <vt:lpstr>Selected Sources of PFAS Tertiary Packaging</vt:lpstr>
      <vt:lpstr>Selected Sources of PFAS Ingredients</vt:lpstr>
      <vt:lpstr>Selected Sources of PFAS Production</vt:lpstr>
      <vt:lpstr>Industry  Response has been Fragmented with Drop-in Solutions</vt:lpstr>
      <vt:lpstr>Roadblocks hinder many Drop In Solutions</vt:lpstr>
      <vt:lpstr> </vt:lpstr>
      <vt:lpstr>PowerPoint Presentation</vt:lpstr>
      <vt:lpstr>Roadblocks hinder many Drop In Solutions</vt:lpstr>
      <vt:lpstr>PowerPoint Presentation</vt:lpstr>
      <vt:lpstr>Roadblocks hinder many Drop In Solutions</vt:lpstr>
      <vt:lpstr>The Value Chain provides the opportunity to Future Proof Packaging </vt:lpstr>
      <vt:lpstr>Value Chain provides the opportunity to address</vt:lpstr>
      <vt:lpstr>Value Chain provides the opportunity to… Future Proof Packaging </vt:lpstr>
      <vt:lpstr>PowerPoint Presentation</vt:lpstr>
      <vt:lpstr>PowerPoint Presentation</vt:lpstr>
      <vt:lpstr>Case Studies</vt:lpstr>
      <vt:lpstr>A Future Proof Packaging Approach Case Studies     </vt:lpstr>
      <vt:lpstr>Key Takeaways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Kennedy</dc:creator>
  <cp:lastModifiedBy>Claire Sand</cp:lastModifiedBy>
  <cp:revision>28</cp:revision>
  <dcterms:modified xsi:type="dcterms:W3CDTF">2023-06-07T15:29:55Z</dcterms:modified>
</cp:coreProperties>
</file>